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51" r:id="rId2"/>
    <p:sldId id="260" r:id="rId3"/>
    <p:sldId id="428" r:id="rId4"/>
    <p:sldId id="383" r:id="rId5"/>
    <p:sldId id="384" r:id="rId6"/>
    <p:sldId id="385" r:id="rId7"/>
    <p:sldId id="386" r:id="rId8"/>
    <p:sldId id="382" r:id="rId9"/>
    <p:sldId id="400" r:id="rId10"/>
    <p:sldId id="379" r:id="rId11"/>
    <p:sldId id="392" r:id="rId12"/>
    <p:sldId id="394" r:id="rId13"/>
    <p:sldId id="395" r:id="rId14"/>
    <p:sldId id="396" r:id="rId15"/>
    <p:sldId id="388" r:id="rId16"/>
    <p:sldId id="389" r:id="rId17"/>
    <p:sldId id="390" r:id="rId18"/>
    <p:sldId id="391" r:id="rId19"/>
    <p:sldId id="398" r:id="rId20"/>
    <p:sldId id="401" r:id="rId21"/>
    <p:sldId id="415" r:id="rId22"/>
    <p:sldId id="416" r:id="rId23"/>
    <p:sldId id="422" r:id="rId24"/>
    <p:sldId id="380" r:id="rId25"/>
    <p:sldId id="378" r:id="rId26"/>
    <p:sldId id="413" r:id="rId27"/>
    <p:sldId id="419" r:id="rId28"/>
    <p:sldId id="399" r:id="rId29"/>
    <p:sldId id="403" r:id="rId30"/>
    <p:sldId id="405" r:id="rId31"/>
    <p:sldId id="404" r:id="rId32"/>
    <p:sldId id="406" r:id="rId33"/>
    <p:sldId id="407" r:id="rId34"/>
    <p:sldId id="409" r:id="rId35"/>
    <p:sldId id="411" r:id="rId36"/>
    <p:sldId id="410" r:id="rId37"/>
    <p:sldId id="420" r:id="rId38"/>
    <p:sldId id="424" r:id="rId39"/>
    <p:sldId id="423" r:id="rId40"/>
    <p:sldId id="421" r:id="rId41"/>
    <p:sldId id="429" r:id="rId42"/>
    <p:sldId id="417" r:id="rId43"/>
    <p:sldId id="414" r:id="rId44"/>
    <p:sldId id="435" r:id="rId45"/>
    <p:sldId id="432" r:id="rId46"/>
    <p:sldId id="433" r:id="rId47"/>
    <p:sldId id="434" r:id="rId48"/>
    <p:sldId id="426" r:id="rId49"/>
    <p:sldId id="427" r:id="rId50"/>
    <p:sldId id="430" r:id="rId51"/>
    <p:sldId id="397" r:id="rId52"/>
    <p:sldId id="412" r:id="rId53"/>
    <p:sldId id="376" r:id="rId54"/>
    <p:sldId id="290" r:id="rId55"/>
    <p:sldId id="288" r:id="rId56"/>
    <p:sldId id="289" r:id="rId57"/>
  </p:sldIdLst>
  <p:sldSz cx="12188825"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MyXU0wXRei7h3Xuty+n1Lw==" hashData="wk5kr7UV7Iom6bOfBeRHVBqRZEQ="/>
  <p:extLst>
    <p:ext uri="{EFAFB233-063F-42B5-8137-9DF3F51BA10A}">
      <p15:sldGuideLst xmlns="" xmlns:p15="http://schemas.microsoft.com/office/powerpoint/2012/main">
        <p15:guide id="1" orient="horz" pos="2160">
          <p15:clr>
            <a:srgbClr val="A4A3A4"/>
          </p15:clr>
        </p15:guide>
        <p15:guide id="7" pos="3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7F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53353" autoAdjust="0"/>
  </p:normalViewPr>
  <p:slideViewPr>
    <p:cSldViewPr>
      <p:cViewPr varScale="1">
        <p:scale>
          <a:sx n="50" d="100"/>
          <a:sy n="50" d="100"/>
        </p:scale>
        <p:origin x="-1920" y="-84"/>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83" d="100"/>
          <a:sy n="83" d="100"/>
        </p:scale>
        <p:origin x="-315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B0FF1-9278-49FC-9997-08D3F29377F6}" type="doc">
      <dgm:prSet loTypeId="urn:microsoft.com/office/officeart/2005/8/layout/cycle8" loCatId="cycle" qsTypeId="urn:microsoft.com/office/officeart/2005/8/quickstyle/simple1" qsCatId="simple" csTypeId="urn:microsoft.com/office/officeart/2005/8/colors/accent0_3" csCatId="mainScheme"/>
      <dgm:spPr/>
      <dgm:t>
        <a:bodyPr/>
        <a:lstStyle/>
        <a:p>
          <a:endParaRPr lang="en-GB"/>
        </a:p>
      </dgm:t>
    </dgm:pt>
    <dgm:pt modelId="{73E549D6-181B-4E6D-B805-F9EC701E54AB}">
      <dgm:prSet/>
      <dgm:spPr/>
      <dgm:t>
        <a:bodyPr/>
        <a:lstStyle/>
        <a:p>
          <a:pPr rtl="0"/>
          <a:r>
            <a:rPr lang="en-GB" dirty="0" smtClean="0"/>
            <a:t>3 O/S Families</a:t>
          </a:r>
          <a:endParaRPr lang="en-GB" dirty="0"/>
        </a:p>
      </dgm:t>
    </dgm:pt>
    <dgm:pt modelId="{388D2701-1A6D-4AEE-8B83-BE2B065D7F79}" type="parTrans" cxnId="{329B6F25-1D86-40C2-AF3E-3F53F300C769}">
      <dgm:prSet/>
      <dgm:spPr/>
      <dgm:t>
        <a:bodyPr/>
        <a:lstStyle/>
        <a:p>
          <a:endParaRPr lang="en-GB"/>
        </a:p>
      </dgm:t>
    </dgm:pt>
    <dgm:pt modelId="{46C3D11F-7105-43E5-B3BD-39ABC3BFFA3E}" type="sibTrans" cxnId="{329B6F25-1D86-40C2-AF3E-3F53F300C769}">
      <dgm:prSet/>
      <dgm:spPr/>
      <dgm:t>
        <a:bodyPr/>
        <a:lstStyle/>
        <a:p>
          <a:endParaRPr lang="en-GB"/>
        </a:p>
      </dgm:t>
    </dgm:pt>
    <dgm:pt modelId="{61ABCCAB-1A08-488C-827C-4DC289E6BC93}">
      <dgm:prSet/>
      <dgm:spPr/>
      <dgm:t>
        <a:bodyPr/>
        <a:lstStyle/>
        <a:p>
          <a:pPr rtl="0"/>
          <a:r>
            <a:rPr lang="en-GB" dirty="0" smtClean="0"/>
            <a:t>6 Major Database    Releases</a:t>
          </a:r>
          <a:endParaRPr lang="en-GB" dirty="0"/>
        </a:p>
      </dgm:t>
    </dgm:pt>
    <dgm:pt modelId="{08ECA5CE-2BC3-435F-A7E4-27D408983964}" type="parTrans" cxnId="{78A48D9E-42C5-4986-8E51-5F6E122259F8}">
      <dgm:prSet/>
      <dgm:spPr/>
      <dgm:t>
        <a:bodyPr/>
        <a:lstStyle/>
        <a:p>
          <a:endParaRPr lang="en-GB"/>
        </a:p>
      </dgm:t>
    </dgm:pt>
    <dgm:pt modelId="{4A61C41D-85A0-40D6-9DF1-659564AB6ADE}" type="sibTrans" cxnId="{78A48D9E-42C5-4986-8E51-5F6E122259F8}">
      <dgm:prSet/>
      <dgm:spPr/>
      <dgm:t>
        <a:bodyPr/>
        <a:lstStyle/>
        <a:p>
          <a:endParaRPr lang="en-GB"/>
        </a:p>
      </dgm:t>
    </dgm:pt>
    <dgm:pt modelId="{E642C6B2-DBBD-4771-9CEB-800F6F4E5B7B}">
      <dgm:prSet/>
      <dgm:spPr/>
      <dgm:t>
        <a:bodyPr/>
        <a:lstStyle/>
        <a:p>
          <a:pPr rtl="0"/>
          <a:r>
            <a:rPr lang="en-GB" dirty="0" smtClean="0"/>
            <a:t>5 of 9 OS Versions out of primary support</a:t>
          </a:r>
          <a:endParaRPr lang="en-GB" dirty="0"/>
        </a:p>
      </dgm:t>
    </dgm:pt>
    <dgm:pt modelId="{1AB9089F-A985-4FE1-993A-A11ECD6CCA99}" type="parTrans" cxnId="{FE018DA5-06EC-4475-AAA9-1F8D808A3F17}">
      <dgm:prSet/>
      <dgm:spPr/>
      <dgm:t>
        <a:bodyPr/>
        <a:lstStyle/>
        <a:p>
          <a:endParaRPr lang="en-GB"/>
        </a:p>
      </dgm:t>
    </dgm:pt>
    <dgm:pt modelId="{397CDD38-ADD5-4442-A991-975E10AC49DF}" type="sibTrans" cxnId="{FE018DA5-06EC-4475-AAA9-1F8D808A3F17}">
      <dgm:prSet/>
      <dgm:spPr/>
      <dgm:t>
        <a:bodyPr/>
        <a:lstStyle/>
        <a:p>
          <a:endParaRPr lang="en-GB"/>
        </a:p>
      </dgm:t>
    </dgm:pt>
    <dgm:pt modelId="{5508F90D-F3B3-423C-A031-7ECF17B6E074}">
      <dgm:prSet/>
      <dgm:spPr/>
      <dgm:t>
        <a:bodyPr/>
        <a:lstStyle/>
        <a:p>
          <a:pPr rtl="0"/>
          <a:r>
            <a:rPr lang="en-GB" dirty="0" smtClean="0"/>
            <a:t>5 of 6 Database Releases are Out of Extended Support</a:t>
          </a:r>
          <a:endParaRPr lang="en-GB" dirty="0"/>
        </a:p>
      </dgm:t>
    </dgm:pt>
    <dgm:pt modelId="{8C8826F8-E1D5-460E-BDB7-24D51275AF9D}" type="parTrans" cxnId="{D93206CC-F63C-4524-948E-FFF2BD775AA6}">
      <dgm:prSet/>
      <dgm:spPr/>
      <dgm:t>
        <a:bodyPr/>
        <a:lstStyle/>
        <a:p>
          <a:endParaRPr lang="en-GB"/>
        </a:p>
      </dgm:t>
    </dgm:pt>
    <dgm:pt modelId="{D1C2BFD3-8561-4270-85D6-B269B9C407FD}" type="sibTrans" cxnId="{D93206CC-F63C-4524-948E-FFF2BD775AA6}">
      <dgm:prSet/>
      <dgm:spPr/>
      <dgm:t>
        <a:bodyPr/>
        <a:lstStyle/>
        <a:p>
          <a:endParaRPr lang="en-GB"/>
        </a:p>
      </dgm:t>
    </dgm:pt>
    <dgm:pt modelId="{F218FA17-7207-4ACE-9D98-2ECB3DFFEBF3}" type="pres">
      <dgm:prSet presAssocID="{64BB0FF1-9278-49FC-9997-08D3F29377F6}" presName="compositeShape" presStyleCnt="0">
        <dgm:presLayoutVars>
          <dgm:chMax val="7"/>
          <dgm:dir/>
          <dgm:resizeHandles val="exact"/>
        </dgm:presLayoutVars>
      </dgm:prSet>
      <dgm:spPr/>
      <dgm:t>
        <a:bodyPr/>
        <a:lstStyle/>
        <a:p>
          <a:endParaRPr lang="en-GB"/>
        </a:p>
      </dgm:t>
    </dgm:pt>
    <dgm:pt modelId="{354697BD-2083-4310-8435-AF3996E0CEBF}" type="pres">
      <dgm:prSet presAssocID="{64BB0FF1-9278-49FC-9997-08D3F29377F6}" presName="wedge1" presStyleLbl="node1" presStyleIdx="0" presStyleCnt="4"/>
      <dgm:spPr/>
      <dgm:t>
        <a:bodyPr/>
        <a:lstStyle/>
        <a:p>
          <a:endParaRPr lang="en-GB"/>
        </a:p>
      </dgm:t>
    </dgm:pt>
    <dgm:pt modelId="{805EB095-F90D-4A9B-9C17-99E1FC35102B}" type="pres">
      <dgm:prSet presAssocID="{64BB0FF1-9278-49FC-9997-08D3F29377F6}" presName="dummy1a" presStyleCnt="0"/>
      <dgm:spPr/>
    </dgm:pt>
    <dgm:pt modelId="{03C48BC5-5BFA-47C0-BBE9-D5FF0DC48F37}" type="pres">
      <dgm:prSet presAssocID="{64BB0FF1-9278-49FC-9997-08D3F29377F6}" presName="dummy1b" presStyleCnt="0"/>
      <dgm:spPr/>
    </dgm:pt>
    <dgm:pt modelId="{C20602D5-F886-437C-AA52-C68F25DB06B9}" type="pres">
      <dgm:prSet presAssocID="{64BB0FF1-9278-49FC-9997-08D3F29377F6}" presName="wedge1Tx" presStyleLbl="node1" presStyleIdx="0" presStyleCnt="4">
        <dgm:presLayoutVars>
          <dgm:chMax val="0"/>
          <dgm:chPref val="0"/>
          <dgm:bulletEnabled val="1"/>
        </dgm:presLayoutVars>
      </dgm:prSet>
      <dgm:spPr/>
      <dgm:t>
        <a:bodyPr/>
        <a:lstStyle/>
        <a:p>
          <a:endParaRPr lang="en-GB"/>
        </a:p>
      </dgm:t>
    </dgm:pt>
    <dgm:pt modelId="{552B865F-C6D5-4081-A1FD-59CB6FAF9E5C}" type="pres">
      <dgm:prSet presAssocID="{64BB0FF1-9278-49FC-9997-08D3F29377F6}" presName="wedge2" presStyleLbl="node1" presStyleIdx="1" presStyleCnt="4"/>
      <dgm:spPr/>
      <dgm:t>
        <a:bodyPr/>
        <a:lstStyle/>
        <a:p>
          <a:endParaRPr lang="en-GB"/>
        </a:p>
      </dgm:t>
    </dgm:pt>
    <dgm:pt modelId="{8268840A-CB7C-4212-B6E2-9456BDBCED46}" type="pres">
      <dgm:prSet presAssocID="{64BB0FF1-9278-49FC-9997-08D3F29377F6}" presName="dummy2a" presStyleCnt="0"/>
      <dgm:spPr/>
    </dgm:pt>
    <dgm:pt modelId="{C7623507-3C0C-4C34-B970-B495755138B4}" type="pres">
      <dgm:prSet presAssocID="{64BB0FF1-9278-49FC-9997-08D3F29377F6}" presName="dummy2b" presStyleCnt="0"/>
      <dgm:spPr/>
    </dgm:pt>
    <dgm:pt modelId="{85D3DA3F-C0A5-4435-9BCC-7BDB7560BF4C}" type="pres">
      <dgm:prSet presAssocID="{64BB0FF1-9278-49FC-9997-08D3F29377F6}" presName="wedge2Tx" presStyleLbl="node1" presStyleIdx="1" presStyleCnt="4">
        <dgm:presLayoutVars>
          <dgm:chMax val="0"/>
          <dgm:chPref val="0"/>
          <dgm:bulletEnabled val="1"/>
        </dgm:presLayoutVars>
      </dgm:prSet>
      <dgm:spPr/>
      <dgm:t>
        <a:bodyPr/>
        <a:lstStyle/>
        <a:p>
          <a:endParaRPr lang="en-GB"/>
        </a:p>
      </dgm:t>
    </dgm:pt>
    <dgm:pt modelId="{FAE6D54F-2394-4320-9C42-776C0158FB48}" type="pres">
      <dgm:prSet presAssocID="{64BB0FF1-9278-49FC-9997-08D3F29377F6}" presName="wedge3" presStyleLbl="node1" presStyleIdx="2" presStyleCnt="4"/>
      <dgm:spPr/>
      <dgm:t>
        <a:bodyPr/>
        <a:lstStyle/>
        <a:p>
          <a:endParaRPr lang="en-GB"/>
        </a:p>
      </dgm:t>
    </dgm:pt>
    <dgm:pt modelId="{EE0B105E-0C30-4E58-B2FD-6C7375FFB91E}" type="pres">
      <dgm:prSet presAssocID="{64BB0FF1-9278-49FC-9997-08D3F29377F6}" presName="dummy3a" presStyleCnt="0"/>
      <dgm:spPr/>
    </dgm:pt>
    <dgm:pt modelId="{B3F866A2-934D-4214-B42F-256313CA8DF8}" type="pres">
      <dgm:prSet presAssocID="{64BB0FF1-9278-49FC-9997-08D3F29377F6}" presName="dummy3b" presStyleCnt="0"/>
      <dgm:spPr/>
    </dgm:pt>
    <dgm:pt modelId="{783BA95A-963F-4385-8186-F839DF7B7846}" type="pres">
      <dgm:prSet presAssocID="{64BB0FF1-9278-49FC-9997-08D3F29377F6}" presName="wedge3Tx" presStyleLbl="node1" presStyleIdx="2" presStyleCnt="4">
        <dgm:presLayoutVars>
          <dgm:chMax val="0"/>
          <dgm:chPref val="0"/>
          <dgm:bulletEnabled val="1"/>
        </dgm:presLayoutVars>
      </dgm:prSet>
      <dgm:spPr/>
      <dgm:t>
        <a:bodyPr/>
        <a:lstStyle/>
        <a:p>
          <a:endParaRPr lang="en-GB"/>
        </a:p>
      </dgm:t>
    </dgm:pt>
    <dgm:pt modelId="{38B40404-DBF0-46A8-B5D1-7ABE79F8442D}" type="pres">
      <dgm:prSet presAssocID="{64BB0FF1-9278-49FC-9997-08D3F29377F6}" presName="wedge4" presStyleLbl="node1" presStyleIdx="3" presStyleCnt="4"/>
      <dgm:spPr/>
      <dgm:t>
        <a:bodyPr/>
        <a:lstStyle/>
        <a:p>
          <a:endParaRPr lang="en-GB"/>
        </a:p>
      </dgm:t>
    </dgm:pt>
    <dgm:pt modelId="{9FB1FB52-0967-4D84-A98C-F0721A798CEA}" type="pres">
      <dgm:prSet presAssocID="{64BB0FF1-9278-49FC-9997-08D3F29377F6}" presName="dummy4a" presStyleCnt="0"/>
      <dgm:spPr/>
    </dgm:pt>
    <dgm:pt modelId="{5967A0D8-25CB-4B7F-92D9-96688A7D1D80}" type="pres">
      <dgm:prSet presAssocID="{64BB0FF1-9278-49FC-9997-08D3F29377F6}" presName="dummy4b" presStyleCnt="0"/>
      <dgm:spPr/>
    </dgm:pt>
    <dgm:pt modelId="{A4774CCE-F974-4175-8120-B5B092233340}" type="pres">
      <dgm:prSet presAssocID="{64BB0FF1-9278-49FC-9997-08D3F29377F6}" presName="wedge4Tx" presStyleLbl="node1" presStyleIdx="3" presStyleCnt="4">
        <dgm:presLayoutVars>
          <dgm:chMax val="0"/>
          <dgm:chPref val="0"/>
          <dgm:bulletEnabled val="1"/>
        </dgm:presLayoutVars>
      </dgm:prSet>
      <dgm:spPr/>
      <dgm:t>
        <a:bodyPr/>
        <a:lstStyle/>
        <a:p>
          <a:endParaRPr lang="en-GB"/>
        </a:p>
      </dgm:t>
    </dgm:pt>
    <dgm:pt modelId="{2CDE97AB-25D0-4048-AF90-26E4BFC21855}" type="pres">
      <dgm:prSet presAssocID="{46C3D11F-7105-43E5-B3BD-39ABC3BFFA3E}" presName="arrowWedge1" presStyleLbl="fgSibTrans2D1" presStyleIdx="0" presStyleCnt="4"/>
      <dgm:spPr/>
    </dgm:pt>
    <dgm:pt modelId="{4653C127-5045-4261-98E6-68D41AA8C00A}" type="pres">
      <dgm:prSet presAssocID="{4A61C41D-85A0-40D6-9DF1-659564AB6ADE}" presName="arrowWedge2" presStyleLbl="fgSibTrans2D1" presStyleIdx="1" presStyleCnt="4"/>
      <dgm:spPr/>
    </dgm:pt>
    <dgm:pt modelId="{9231AD99-E56D-4721-847E-8C04F336F131}" type="pres">
      <dgm:prSet presAssocID="{397CDD38-ADD5-4442-A991-975E10AC49DF}" presName="arrowWedge3" presStyleLbl="fgSibTrans2D1" presStyleIdx="2" presStyleCnt="4"/>
      <dgm:spPr/>
    </dgm:pt>
    <dgm:pt modelId="{DBBDD965-BE8C-4366-8729-91436F99A56E}" type="pres">
      <dgm:prSet presAssocID="{D1C2BFD3-8561-4270-85D6-B269B9C407FD}" presName="arrowWedge4" presStyleLbl="fgSibTrans2D1" presStyleIdx="3" presStyleCnt="4"/>
      <dgm:spPr/>
    </dgm:pt>
  </dgm:ptLst>
  <dgm:cxnLst>
    <dgm:cxn modelId="{1730B82E-063A-4DF1-B649-3E29A6351A7C}" type="presOf" srcId="{61ABCCAB-1A08-488C-827C-4DC289E6BC93}" destId="{85D3DA3F-C0A5-4435-9BCC-7BDB7560BF4C}" srcOrd="1" destOrd="0" presId="urn:microsoft.com/office/officeart/2005/8/layout/cycle8"/>
    <dgm:cxn modelId="{78A48D9E-42C5-4986-8E51-5F6E122259F8}" srcId="{64BB0FF1-9278-49FC-9997-08D3F29377F6}" destId="{61ABCCAB-1A08-488C-827C-4DC289E6BC93}" srcOrd="1" destOrd="0" parTransId="{08ECA5CE-2BC3-435F-A7E4-27D408983964}" sibTransId="{4A61C41D-85A0-40D6-9DF1-659564AB6ADE}"/>
    <dgm:cxn modelId="{D93206CC-F63C-4524-948E-FFF2BD775AA6}" srcId="{64BB0FF1-9278-49FC-9997-08D3F29377F6}" destId="{5508F90D-F3B3-423C-A031-7ECF17B6E074}" srcOrd="3" destOrd="0" parTransId="{8C8826F8-E1D5-460E-BDB7-24D51275AF9D}" sibTransId="{D1C2BFD3-8561-4270-85D6-B269B9C407FD}"/>
    <dgm:cxn modelId="{584A2E2B-FE7C-4D80-98CC-280E5B018200}" type="presOf" srcId="{61ABCCAB-1A08-488C-827C-4DC289E6BC93}" destId="{552B865F-C6D5-4081-A1FD-59CB6FAF9E5C}" srcOrd="0" destOrd="0" presId="urn:microsoft.com/office/officeart/2005/8/layout/cycle8"/>
    <dgm:cxn modelId="{B4CCC187-D9F8-4D90-B277-3D2CC2F8D11A}" type="presOf" srcId="{E642C6B2-DBBD-4771-9CEB-800F6F4E5B7B}" destId="{FAE6D54F-2394-4320-9C42-776C0158FB48}" srcOrd="0" destOrd="0" presId="urn:microsoft.com/office/officeart/2005/8/layout/cycle8"/>
    <dgm:cxn modelId="{6F0E8587-8964-433F-AEC0-5E2BD90045B0}" type="presOf" srcId="{5508F90D-F3B3-423C-A031-7ECF17B6E074}" destId="{A4774CCE-F974-4175-8120-B5B092233340}" srcOrd="1" destOrd="0" presId="urn:microsoft.com/office/officeart/2005/8/layout/cycle8"/>
    <dgm:cxn modelId="{D2992105-3B09-4BBE-B4FC-F731E6A1B4D3}" type="presOf" srcId="{73E549D6-181B-4E6D-B805-F9EC701E54AB}" destId="{354697BD-2083-4310-8435-AF3996E0CEBF}" srcOrd="0" destOrd="0" presId="urn:microsoft.com/office/officeart/2005/8/layout/cycle8"/>
    <dgm:cxn modelId="{36751AE5-8AF2-4017-BF7B-EAC102C99885}" type="presOf" srcId="{73E549D6-181B-4E6D-B805-F9EC701E54AB}" destId="{C20602D5-F886-437C-AA52-C68F25DB06B9}" srcOrd="1" destOrd="0" presId="urn:microsoft.com/office/officeart/2005/8/layout/cycle8"/>
    <dgm:cxn modelId="{9A5D14EB-E58F-452C-B0A9-5F761181A869}" type="presOf" srcId="{E642C6B2-DBBD-4771-9CEB-800F6F4E5B7B}" destId="{783BA95A-963F-4385-8186-F839DF7B7846}" srcOrd="1" destOrd="0" presId="urn:microsoft.com/office/officeart/2005/8/layout/cycle8"/>
    <dgm:cxn modelId="{329B6F25-1D86-40C2-AF3E-3F53F300C769}" srcId="{64BB0FF1-9278-49FC-9997-08D3F29377F6}" destId="{73E549D6-181B-4E6D-B805-F9EC701E54AB}" srcOrd="0" destOrd="0" parTransId="{388D2701-1A6D-4AEE-8B83-BE2B065D7F79}" sibTransId="{46C3D11F-7105-43E5-B3BD-39ABC3BFFA3E}"/>
    <dgm:cxn modelId="{43038F5B-B9D6-4C14-AB2B-BC63427B06BD}" type="presOf" srcId="{5508F90D-F3B3-423C-A031-7ECF17B6E074}" destId="{38B40404-DBF0-46A8-B5D1-7ABE79F8442D}" srcOrd="0" destOrd="0" presId="urn:microsoft.com/office/officeart/2005/8/layout/cycle8"/>
    <dgm:cxn modelId="{94A4999E-0A11-4DF1-BC84-46DA9F2A91D2}" type="presOf" srcId="{64BB0FF1-9278-49FC-9997-08D3F29377F6}" destId="{F218FA17-7207-4ACE-9D98-2ECB3DFFEBF3}" srcOrd="0" destOrd="0" presId="urn:microsoft.com/office/officeart/2005/8/layout/cycle8"/>
    <dgm:cxn modelId="{FE018DA5-06EC-4475-AAA9-1F8D808A3F17}" srcId="{64BB0FF1-9278-49FC-9997-08D3F29377F6}" destId="{E642C6B2-DBBD-4771-9CEB-800F6F4E5B7B}" srcOrd="2" destOrd="0" parTransId="{1AB9089F-A985-4FE1-993A-A11ECD6CCA99}" sibTransId="{397CDD38-ADD5-4442-A991-975E10AC49DF}"/>
    <dgm:cxn modelId="{76002F8D-2FD7-4167-A77D-817C40726425}" type="presParOf" srcId="{F218FA17-7207-4ACE-9D98-2ECB3DFFEBF3}" destId="{354697BD-2083-4310-8435-AF3996E0CEBF}" srcOrd="0" destOrd="0" presId="urn:microsoft.com/office/officeart/2005/8/layout/cycle8"/>
    <dgm:cxn modelId="{30975913-5190-4126-8BC0-D5C15D12D9A0}" type="presParOf" srcId="{F218FA17-7207-4ACE-9D98-2ECB3DFFEBF3}" destId="{805EB095-F90D-4A9B-9C17-99E1FC35102B}" srcOrd="1" destOrd="0" presId="urn:microsoft.com/office/officeart/2005/8/layout/cycle8"/>
    <dgm:cxn modelId="{6BFB047F-757C-417E-B621-0F527304743C}" type="presParOf" srcId="{F218FA17-7207-4ACE-9D98-2ECB3DFFEBF3}" destId="{03C48BC5-5BFA-47C0-BBE9-D5FF0DC48F37}" srcOrd="2" destOrd="0" presId="urn:microsoft.com/office/officeart/2005/8/layout/cycle8"/>
    <dgm:cxn modelId="{E4687AED-7971-4E7C-8C4F-4BC537FA735C}" type="presParOf" srcId="{F218FA17-7207-4ACE-9D98-2ECB3DFFEBF3}" destId="{C20602D5-F886-437C-AA52-C68F25DB06B9}" srcOrd="3" destOrd="0" presId="urn:microsoft.com/office/officeart/2005/8/layout/cycle8"/>
    <dgm:cxn modelId="{52DEBBBE-AF95-4AF8-99B3-CDAC3F9653F0}" type="presParOf" srcId="{F218FA17-7207-4ACE-9D98-2ECB3DFFEBF3}" destId="{552B865F-C6D5-4081-A1FD-59CB6FAF9E5C}" srcOrd="4" destOrd="0" presId="urn:microsoft.com/office/officeart/2005/8/layout/cycle8"/>
    <dgm:cxn modelId="{BF94E718-172B-48D3-8992-5661C8758E27}" type="presParOf" srcId="{F218FA17-7207-4ACE-9D98-2ECB3DFFEBF3}" destId="{8268840A-CB7C-4212-B6E2-9456BDBCED46}" srcOrd="5" destOrd="0" presId="urn:microsoft.com/office/officeart/2005/8/layout/cycle8"/>
    <dgm:cxn modelId="{AF3812B4-8FFB-41C2-B964-A69A578BD75C}" type="presParOf" srcId="{F218FA17-7207-4ACE-9D98-2ECB3DFFEBF3}" destId="{C7623507-3C0C-4C34-B970-B495755138B4}" srcOrd="6" destOrd="0" presId="urn:microsoft.com/office/officeart/2005/8/layout/cycle8"/>
    <dgm:cxn modelId="{487A8A09-11C3-40B1-9442-CEE56A0D0FC6}" type="presParOf" srcId="{F218FA17-7207-4ACE-9D98-2ECB3DFFEBF3}" destId="{85D3DA3F-C0A5-4435-9BCC-7BDB7560BF4C}" srcOrd="7" destOrd="0" presId="urn:microsoft.com/office/officeart/2005/8/layout/cycle8"/>
    <dgm:cxn modelId="{ABAA9DC6-186A-434F-98CB-1788D294C1DB}" type="presParOf" srcId="{F218FA17-7207-4ACE-9D98-2ECB3DFFEBF3}" destId="{FAE6D54F-2394-4320-9C42-776C0158FB48}" srcOrd="8" destOrd="0" presId="urn:microsoft.com/office/officeart/2005/8/layout/cycle8"/>
    <dgm:cxn modelId="{7F90F5D7-45A3-4F95-9C56-939CA48BB38B}" type="presParOf" srcId="{F218FA17-7207-4ACE-9D98-2ECB3DFFEBF3}" destId="{EE0B105E-0C30-4E58-B2FD-6C7375FFB91E}" srcOrd="9" destOrd="0" presId="urn:microsoft.com/office/officeart/2005/8/layout/cycle8"/>
    <dgm:cxn modelId="{7FC7511C-C55A-496E-B329-E3AC4992E286}" type="presParOf" srcId="{F218FA17-7207-4ACE-9D98-2ECB3DFFEBF3}" destId="{B3F866A2-934D-4214-B42F-256313CA8DF8}" srcOrd="10" destOrd="0" presId="urn:microsoft.com/office/officeart/2005/8/layout/cycle8"/>
    <dgm:cxn modelId="{1EE53BAA-0A12-4E5D-9D0B-FD0FCF778C58}" type="presParOf" srcId="{F218FA17-7207-4ACE-9D98-2ECB3DFFEBF3}" destId="{783BA95A-963F-4385-8186-F839DF7B7846}" srcOrd="11" destOrd="0" presId="urn:microsoft.com/office/officeart/2005/8/layout/cycle8"/>
    <dgm:cxn modelId="{58FC6AF3-295E-4A3E-BC83-90F0E97C2ED5}" type="presParOf" srcId="{F218FA17-7207-4ACE-9D98-2ECB3DFFEBF3}" destId="{38B40404-DBF0-46A8-B5D1-7ABE79F8442D}" srcOrd="12" destOrd="0" presId="urn:microsoft.com/office/officeart/2005/8/layout/cycle8"/>
    <dgm:cxn modelId="{B9B3FD99-FEA8-476E-A4B6-AF309831236C}" type="presParOf" srcId="{F218FA17-7207-4ACE-9D98-2ECB3DFFEBF3}" destId="{9FB1FB52-0967-4D84-A98C-F0721A798CEA}" srcOrd="13" destOrd="0" presId="urn:microsoft.com/office/officeart/2005/8/layout/cycle8"/>
    <dgm:cxn modelId="{E9857BC3-CE0F-416E-84A5-FE9BE50A0335}" type="presParOf" srcId="{F218FA17-7207-4ACE-9D98-2ECB3DFFEBF3}" destId="{5967A0D8-25CB-4B7F-92D9-96688A7D1D80}" srcOrd="14" destOrd="0" presId="urn:microsoft.com/office/officeart/2005/8/layout/cycle8"/>
    <dgm:cxn modelId="{E067A2D1-70C1-45C6-81B8-14FDD72C2937}" type="presParOf" srcId="{F218FA17-7207-4ACE-9D98-2ECB3DFFEBF3}" destId="{A4774CCE-F974-4175-8120-B5B092233340}" srcOrd="15" destOrd="0" presId="urn:microsoft.com/office/officeart/2005/8/layout/cycle8"/>
    <dgm:cxn modelId="{A7819351-5273-4D20-B6F2-C9520667A79D}" type="presParOf" srcId="{F218FA17-7207-4ACE-9D98-2ECB3DFFEBF3}" destId="{2CDE97AB-25D0-4048-AF90-26E4BFC21855}" srcOrd="16" destOrd="0" presId="urn:microsoft.com/office/officeart/2005/8/layout/cycle8"/>
    <dgm:cxn modelId="{5C85B603-BC28-4050-855C-BFE179970155}" type="presParOf" srcId="{F218FA17-7207-4ACE-9D98-2ECB3DFFEBF3}" destId="{4653C127-5045-4261-98E6-68D41AA8C00A}" srcOrd="17" destOrd="0" presId="urn:microsoft.com/office/officeart/2005/8/layout/cycle8"/>
    <dgm:cxn modelId="{B0510CF6-0872-4BAA-8F20-D4315756052A}" type="presParOf" srcId="{F218FA17-7207-4ACE-9D98-2ECB3DFFEBF3}" destId="{9231AD99-E56D-4721-847E-8C04F336F131}" srcOrd="18" destOrd="0" presId="urn:microsoft.com/office/officeart/2005/8/layout/cycle8"/>
    <dgm:cxn modelId="{1F64D054-F163-4875-BBD6-BB4051002255}" type="presParOf" srcId="{F218FA17-7207-4ACE-9D98-2ECB3DFFEBF3}" destId="{DBBDD965-BE8C-4366-8729-91436F99A56E}"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9AEF9F-8FE4-494F-8E97-0D932EC792CB}"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GB"/>
        </a:p>
      </dgm:t>
    </dgm:pt>
    <dgm:pt modelId="{592B742C-DB93-47C9-B154-4226306A9816}">
      <dgm:prSet phldrT="[Text]"/>
      <dgm:spPr>
        <a:solidFill>
          <a:schemeClr val="accent1"/>
        </a:solidFill>
      </dgm:spPr>
      <dgm:t>
        <a:bodyPr/>
        <a:lstStyle/>
        <a:p>
          <a:r>
            <a:rPr lang="en-GB" b="1" dirty="0" smtClean="0"/>
            <a:t>Standardise</a:t>
          </a:r>
          <a:endParaRPr lang="en-GB" b="1" dirty="0"/>
        </a:p>
      </dgm:t>
    </dgm:pt>
    <dgm:pt modelId="{47770E84-0DA8-4425-8C92-1047F6015D60}" type="parTrans" cxnId="{64AFB298-FD24-4024-ABFC-325C5D97889D}">
      <dgm:prSet/>
      <dgm:spPr/>
      <dgm:t>
        <a:bodyPr/>
        <a:lstStyle/>
        <a:p>
          <a:endParaRPr lang="en-GB"/>
        </a:p>
      </dgm:t>
    </dgm:pt>
    <dgm:pt modelId="{D7261FEA-8F31-449E-84DD-28253E1EB986}" type="sibTrans" cxnId="{64AFB298-FD24-4024-ABFC-325C5D97889D}">
      <dgm:prSet/>
      <dgm:spPr/>
      <dgm:t>
        <a:bodyPr/>
        <a:lstStyle/>
        <a:p>
          <a:endParaRPr lang="en-GB" dirty="0"/>
        </a:p>
      </dgm:t>
    </dgm:pt>
    <dgm:pt modelId="{691A4842-8596-476C-A5D5-585D9E231341}">
      <dgm:prSet phldrT="[Text]"/>
      <dgm:spPr>
        <a:solidFill>
          <a:schemeClr val="accent2"/>
        </a:solidFill>
      </dgm:spPr>
      <dgm:t>
        <a:bodyPr/>
        <a:lstStyle/>
        <a:p>
          <a:r>
            <a:rPr lang="en-GB" b="1" dirty="0" smtClean="0"/>
            <a:t>Consolidate</a:t>
          </a:r>
          <a:endParaRPr lang="en-GB" b="1" dirty="0"/>
        </a:p>
      </dgm:t>
    </dgm:pt>
    <dgm:pt modelId="{8EC4F053-8D27-4223-AFD3-2864DDCEA504}" type="parTrans" cxnId="{D1CCFFD0-D23D-4437-AA89-C6D434098771}">
      <dgm:prSet/>
      <dgm:spPr/>
      <dgm:t>
        <a:bodyPr/>
        <a:lstStyle/>
        <a:p>
          <a:endParaRPr lang="en-GB"/>
        </a:p>
      </dgm:t>
    </dgm:pt>
    <dgm:pt modelId="{424051C6-D500-425C-AD61-DE8F9D6BD322}" type="sibTrans" cxnId="{D1CCFFD0-D23D-4437-AA89-C6D434098771}">
      <dgm:prSet/>
      <dgm:spPr/>
      <dgm:t>
        <a:bodyPr/>
        <a:lstStyle/>
        <a:p>
          <a:endParaRPr lang="en-GB" dirty="0"/>
        </a:p>
      </dgm:t>
    </dgm:pt>
    <dgm:pt modelId="{014DD3BB-DDE2-47D0-9E27-83AFF6EFCF7D}">
      <dgm:prSet phldrT="[Text]"/>
      <dgm:spPr>
        <a:solidFill>
          <a:schemeClr val="accent3"/>
        </a:solidFill>
      </dgm:spPr>
      <dgm:t>
        <a:bodyPr/>
        <a:lstStyle/>
        <a:p>
          <a:r>
            <a:rPr lang="en-GB" b="1" dirty="0" smtClean="0"/>
            <a:t>Optimise</a:t>
          </a:r>
          <a:endParaRPr lang="en-GB" b="1" dirty="0"/>
        </a:p>
      </dgm:t>
    </dgm:pt>
    <dgm:pt modelId="{21F159A5-F280-4BCB-95E0-1D15BD35C296}" type="parTrans" cxnId="{04D966F4-2F99-4E6A-8E78-404B7953944E}">
      <dgm:prSet/>
      <dgm:spPr/>
      <dgm:t>
        <a:bodyPr/>
        <a:lstStyle/>
        <a:p>
          <a:endParaRPr lang="en-GB"/>
        </a:p>
      </dgm:t>
    </dgm:pt>
    <dgm:pt modelId="{D8106106-0321-4E2C-A1E8-745C048C1143}" type="sibTrans" cxnId="{04D966F4-2F99-4E6A-8E78-404B7953944E}">
      <dgm:prSet/>
      <dgm:spPr/>
      <dgm:t>
        <a:bodyPr/>
        <a:lstStyle/>
        <a:p>
          <a:endParaRPr lang="en-GB" dirty="0"/>
        </a:p>
      </dgm:t>
    </dgm:pt>
    <dgm:pt modelId="{7F8FE2DC-2DCE-40F8-957B-2C1D1956F6F1}">
      <dgm:prSet phldrT="[Text]"/>
      <dgm:spPr>
        <a:solidFill>
          <a:schemeClr val="accent4"/>
        </a:solidFill>
      </dgm:spPr>
      <dgm:t>
        <a:bodyPr/>
        <a:lstStyle/>
        <a:p>
          <a:r>
            <a:rPr lang="en-GB" b="1" dirty="0" smtClean="0"/>
            <a:t>Automate</a:t>
          </a:r>
          <a:endParaRPr lang="en-GB" b="1" dirty="0"/>
        </a:p>
      </dgm:t>
    </dgm:pt>
    <dgm:pt modelId="{F646618B-9DED-489F-AFCA-5891DB7C6BD8}" type="parTrans" cxnId="{63CC65DC-E9B4-4D02-8495-674B4B936090}">
      <dgm:prSet/>
      <dgm:spPr/>
      <dgm:t>
        <a:bodyPr/>
        <a:lstStyle/>
        <a:p>
          <a:endParaRPr lang="en-GB"/>
        </a:p>
      </dgm:t>
    </dgm:pt>
    <dgm:pt modelId="{947FE4EC-2437-4016-8CE1-2260266EBCD1}" type="sibTrans" cxnId="{63CC65DC-E9B4-4D02-8495-674B4B936090}">
      <dgm:prSet/>
      <dgm:spPr/>
      <dgm:t>
        <a:bodyPr/>
        <a:lstStyle/>
        <a:p>
          <a:endParaRPr lang="en-GB" dirty="0"/>
        </a:p>
      </dgm:t>
    </dgm:pt>
    <dgm:pt modelId="{C61AEFA1-E191-4608-BD5C-2B4CCDBB8211}" type="pres">
      <dgm:prSet presAssocID="{B09AEF9F-8FE4-494F-8E97-0D932EC792CB}" presName="cycle" presStyleCnt="0">
        <dgm:presLayoutVars>
          <dgm:dir/>
          <dgm:resizeHandles val="exact"/>
        </dgm:presLayoutVars>
      </dgm:prSet>
      <dgm:spPr/>
      <dgm:t>
        <a:bodyPr/>
        <a:lstStyle/>
        <a:p>
          <a:endParaRPr lang="en-GB"/>
        </a:p>
      </dgm:t>
    </dgm:pt>
    <dgm:pt modelId="{92746A5F-AF80-451A-84DF-3E322DACAB65}" type="pres">
      <dgm:prSet presAssocID="{592B742C-DB93-47C9-B154-4226306A9816}" presName="node" presStyleLbl="node1" presStyleIdx="0" presStyleCnt="4">
        <dgm:presLayoutVars>
          <dgm:bulletEnabled val="1"/>
        </dgm:presLayoutVars>
      </dgm:prSet>
      <dgm:spPr/>
      <dgm:t>
        <a:bodyPr/>
        <a:lstStyle/>
        <a:p>
          <a:endParaRPr lang="en-GB"/>
        </a:p>
      </dgm:t>
    </dgm:pt>
    <dgm:pt modelId="{AEA58A34-5806-4387-AA83-2072A4015591}" type="pres">
      <dgm:prSet presAssocID="{D7261FEA-8F31-449E-84DD-28253E1EB986}" presName="sibTrans" presStyleLbl="sibTrans2D1" presStyleIdx="0" presStyleCnt="4"/>
      <dgm:spPr/>
      <dgm:t>
        <a:bodyPr/>
        <a:lstStyle/>
        <a:p>
          <a:endParaRPr lang="en-GB"/>
        </a:p>
      </dgm:t>
    </dgm:pt>
    <dgm:pt modelId="{B83FF10F-5B8C-454F-A5DB-27002930420F}" type="pres">
      <dgm:prSet presAssocID="{D7261FEA-8F31-449E-84DD-28253E1EB986}" presName="connectorText" presStyleLbl="sibTrans2D1" presStyleIdx="0" presStyleCnt="4"/>
      <dgm:spPr/>
      <dgm:t>
        <a:bodyPr/>
        <a:lstStyle/>
        <a:p>
          <a:endParaRPr lang="en-GB"/>
        </a:p>
      </dgm:t>
    </dgm:pt>
    <dgm:pt modelId="{6CD4A343-9B72-4B8F-A919-99389A80FBFF}" type="pres">
      <dgm:prSet presAssocID="{691A4842-8596-476C-A5D5-585D9E231341}" presName="node" presStyleLbl="node1" presStyleIdx="1" presStyleCnt="4">
        <dgm:presLayoutVars>
          <dgm:bulletEnabled val="1"/>
        </dgm:presLayoutVars>
      </dgm:prSet>
      <dgm:spPr/>
      <dgm:t>
        <a:bodyPr/>
        <a:lstStyle/>
        <a:p>
          <a:endParaRPr lang="en-GB"/>
        </a:p>
      </dgm:t>
    </dgm:pt>
    <dgm:pt modelId="{92E74ABA-35A7-4418-B921-2CC41D59DDA1}" type="pres">
      <dgm:prSet presAssocID="{424051C6-D500-425C-AD61-DE8F9D6BD322}" presName="sibTrans" presStyleLbl="sibTrans2D1" presStyleIdx="1" presStyleCnt="4"/>
      <dgm:spPr/>
      <dgm:t>
        <a:bodyPr/>
        <a:lstStyle/>
        <a:p>
          <a:endParaRPr lang="en-GB"/>
        </a:p>
      </dgm:t>
    </dgm:pt>
    <dgm:pt modelId="{1E19E1EE-E42D-4E48-A876-076DDCD7FA7D}" type="pres">
      <dgm:prSet presAssocID="{424051C6-D500-425C-AD61-DE8F9D6BD322}" presName="connectorText" presStyleLbl="sibTrans2D1" presStyleIdx="1" presStyleCnt="4"/>
      <dgm:spPr/>
      <dgm:t>
        <a:bodyPr/>
        <a:lstStyle/>
        <a:p>
          <a:endParaRPr lang="en-GB"/>
        </a:p>
      </dgm:t>
    </dgm:pt>
    <dgm:pt modelId="{079BCEC0-07A6-419E-A232-FB641E125AE0}" type="pres">
      <dgm:prSet presAssocID="{014DD3BB-DDE2-47D0-9E27-83AFF6EFCF7D}" presName="node" presStyleLbl="node1" presStyleIdx="2" presStyleCnt="4">
        <dgm:presLayoutVars>
          <dgm:bulletEnabled val="1"/>
        </dgm:presLayoutVars>
      </dgm:prSet>
      <dgm:spPr/>
      <dgm:t>
        <a:bodyPr/>
        <a:lstStyle/>
        <a:p>
          <a:endParaRPr lang="en-GB"/>
        </a:p>
      </dgm:t>
    </dgm:pt>
    <dgm:pt modelId="{4ACD81F9-9110-478E-B7E8-9DD0F04AF650}" type="pres">
      <dgm:prSet presAssocID="{D8106106-0321-4E2C-A1E8-745C048C1143}" presName="sibTrans" presStyleLbl="sibTrans2D1" presStyleIdx="2" presStyleCnt="4"/>
      <dgm:spPr/>
      <dgm:t>
        <a:bodyPr/>
        <a:lstStyle/>
        <a:p>
          <a:endParaRPr lang="en-GB"/>
        </a:p>
      </dgm:t>
    </dgm:pt>
    <dgm:pt modelId="{4E0B4C04-EB76-43BE-8B0C-CEDF2205478F}" type="pres">
      <dgm:prSet presAssocID="{D8106106-0321-4E2C-A1E8-745C048C1143}" presName="connectorText" presStyleLbl="sibTrans2D1" presStyleIdx="2" presStyleCnt="4"/>
      <dgm:spPr/>
      <dgm:t>
        <a:bodyPr/>
        <a:lstStyle/>
        <a:p>
          <a:endParaRPr lang="en-GB"/>
        </a:p>
      </dgm:t>
    </dgm:pt>
    <dgm:pt modelId="{C8D9F45E-2434-4E51-A759-E60D645AA65F}" type="pres">
      <dgm:prSet presAssocID="{7F8FE2DC-2DCE-40F8-957B-2C1D1956F6F1}" presName="node" presStyleLbl="node1" presStyleIdx="3" presStyleCnt="4">
        <dgm:presLayoutVars>
          <dgm:bulletEnabled val="1"/>
        </dgm:presLayoutVars>
      </dgm:prSet>
      <dgm:spPr/>
      <dgm:t>
        <a:bodyPr/>
        <a:lstStyle/>
        <a:p>
          <a:endParaRPr lang="en-GB"/>
        </a:p>
      </dgm:t>
    </dgm:pt>
    <dgm:pt modelId="{92784C0B-DA06-4857-8070-5A5DDF35D62E}" type="pres">
      <dgm:prSet presAssocID="{947FE4EC-2437-4016-8CE1-2260266EBCD1}" presName="sibTrans" presStyleLbl="sibTrans2D1" presStyleIdx="3" presStyleCnt="4"/>
      <dgm:spPr/>
      <dgm:t>
        <a:bodyPr/>
        <a:lstStyle/>
        <a:p>
          <a:endParaRPr lang="en-GB"/>
        </a:p>
      </dgm:t>
    </dgm:pt>
    <dgm:pt modelId="{9FACB6E2-AC36-4E38-98BE-46FF2A941430}" type="pres">
      <dgm:prSet presAssocID="{947FE4EC-2437-4016-8CE1-2260266EBCD1}" presName="connectorText" presStyleLbl="sibTrans2D1" presStyleIdx="3" presStyleCnt="4"/>
      <dgm:spPr/>
      <dgm:t>
        <a:bodyPr/>
        <a:lstStyle/>
        <a:p>
          <a:endParaRPr lang="en-GB"/>
        </a:p>
      </dgm:t>
    </dgm:pt>
  </dgm:ptLst>
  <dgm:cxnLst>
    <dgm:cxn modelId="{E21ACF7A-6859-4625-B8E1-D1A694CD8226}" type="presOf" srcId="{947FE4EC-2437-4016-8CE1-2260266EBCD1}" destId="{9FACB6E2-AC36-4E38-98BE-46FF2A941430}" srcOrd="1" destOrd="0" presId="urn:microsoft.com/office/officeart/2005/8/layout/cycle2"/>
    <dgm:cxn modelId="{63CC65DC-E9B4-4D02-8495-674B4B936090}" srcId="{B09AEF9F-8FE4-494F-8E97-0D932EC792CB}" destId="{7F8FE2DC-2DCE-40F8-957B-2C1D1956F6F1}" srcOrd="3" destOrd="0" parTransId="{F646618B-9DED-489F-AFCA-5891DB7C6BD8}" sibTransId="{947FE4EC-2437-4016-8CE1-2260266EBCD1}"/>
    <dgm:cxn modelId="{03EF0FE1-72A6-4988-BD83-8CB45C8DF4A6}" type="presOf" srcId="{691A4842-8596-476C-A5D5-585D9E231341}" destId="{6CD4A343-9B72-4B8F-A919-99389A80FBFF}" srcOrd="0" destOrd="0" presId="urn:microsoft.com/office/officeart/2005/8/layout/cycle2"/>
    <dgm:cxn modelId="{D1CCFFD0-D23D-4437-AA89-C6D434098771}" srcId="{B09AEF9F-8FE4-494F-8E97-0D932EC792CB}" destId="{691A4842-8596-476C-A5D5-585D9E231341}" srcOrd="1" destOrd="0" parTransId="{8EC4F053-8D27-4223-AFD3-2864DDCEA504}" sibTransId="{424051C6-D500-425C-AD61-DE8F9D6BD322}"/>
    <dgm:cxn modelId="{4B0B6850-22FB-4CB6-ACAD-3E629E128046}" type="presOf" srcId="{592B742C-DB93-47C9-B154-4226306A9816}" destId="{92746A5F-AF80-451A-84DF-3E322DACAB65}" srcOrd="0" destOrd="0" presId="urn:microsoft.com/office/officeart/2005/8/layout/cycle2"/>
    <dgm:cxn modelId="{2E416A05-09FF-4279-8867-6748C9175C88}" type="presOf" srcId="{7F8FE2DC-2DCE-40F8-957B-2C1D1956F6F1}" destId="{C8D9F45E-2434-4E51-A759-E60D645AA65F}" srcOrd="0" destOrd="0" presId="urn:microsoft.com/office/officeart/2005/8/layout/cycle2"/>
    <dgm:cxn modelId="{3B5F669F-4199-42F3-8693-B43225194712}" type="presOf" srcId="{014DD3BB-DDE2-47D0-9E27-83AFF6EFCF7D}" destId="{079BCEC0-07A6-419E-A232-FB641E125AE0}" srcOrd="0" destOrd="0" presId="urn:microsoft.com/office/officeart/2005/8/layout/cycle2"/>
    <dgm:cxn modelId="{3BAC758C-0A6E-40AB-8B82-CFD34AFA5056}" type="presOf" srcId="{424051C6-D500-425C-AD61-DE8F9D6BD322}" destId="{92E74ABA-35A7-4418-B921-2CC41D59DDA1}" srcOrd="0" destOrd="0" presId="urn:microsoft.com/office/officeart/2005/8/layout/cycle2"/>
    <dgm:cxn modelId="{415906E9-04CD-4D91-A3B8-24A99F22AE83}" type="presOf" srcId="{D7261FEA-8F31-449E-84DD-28253E1EB986}" destId="{AEA58A34-5806-4387-AA83-2072A4015591}" srcOrd="0" destOrd="0" presId="urn:microsoft.com/office/officeart/2005/8/layout/cycle2"/>
    <dgm:cxn modelId="{A99648D6-EAD2-4E1B-ABDD-BD58CA8BFD22}" type="presOf" srcId="{D8106106-0321-4E2C-A1E8-745C048C1143}" destId="{4E0B4C04-EB76-43BE-8B0C-CEDF2205478F}" srcOrd="1" destOrd="0" presId="urn:microsoft.com/office/officeart/2005/8/layout/cycle2"/>
    <dgm:cxn modelId="{692F03D9-6001-464D-B006-B41BA2808D79}" type="presOf" srcId="{947FE4EC-2437-4016-8CE1-2260266EBCD1}" destId="{92784C0B-DA06-4857-8070-5A5DDF35D62E}" srcOrd="0" destOrd="0" presId="urn:microsoft.com/office/officeart/2005/8/layout/cycle2"/>
    <dgm:cxn modelId="{04D966F4-2F99-4E6A-8E78-404B7953944E}" srcId="{B09AEF9F-8FE4-494F-8E97-0D932EC792CB}" destId="{014DD3BB-DDE2-47D0-9E27-83AFF6EFCF7D}" srcOrd="2" destOrd="0" parTransId="{21F159A5-F280-4BCB-95E0-1D15BD35C296}" sibTransId="{D8106106-0321-4E2C-A1E8-745C048C1143}"/>
    <dgm:cxn modelId="{85D4783B-371A-4F2A-8701-89C6CF0641E7}" type="presOf" srcId="{B09AEF9F-8FE4-494F-8E97-0D932EC792CB}" destId="{C61AEFA1-E191-4608-BD5C-2B4CCDBB8211}" srcOrd="0" destOrd="0" presId="urn:microsoft.com/office/officeart/2005/8/layout/cycle2"/>
    <dgm:cxn modelId="{0078371D-FB2C-43B5-A57E-203F92CDD993}" type="presOf" srcId="{424051C6-D500-425C-AD61-DE8F9D6BD322}" destId="{1E19E1EE-E42D-4E48-A876-076DDCD7FA7D}" srcOrd="1" destOrd="0" presId="urn:microsoft.com/office/officeart/2005/8/layout/cycle2"/>
    <dgm:cxn modelId="{8FCCDB57-6F3D-4DF1-9C46-3A8FF88BDDF0}" type="presOf" srcId="{D8106106-0321-4E2C-A1E8-745C048C1143}" destId="{4ACD81F9-9110-478E-B7E8-9DD0F04AF650}" srcOrd="0" destOrd="0" presId="urn:microsoft.com/office/officeart/2005/8/layout/cycle2"/>
    <dgm:cxn modelId="{27E3A5F0-ADAC-4E79-896C-EFB92134D1D6}" type="presOf" srcId="{D7261FEA-8F31-449E-84DD-28253E1EB986}" destId="{B83FF10F-5B8C-454F-A5DB-27002930420F}" srcOrd="1" destOrd="0" presId="urn:microsoft.com/office/officeart/2005/8/layout/cycle2"/>
    <dgm:cxn modelId="{64AFB298-FD24-4024-ABFC-325C5D97889D}" srcId="{B09AEF9F-8FE4-494F-8E97-0D932EC792CB}" destId="{592B742C-DB93-47C9-B154-4226306A9816}" srcOrd="0" destOrd="0" parTransId="{47770E84-0DA8-4425-8C92-1047F6015D60}" sibTransId="{D7261FEA-8F31-449E-84DD-28253E1EB986}"/>
    <dgm:cxn modelId="{99E4C3C0-7C6B-4B1D-880E-EA115CF19961}" type="presParOf" srcId="{C61AEFA1-E191-4608-BD5C-2B4CCDBB8211}" destId="{92746A5F-AF80-451A-84DF-3E322DACAB65}" srcOrd="0" destOrd="0" presId="urn:microsoft.com/office/officeart/2005/8/layout/cycle2"/>
    <dgm:cxn modelId="{C5E36924-A185-4F8F-826B-75218755068F}" type="presParOf" srcId="{C61AEFA1-E191-4608-BD5C-2B4CCDBB8211}" destId="{AEA58A34-5806-4387-AA83-2072A4015591}" srcOrd="1" destOrd="0" presId="urn:microsoft.com/office/officeart/2005/8/layout/cycle2"/>
    <dgm:cxn modelId="{CCBF99F8-BB7D-41A9-8AED-1147590AF60B}" type="presParOf" srcId="{AEA58A34-5806-4387-AA83-2072A4015591}" destId="{B83FF10F-5B8C-454F-A5DB-27002930420F}" srcOrd="0" destOrd="0" presId="urn:microsoft.com/office/officeart/2005/8/layout/cycle2"/>
    <dgm:cxn modelId="{2BF7D2CD-0DE5-45AA-BCEA-7EAF68E0995B}" type="presParOf" srcId="{C61AEFA1-E191-4608-BD5C-2B4CCDBB8211}" destId="{6CD4A343-9B72-4B8F-A919-99389A80FBFF}" srcOrd="2" destOrd="0" presId="urn:microsoft.com/office/officeart/2005/8/layout/cycle2"/>
    <dgm:cxn modelId="{17774749-C84A-42F4-A669-8234C215C964}" type="presParOf" srcId="{C61AEFA1-E191-4608-BD5C-2B4CCDBB8211}" destId="{92E74ABA-35A7-4418-B921-2CC41D59DDA1}" srcOrd="3" destOrd="0" presId="urn:microsoft.com/office/officeart/2005/8/layout/cycle2"/>
    <dgm:cxn modelId="{EC9D67C3-CCFE-40C5-9F8B-098846A8A7D1}" type="presParOf" srcId="{92E74ABA-35A7-4418-B921-2CC41D59DDA1}" destId="{1E19E1EE-E42D-4E48-A876-076DDCD7FA7D}" srcOrd="0" destOrd="0" presId="urn:microsoft.com/office/officeart/2005/8/layout/cycle2"/>
    <dgm:cxn modelId="{F97018E2-7C30-4E1D-BC65-525CBB3761CD}" type="presParOf" srcId="{C61AEFA1-E191-4608-BD5C-2B4CCDBB8211}" destId="{079BCEC0-07A6-419E-A232-FB641E125AE0}" srcOrd="4" destOrd="0" presId="urn:microsoft.com/office/officeart/2005/8/layout/cycle2"/>
    <dgm:cxn modelId="{0B3C121F-CC38-4EF0-9711-E937FFF75F1D}" type="presParOf" srcId="{C61AEFA1-E191-4608-BD5C-2B4CCDBB8211}" destId="{4ACD81F9-9110-478E-B7E8-9DD0F04AF650}" srcOrd="5" destOrd="0" presId="urn:microsoft.com/office/officeart/2005/8/layout/cycle2"/>
    <dgm:cxn modelId="{24B60A4B-A4C8-4204-B877-AB9422891C8D}" type="presParOf" srcId="{4ACD81F9-9110-478E-B7E8-9DD0F04AF650}" destId="{4E0B4C04-EB76-43BE-8B0C-CEDF2205478F}" srcOrd="0" destOrd="0" presId="urn:microsoft.com/office/officeart/2005/8/layout/cycle2"/>
    <dgm:cxn modelId="{9BD63B4E-AB7E-4EB4-A17A-2DDF8D11D78B}" type="presParOf" srcId="{C61AEFA1-E191-4608-BD5C-2B4CCDBB8211}" destId="{C8D9F45E-2434-4E51-A759-E60D645AA65F}" srcOrd="6" destOrd="0" presId="urn:microsoft.com/office/officeart/2005/8/layout/cycle2"/>
    <dgm:cxn modelId="{042193CB-EC25-4A56-95B1-FDC387E0A1D8}" type="presParOf" srcId="{C61AEFA1-E191-4608-BD5C-2B4CCDBB8211}" destId="{92784C0B-DA06-4857-8070-5A5DDF35D62E}" srcOrd="7" destOrd="0" presId="urn:microsoft.com/office/officeart/2005/8/layout/cycle2"/>
    <dgm:cxn modelId="{5C8717CF-B3DD-48D4-897F-B330AB750C21}" type="presParOf" srcId="{92784C0B-DA06-4857-8070-5A5DDF35D62E}" destId="{9FACB6E2-AC36-4E38-98BE-46FF2A941430}"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5B456-4AE0-44E5-B3D6-1FDB5FF97B71}" type="doc">
      <dgm:prSet loTypeId="urn:microsoft.com/office/officeart/2005/8/layout/process2" loCatId="process" qsTypeId="urn:microsoft.com/office/officeart/2005/8/quickstyle/simple1" qsCatId="simple" csTypeId="urn:microsoft.com/office/officeart/2005/8/colors/accent1_2" csCatId="accent1" phldr="1"/>
      <dgm:spPr/>
    </dgm:pt>
    <dgm:pt modelId="{44D26875-C2E4-4CDC-9992-86A0DFEAA09B}">
      <dgm:prSet phldrT="[Text]"/>
      <dgm:spPr>
        <a:noFill/>
      </dgm:spPr>
      <dgm:t>
        <a:bodyPr/>
        <a:lstStyle/>
        <a:p>
          <a:r>
            <a:rPr lang="en-US" dirty="0" smtClean="0">
              <a:solidFill>
                <a:schemeClr val="tx1"/>
              </a:solidFill>
            </a:rPr>
            <a:t>Defined service tiers to simplify business offerings </a:t>
          </a:r>
          <a:endParaRPr lang="en-US" dirty="0">
            <a:solidFill>
              <a:schemeClr val="tx1"/>
            </a:solidFill>
          </a:endParaRPr>
        </a:p>
      </dgm:t>
    </dgm:pt>
    <dgm:pt modelId="{E8AFBE39-A431-4365-880E-2BC87E18C2CF}" type="parTrans" cxnId="{7648BE82-3FA9-4988-B26B-9A1BE6D859F9}">
      <dgm:prSet/>
      <dgm:spPr/>
      <dgm:t>
        <a:bodyPr/>
        <a:lstStyle/>
        <a:p>
          <a:endParaRPr lang="en-US"/>
        </a:p>
      </dgm:t>
    </dgm:pt>
    <dgm:pt modelId="{028041A9-7F58-4944-8297-664770D8084B}" type="sibTrans" cxnId="{7648BE82-3FA9-4988-B26B-9A1BE6D859F9}">
      <dgm:prSet/>
      <dgm:spPr>
        <a:noFill/>
      </dgm:spPr>
      <dgm:t>
        <a:bodyPr/>
        <a:lstStyle/>
        <a:p>
          <a:endParaRPr lang="en-US" dirty="0"/>
        </a:p>
      </dgm:t>
    </dgm:pt>
    <dgm:pt modelId="{51DC7EE5-7437-4CDD-8A85-E394680BC27A}">
      <dgm:prSet phldrT="[Text]"/>
      <dgm:spPr>
        <a:noFill/>
      </dgm:spPr>
      <dgm:t>
        <a:bodyPr/>
        <a:lstStyle/>
        <a:p>
          <a:r>
            <a:rPr lang="en-US" dirty="0" smtClean="0">
              <a:solidFill>
                <a:schemeClr val="tx1"/>
              </a:solidFill>
            </a:rPr>
            <a:t>Establish the technical footprint of each service tier</a:t>
          </a:r>
          <a:endParaRPr lang="en-US" dirty="0">
            <a:solidFill>
              <a:schemeClr val="tx1"/>
            </a:solidFill>
          </a:endParaRPr>
        </a:p>
      </dgm:t>
    </dgm:pt>
    <dgm:pt modelId="{62C7EEF9-E00E-4B21-BA97-49948345565A}" type="parTrans" cxnId="{DF9ED61C-769B-48D1-A2DC-562BA58EFBFA}">
      <dgm:prSet/>
      <dgm:spPr/>
      <dgm:t>
        <a:bodyPr/>
        <a:lstStyle/>
        <a:p>
          <a:endParaRPr lang="en-US"/>
        </a:p>
      </dgm:t>
    </dgm:pt>
    <dgm:pt modelId="{8A6D1423-FD63-43B1-8E32-C7F097B5AD84}" type="sibTrans" cxnId="{DF9ED61C-769B-48D1-A2DC-562BA58EFBFA}">
      <dgm:prSet/>
      <dgm:spPr>
        <a:noFill/>
      </dgm:spPr>
      <dgm:t>
        <a:bodyPr/>
        <a:lstStyle/>
        <a:p>
          <a:endParaRPr lang="en-US" dirty="0"/>
        </a:p>
      </dgm:t>
    </dgm:pt>
    <dgm:pt modelId="{BFC054AC-2BF9-4B6D-89AE-71B249932AD0}">
      <dgm:prSet phldrT="[Text]"/>
      <dgm:spPr>
        <a:noFill/>
      </dgm:spPr>
      <dgm:t>
        <a:bodyPr/>
        <a:lstStyle/>
        <a:p>
          <a:r>
            <a:rPr lang="en-US" dirty="0" smtClean="0">
              <a:solidFill>
                <a:schemeClr val="tx1"/>
              </a:solidFill>
            </a:rPr>
            <a:t>Determine the individual services to be provisioned</a:t>
          </a:r>
        </a:p>
      </dgm:t>
    </dgm:pt>
    <dgm:pt modelId="{1B2BC861-43B1-4BCE-BAE9-96A6D1005938}" type="parTrans" cxnId="{64522A7E-342C-46C2-933F-86A0301AE050}">
      <dgm:prSet/>
      <dgm:spPr/>
      <dgm:t>
        <a:bodyPr/>
        <a:lstStyle/>
        <a:p>
          <a:endParaRPr lang="en-US"/>
        </a:p>
      </dgm:t>
    </dgm:pt>
    <dgm:pt modelId="{4FC92B54-C522-48B1-90EF-076B77FA00DE}" type="sibTrans" cxnId="{64522A7E-342C-46C2-933F-86A0301AE050}">
      <dgm:prSet/>
      <dgm:spPr>
        <a:noFill/>
      </dgm:spPr>
      <dgm:t>
        <a:bodyPr/>
        <a:lstStyle/>
        <a:p>
          <a:endParaRPr lang="en-US" dirty="0"/>
        </a:p>
      </dgm:t>
    </dgm:pt>
    <dgm:pt modelId="{0D3FC529-79F3-4FEC-91AC-1DD0DAEB8001}">
      <dgm:prSet phldrT="[Text]"/>
      <dgm:spPr>
        <a:noFill/>
      </dgm:spPr>
      <dgm:t>
        <a:bodyPr/>
        <a:lstStyle/>
        <a:p>
          <a:r>
            <a:rPr lang="en-US" dirty="0" smtClean="0">
              <a:solidFill>
                <a:schemeClr val="tx1"/>
              </a:solidFill>
            </a:rPr>
            <a:t>Align services with your deployment model</a:t>
          </a:r>
        </a:p>
      </dgm:t>
    </dgm:pt>
    <dgm:pt modelId="{A76F1FD8-ABE3-4569-9139-D4682E38BEA7}" type="parTrans" cxnId="{9676DFEE-E1C2-4252-BF4C-5383E849A2F9}">
      <dgm:prSet/>
      <dgm:spPr/>
      <dgm:t>
        <a:bodyPr/>
        <a:lstStyle/>
        <a:p>
          <a:endParaRPr lang="en-US"/>
        </a:p>
      </dgm:t>
    </dgm:pt>
    <dgm:pt modelId="{7E985390-E085-48DB-A3AD-B936C213C0B0}" type="sibTrans" cxnId="{9676DFEE-E1C2-4252-BF4C-5383E849A2F9}">
      <dgm:prSet/>
      <dgm:spPr/>
      <dgm:t>
        <a:bodyPr/>
        <a:lstStyle/>
        <a:p>
          <a:endParaRPr lang="en-US"/>
        </a:p>
      </dgm:t>
    </dgm:pt>
    <dgm:pt modelId="{72E5073A-7087-49A1-A5F5-AE906437D513}" type="pres">
      <dgm:prSet presAssocID="{4845B456-4AE0-44E5-B3D6-1FDB5FF97B71}" presName="linearFlow" presStyleCnt="0">
        <dgm:presLayoutVars>
          <dgm:resizeHandles val="exact"/>
        </dgm:presLayoutVars>
      </dgm:prSet>
      <dgm:spPr/>
    </dgm:pt>
    <dgm:pt modelId="{B03047C2-8280-46F8-973E-7238CD4A7AEC}" type="pres">
      <dgm:prSet presAssocID="{44D26875-C2E4-4CDC-9992-86A0DFEAA09B}" presName="node" presStyleLbl="node1" presStyleIdx="0" presStyleCnt="4" custScaleX="148732">
        <dgm:presLayoutVars>
          <dgm:bulletEnabled val="1"/>
        </dgm:presLayoutVars>
      </dgm:prSet>
      <dgm:spPr/>
      <dgm:t>
        <a:bodyPr/>
        <a:lstStyle/>
        <a:p>
          <a:endParaRPr lang="en-US"/>
        </a:p>
      </dgm:t>
    </dgm:pt>
    <dgm:pt modelId="{027F5582-C414-4D44-A284-548FAD1C96D4}" type="pres">
      <dgm:prSet presAssocID="{028041A9-7F58-4944-8297-664770D8084B}" presName="sibTrans" presStyleLbl="sibTrans2D1" presStyleIdx="0" presStyleCnt="3"/>
      <dgm:spPr/>
      <dgm:t>
        <a:bodyPr/>
        <a:lstStyle/>
        <a:p>
          <a:endParaRPr lang="en-US"/>
        </a:p>
      </dgm:t>
    </dgm:pt>
    <dgm:pt modelId="{A077EB54-322F-4D1E-930B-250375745280}" type="pres">
      <dgm:prSet presAssocID="{028041A9-7F58-4944-8297-664770D8084B}" presName="connectorText" presStyleLbl="sibTrans2D1" presStyleIdx="0" presStyleCnt="3"/>
      <dgm:spPr/>
      <dgm:t>
        <a:bodyPr/>
        <a:lstStyle/>
        <a:p>
          <a:endParaRPr lang="en-US"/>
        </a:p>
      </dgm:t>
    </dgm:pt>
    <dgm:pt modelId="{07D8E07F-DBBE-4FA6-BE5D-711BFF5D5FBD}" type="pres">
      <dgm:prSet presAssocID="{51DC7EE5-7437-4CDD-8A85-E394680BC27A}" presName="node" presStyleLbl="node1" presStyleIdx="1" presStyleCnt="4" custScaleX="148732">
        <dgm:presLayoutVars>
          <dgm:bulletEnabled val="1"/>
        </dgm:presLayoutVars>
      </dgm:prSet>
      <dgm:spPr/>
      <dgm:t>
        <a:bodyPr/>
        <a:lstStyle/>
        <a:p>
          <a:endParaRPr lang="en-US"/>
        </a:p>
      </dgm:t>
    </dgm:pt>
    <dgm:pt modelId="{79B1572B-42E2-40EA-BB3B-5DD10988B200}" type="pres">
      <dgm:prSet presAssocID="{8A6D1423-FD63-43B1-8E32-C7F097B5AD84}" presName="sibTrans" presStyleLbl="sibTrans2D1" presStyleIdx="1" presStyleCnt="3"/>
      <dgm:spPr/>
      <dgm:t>
        <a:bodyPr/>
        <a:lstStyle/>
        <a:p>
          <a:endParaRPr lang="en-US"/>
        </a:p>
      </dgm:t>
    </dgm:pt>
    <dgm:pt modelId="{FF62B7D6-5D29-443F-82F8-9506985C2BF5}" type="pres">
      <dgm:prSet presAssocID="{8A6D1423-FD63-43B1-8E32-C7F097B5AD84}" presName="connectorText" presStyleLbl="sibTrans2D1" presStyleIdx="1" presStyleCnt="3"/>
      <dgm:spPr/>
      <dgm:t>
        <a:bodyPr/>
        <a:lstStyle/>
        <a:p>
          <a:endParaRPr lang="en-US"/>
        </a:p>
      </dgm:t>
    </dgm:pt>
    <dgm:pt modelId="{D0EBE7AD-3B3B-4AC3-81B2-FD598866FEF3}" type="pres">
      <dgm:prSet presAssocID="{BFC054AC-2BF9-4B6D-89AE-71B249932AD0}" presName="node" presStyleLbl="node1" presStyleIdx="2" presStyleCnt="4" custScaleX="148732">
        <dgm:presLayoutVars>
          <dgm:bulletEnabled val="1"/>
        </dgm:presLayoutVars>
      </dgm:prSet>
      <dgm:spPr/>
      <dgm:t>
        <a:bodyPr/>
        <a:lstStyle/>
        <a:p>
          <a:endParaRPr lang="en-US"/>
        </a:p>
      </dgm:t>
    </dgm:pt>
    <dgm:pt modelId="{2D977D99-830A-4CD4-B7D5-B579FEE59738}" type="pres">
      <dgm:prSet presAssocID="{4FC92B54-C522-48B1-90EF-076B77FA00DE}" presName="sibTrans" presStyleLbl="sibTrans2D1" presStyleIdx="2" presStyleCnt="3"/>
      <dgm:spPr/>
      <dgm:t>
        <a:bodyPr/>
        <a:lstStyle/>
        <a:p>
          <a:endParaRPr lang="en-US"/>
        </a:p>
      </dgm:t>
    </dgm:pt>
    <dgm:pt modelId="{EBA24730-9C46-4202-9D2E-C8ED1D61173D}" type="pres">
      <dgm:prSet presAssocID="{4FC92B54-C522-48B1-90EF-076B77FA00DE}" presName="connectorText" presStyleLbl="sibTrans2D1" presStyleIdx="2" presStyleCnt="3"/>
      <dgm:spPr/>
      <dgm:t>
        <a:bodyPr/>
        <a:lstStyle/>
        <a:p>
          <a:endParaRPr lang="en-US"/>
        </a:p>
      </dgm:t>
    </dgm:pt>
    <dgm:pt modelId="{0C0FE324-4EBE-4811-B002-EBC55EFA6FFC}" type="pres">
      <dgm:prSet presAssocID="{0D3FC529-79F3-4FEC-91AC-1DD0DAEB8001}" presName="node" presStyleLbl="node1" presStyleIdx="3" presStyleCnt="4" custScaleX="148732">
        <dgm:presLayoutVars>
          <dgm:bulletEnabled val="1"/>
        </dgm:presLayoutVars>
      </dgm:prSet>
      <dgm:spPr/>
      <dgm:t>
        <a:bodyPr/>
        <a:lstStyle/>
        <a:p>
          <a:endParaRPr lang="en-US"/>
        </a:p>
      </dgm:t>
    </dgm:pt>
  </dgm:ptLst>
  <dgm:cxnLst>
    <dgm:cxn modelId="{7648BE82-3FA9-4988-B26B-9A1BE6D859F9}" srcId="{4845B456-4AE0-44E5-B3D6-1FDB5FF97B71}" destId="{44D26875-C2E4-4CDC-9992-86A0DFEAA09B}" srcOrd="0" destOrd="0" parTransId="{E8AFBE39-A431-4365-880E-2BC87E18C2CF}" sibTransId="{028041A9-7F58-4944-8297-664770D8084B}"/>
    <dgm:cxn modelId="{8473B314-51B2-4BA8-80A7-CAFE86387F9B}" type="presOf" srcId="{4FC92B54-C522-48B1-90EF-076B77FA00DE}" destId="{EBA24730-9C46-4202-9D2E-C8ED1D61173D}" srcOrd="1" destOrd="0" presId="urn:microsoft.com/office/officeart/2005/8/layout/process2"/>
    <dgm:cxn modelId="{4C78A973-F42D-475C-AD46-BD17D6FB1CC4}" type="presOf" srcId="{BFC054AC-2BF9-4B6D-89AE-71B249932AD0}" destId="{D0EBE7AD-3B3B-4AC3-81B2-FD598866FEF3}" srcOrd="0" destOrd="0" presId="urn:microsoft.com/office/officeart/2005/8/layout/process2"/>
    <dgm:cxn modelId="{0354F17D-C18C-4817-893E-79C902CF6CE5}" type="presOf" srcId="{44D26875-C2E4-4CDC-9992-86A0DFEAA09B}" destId="{B03047C2-8280-46F8-973E-7238CD4A7AEC}" srcOrd="0" destOrd="0" presId="urn:microsoft.com/office/officeart/2005/8/layout/process2"/>
    <dgm:cxn modelId="{9D9ECD7D-C302-434C-BB66-4BA1CC0A82A8}" type="presOf" srcId="{51DC7EE5-7437-4CDD-8A85-E394680BC27A}" destId="{07D8E07F-DBBE-4FA6-BE5D-711BFF5D5FBD}" srcOrd="0" destOrd="0" presId="urn:microsoft.com/office/officeart/2005/8/layout/process2"/>
    <dgm:cxn modelId="{31061767-49EF-4F04-8EAB-7282E0DD6D30}" type="presOf" srcId="{028041A9-7F58-4944-8297-664770D8084B}" destId="{A077EB54-322F-4D1E-930B-250375745280}" srcOrd="1" destOrd="0" presId="urn:microsoft.com/office/officeart/2005/8/layout/process2"/>
    <dgm:cxn modelId="{354C7D5F-4229-4A9E-837D-2B7AF862A874}" type="presOf" srcId="{4FC92B54-C522-48B1-90EF-076B77FA00DE}" destId="{2D977D99-830A-4CD4-B7D5-B579FEE59738}" srcOrd="0" destOrd="0" presId="urn:microsoft.com/office/officeart/2005/8/layout/process2"/>
    <dgm:cxn modelId="{CC1D5692-B331-4BB9-9C76-0C41E1B8DFD4}" type="presOf" srcId="{028041A9-7F58-4944-8297-664770D8084B}" destId="{027F5582-C414-4D44-A284-548FAD1C96D4}" srcOrd="0" destOrd="0" presId="urn:microsoft.com/office/officeart/2005/8/layout/process2"/>
    <dgm:cxn modelId="{64522A7E-342C-46C2-933F-86A0301AE050}" srcId="{4845B456-4AE0-44E5-B3D6-1FDB5FF97B71}" destId="{BFC054AC-2BF9-4B6D-89AE-71B249932AD0}" srcOrd="2" destOrd="0" parTransId="{1B2BC861-43B1-4BCE-BAE9-96A6D1005938}" sibTransId="{4FC92B54-C522-48B1-90EF-076B77FA00DE}"/>
    <dgm:cxn modelId="{1FC48C63-9B9A-4171-86EF-278B43BC00D8}" type="presOf" srcId="{8A6D1423-FD63-43B1-8E32-C7F097B5AD84}" destId="{79B1572B-42E2-40EA-BB3B-5DD10988B200}" srcOrd="0" destOrd="0" presId="urn:microsoft.com/office/officeart/2005/8/layout/process2"/>
    <dgm:cxn modelId="{9676DFEE-E1C2-4252-BF4C-5383E849A2F9}" srcId="{4845B456-4AE0-44E5-B3D6-1FDB5FF97B71}" destId="{0D3FC529-79F3-4FEC-91AC-1DD0DAEB8001}" srcOrd="3" destOrd="0" parTransId="{A76F1FD8-ABE3-4569-9139-D4682E38BEA7}" sibTransId="{7E985390-E085-48DB-A3AD-B936C213C0B0}"/>
    <dgm:cxn modelId="{DF9ED61C-769B-48D1-A2DC-562BA58EFBFA}" srcId="{4845B456-4AE0-44E5-B3D6-1FDB5FF97B71}" destId="{51DC7EE5-7437-4CDD-8A85-E394680BC27A}" srcOrd="1" destOrd="0" parTransId="{62C7EEF9-E00E-4B21-BA97-49948345565A}" sibTransId="{8A6D1423-FD63-43B1-8E32-C7F097B5AD84}"/>
    <dgm:cxn modelId="{7C1D61D6-1A7C-4E93-A91E-F5DFC941A745}" type="presOf" srcId="{8A6D1423-FD63-43B1-8E32-C7F097B5AD84}" destId="{FF62B7D6-5D29-443F-82F8-9506985C2BF5}" srcOrd="1" destOrd="0" presId="urn:microsoft.com/office/officeart/2005/8/layout/process2"/>
    <dgm:cxn modelId="{A3178D5F-222E-4804-BD84-B8A7A43471C4}" type="presOf" srcId="{0D3FC529-79F3-4FEC-91AC-1DD0DAEB8001}" destId="{0C0FE324-4EBE-4811-B002-EBC55EFA6FFC}" srcOrd="0" destOrd="0" presId="urn:microsoft.com/office/officeart/2005/8/layout/process2"/>
    <dgm:cxn modelId="{074AACED-0D29-4D75-B943-1A6812CD033D}" type="presOf" srcId="{4845B456-4AE0-44E5-B3D6-1FDB5FF97B71}" destId="{72E5073A-7087-49A1-A5F5-AE906437D513}" srcOrd="0" destOrd="0" presId="urn:microsoft.com/office/officeart/2005/8/layout/process2"/>
    <dgm:cxn modelId="{C74DB0F9-DE7E-4166-9F94-93A090D11330}" type="presParOf" srcId="{72E5073A-7087-49A1-A5F5-AE906437D513}" destId="{B03047C2-8280-46F8-973E-7238CD4A7AEC}" srcOrd="0" destOrd="0" presId="urn:microsoft.com/office/officeart/2005/8/layout/process2"/>
    <dgm:cxn modelId="{0EBB7D8E-98D8-438C-9FBB-F91FE1FC873D}" type="presParOf" srcId="{72E5073A-7087-49A1-A5F5-AE906437D513}" destId="{027F5582-C414-4D44-A284-548FAD1C96D4}" srcOrd="1" destOrd="0" presId="urn:microsoft.com/office/officeart/2005/8/layout/process2"/>
    <dgm:cxn modelId="{1DF8ADE7-4828-461D-AE21-55EC6AF5F4B4}" type="presParOf" srcId="{027F5582-C414-4D44-A284-548FAD1C96D4}" destId="{A077EB54-322F-4D1E-930B-250375745280}" srcOrd="0" destOrd="0" presId="urn:microsoft.com/office/officeart/2005/8/layout/process2"/>
    <dgm:cxn modelId="{1115A54A-27F1-4162-AA1F-9518B245CD70}" type="presParOf" srcId="{72E5073A-7087-49A1-A5F5-AE906437D513}" destId="{07D8E07F-DBBE-4FA6-BE5D-711BFF5D5FBD}" srcOrd="2" destOrd="0" presId="urn:microsoft.com/office/officeart/2005/8/layout/process2"/>
    <dgm:cxn modelId="{3342D597-51D2-4E0A-A04D-7F061DD8E43F}" type="presParOf" srcId="{72E5073A-7087-49A1-A5F5-AE906437D513}" destId="{79B1572B-42E2-40EA-BB3B-5DD10988B200}" srcOrd="3" destOrd="0" presId="urn:microsoft.com/office/officeart/2005/8/layout/process2"/>
    <dgm:cxn modelId="{63C97B4D-7BD0-4CE4-BD2B-2311ABC9688C}" type="presParOf" srcId="{79B1572B-42E2-40EA-BB3B-5DD10988B200}" destId="{FF62B7D6-5D29-443F-82F8-9506985C2BF5}" srcOrd="0" destOrd="0" presId="urn:microsoft.com/office/officeart/2005/8/layout/process2"/>
    <dgm:cxn modelId="{9E7312B8-387F-4E09-92DC-E7469E45288D}" type="presParOf" srcId="{72E5073A-7087-49A1-A5F5-AE906437D513}" destId="{D0EBE7AD-3B3B-4AC3-81B2-FD598866FEF3}" srcOrd="4" destOrd="0" presId="urn:microsoft.com/office/officeart/2005/8/layout/process2"/>
    <dgm:cxn modelId="{768A862E-AAAA-47BA-AA11-BAFC89CC000A}" type="presParOf" srcId="{72E5073A-7087-49A1-A5F5-AE906437D513}" destId="{2D977D99-830A-4CD4-B7D5-B579FEE59738}" srcOrd="5" destOrd="0" presId="urn:microsoft.com/office/officeart/2005/8/layout/process2"/>
    <dgm:cxn modelId="{01D7A6D2-68EC-4689-B54B-7320761D42EE}" type="presParOf" srcId="{2D977D99-830A-4CD4-B7D5-B579FEE59738}" destId="{EBA24730-9C46-4202-9D2E-C8ED1D61173D}" srcOrd="0" destOrd="0" presId="urn:microsoft.com/office/officeart/2005/8/layout/process2"/>
    <dgm:cxn modelId="{54C9943C-A8AF-4E66-B3DC-6772FA6AB493}" type="presParOf" srcId="{72E5073A-7087-49A1-A5F5-AE906437D513}" destId="{0C0FE324-4EBE-4811-B002-EBC55EFA6FFC}" srcOrd="6"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45B456-4AE0-44E5-B3D6-1FDB5FF97B71}" type="doc">
      <dgm:prSet loTypeId="urn:microsoft.com/office/officeart/2005/8/layout/process2" loCatId="process" qsTypeId="urn:microsoft.com/office/officeart/2005/8/quickstyle/simple3" qsCatId="simple" csTypeId="urn:microsoft.com/office/officeart/2005/8/colors/colorful5" csCatId="colorful" phldr="1"/>
      <dgm:spPr/>
    </dgm:pt>
    <dgm:pt modelId="{44D26875-C2E4-4CDC-9992-86A0DFEAA09B}">
      <dgm:prSet phldrT="[Text]"/>
      <dgm:spPr>
        <a:solidFill>
          <a:schemeClr val="bg1">
            <a:lumMod val="50000"/>
          </a:schemeClr>
        </a:solidFill>
        <a:scene3d>
          <a:camera prst="orthographicFront"/>
          <a:lightRig rig="flat" dir="t"/>
        </a:scene3d>
        <a:sp3d prstMaterial="dkEdge">
          <a:bevelT w="0" h="0"/>
        </a:sp3d>
      </dgm:spPr>
      <dgm:t>
        <a:bodyPr/>
        <a:lstStyle/>
        <a:p>
          <a:r>
            <a:rPr lang="en-US" dirty="0" smtClean="0">
              <a:solidFill>
                <a:schemeClr val="bg1"/>
              </a:solidFill>
            </a:rPr>
            <a:t>Business Catalogue</a:t>
          </a:r>
          <a:endParaRPr lang="en-US" dirty="0">
            <a:solidFill>
              <a:schemeClr val="bg1"/>
            </a:solidFill>
          </a:endParaRPr>
        </a:p>
      </dgm:t>
    </dgm:pt>
    <dgm:pt modelId="{E8AFBE39-A431-4365-880E-2BC87E18C2CF}" type="parTrans" cxnId="{7648BE82-3FA9-4988-B26B-9A1BE6D859F9}">
      <dgm:prSet/>
      <dgm:spPr/>
      <dgm:t>
        <a:bodyPr/>
        <a:lstStyle/>
        <a:p>
          <a:endParaRPr lang="en-US"/>
        </a:p>
      </dgm:t>
    </dgm:pt>
    <dgm:pt modelId="{028041A9-7F58-4944-8297-664770D8084B}" type="sibTrans" cxnId="{7648BE82-3FA9-4988-B26B-9A1BE6D859F9}">
      <dgm:prSet/>
      <dgm:spPr>
        <a:solidFill>
          <a:schemeClr val="bg1">
            <a:lumMod val="65000"/>
          </a:schemeClr>
        </a:solidFill>
      </dgm:spPr>
      <dgm:t>
        <a:bodyPr/>
        <a:lstStyle/>
        <a:p>
          <a:endParaRPr lang="en-US" dirty="0"/>
        </a:p>
      </dgm:t>
    </dgm:pt>
    <dgm:pt modelId="{51DC7EE5-7437-4CDD-8A85-E394680BC27A}">
      <dgm:prSet phldrT="[Text]"/>
      <dgm:spPr>
        <a:solidFill>
          <a:schemeClr val="bg1">
            <a:lumMod val="50000"/>
          </a:schemeClr>
        </a:solidFill>
        <a:scene3d>
          <a:camera prst="orthographicFront"/>
          <a:lightRig rig="flat" dir="t"/>
        </a:scene3d>
        <a:sp3d prstMaterial="dkEdge">
          <a:bevelT w="0" h="0"/>
        </a:sp3d>
      </dgm:spPr>
      <dgm:t>
        <a:bodyPr/>
        <a:lstStyle/>
        <a:p>
          <a:r>
            <a:rPr lang="en-US" dirty="0" smtClean="0">
              <a:solidFill>
                <a:schemeClr val="bg1"/>
              </a:solidFill>
            </a:rPr>
            <a:t>Technical Catalogue</a:t>
          </a:r>
          <a:endParaRPr lang="en-US" dirty="0">
            <a:solidFill>
              <a:schemeClr val="bg1"/>
            </a:solidFill>
          </a:endParaRPr>
        </a:p>
      </dgm:t>
    </dgm:pt>
    <dgm:pt modelId="{62C7EEF9-E00E-4B21-BA97-49948345565A}" type="parTrans" cxnId="{DF9ED61C-769B-48D1-A2DC-562BA58EFBFA}">
      <dgm:prSet/>
      <dgm:spPr/>
      <dgm:t>
        <a:bodyPr/>
        <a:lstStyle/>
        <a:p>
          <a:endParaRPr lang="en-US"/>
        </a:p>
      </dgm:t>
    </dgm:pt>
    <dgm:pt modelId="{8A6D1423-FD63-43B1-8E32-C7F097B5AD84}" type="sibTrans" cxnId="{DF9ED61C-769B-48D1-A2DC-562BA58EFBFA}">
      <dgm:prSet/>
      <dgm:spPr>
        <a:solidFill>
          <a:schemeClr val="bg1">
            <a:lumMod val="65000"/>
          </a:schemeClr>
        </a:solidFill>
      </dgm:spPr>
      <dgm:t>
        <a:bodyPr/>
        <a:lstStyle/>
        <a:p>
          <a:endParaRPr lang="en-US" dirty="0"/>
        </a:p>
      </dgm:t>
    </dgm:pt>
    <dgm:pt modelId="{BFC054AC-2BF9-4B6D-89AE-71B249932AD0}">
      <dgm:prSet phldrT="[Text]"/>
      <dgm:spPr>
        <a:solidFill>
          <a:schemeClr val="bg1">
            <a:lumMod val="50000"/>
          </a:schemeClr>
        </a:solidFill>
        <a:scene3d>
          <a:camera prst="orthographicFront"/>
          <a:lightRig rig="flat" dir="t"/>
        </a:scene3d>
        <a:sp3d prstMaterial="dkEdge">
          <a:bevelT w="0" h="0"/>
        </a:sp3d>
      </dgm:spPr>
      <dgm:t>
        <a:bodyPr/>
        <a:lstStyle/>
        <a:p>
          <a:r>
            <a:rPr lang="en-US" dirty="0" smtClean="0">
              <a:solidFill>
                <a:schemeClr val="bg1"/>
              </a:solidFill>
            </a:rPr>
            <a:t>Self-Service Catalogue</a:t>
          </a:r>
        </a:p>
      </dgm:t>
    </dgm:pt>
    <dgm:pt modelId="{1B2BC861-43B1-4BCE-BAE9-96A6D1005938}" type="parTrans" cxnId="{64522A7E-342C-46C2-933F-86A0301AE050}">
      <dgm:prSet/>
      <dgm:spPr/>
      <dgm:t>
        <a:bodyPr/>
        <a:lstStyle/>
        <a:p>
          <a:endParaRPr lang="en-US"/>
        </a:p>
      </dgm:t>
    </dgm:pt>
    <dgm:pt modelId="{4FC92B54-C522-48B1-90EF-076B77FA00DE}" type="sibTrans" cxnId="{64522A7E-342C-46C2-933F-86A0301AE050}">
      <dgm:prSet/>
      <dgm:spPr>
        <a:solidFill>
          <a:schemeClr val="bg1">
            <a:lumMod val="65000"/>
          </a:schemeClr>
        </a:solidFill>
      </dgm:spPr>
      <dgm:t>
        <a:bodyPr/>
        <a:lstStyle/>
        <a:p>
          <a:endParaRPr lang="en-US" dirty="0"/>
        </a:p>
      </dgm:t>
    </dgm:pt>
    <dgm:pt modelId="{0D3FC529-79F3-4FEC-91AC-1DD0DAEB8001}">
      <dgm:prSet phldrT="[Text]"/>
      <dgm:spPr>
        <a:solidFill>
          <a:schemeClr val="bg1">
            <a:lumMod val="50000"/>
          </a:schemeClr>
        </a:solidFill>
        <a:scene3d>
          <a:camera prst="orthographicFront"/>
          <a:lightRig rig="flat" dir="t"/>
        </a:scene3d>
        <a:sp3d prstMaterial="dkEdge">
          <a:bevelT w="0" h="0"/>
        </a:sp3d>
      </dgm:spPr>
      <dgm:t>
        <a:bodyPr/>
        <a:lstStyle/>
        <a:p>
          <a:r>
            <a:rPr lang="en-US" dirty="0" smtClean="0">
              <a:solidFill>
                <a:schemeClr val="bg1"/>
              </a:solidFill>
            </a:rPr>
            <a:t>Deployment Model</a:t>
          </a:r>
        </a:p>
      </dgm:t>
    </dgm:pt>
    <dgm:pt modelId="{A76F1FD8-ABE3-4569-9139-D4682E38BEA7}" type="parTrans" cxnId="{9676DFEE-E1C2-4252-BF4C-5383E849A2F9}">
      <dgm:prSet/>
      <dgm:spPr/>
      <dgm:t>
        <a:bodyPr/>
        <a:lstStyle/>
        <a:p>
          <a:endParaRPr lang="en-US"/>
        </a:p>
      </dgm:t>
    </dgm:pt>
    <dgm:pt modelId="{7E985390-E085-48DB-A3AD-B936C213C0B0}" type="sibTrans" cxnId="{9676DFEE-E1C2-4252-BF4C-5383E849A2F9}">
      <dgm:prSet/>
      <dgm:spPr/>
      <dgm:t>
        <a:bodyPr/>
        <a:lstStyle/>
        <a:p>
          <a:endParaRPr lang="en-US"/>
        </a:p>
      </dgm:t>
    </dgm:pt>
    <dgm:pt modelId="{72E5073A-7087-49A1-A5F5-AE906437D513}" type="pres">
      <dgm:prSet presAssocID="{4845B456-4AE0-44E5-B3D6-1FDB5FF97B71}" presName="linearFlow" presStyleCnt="0">
        <dgm:presLayoutVars>
          <dgm:resizeHandles val="exact"/>
        </dgm:presLayoutVars>
      </dgm:prSet>
      <dgm:spPr/>
    </dgm:pt>
    <dgm:pt modelId="{B03047C2-8280-46F8-973E-7238CD4A7AEC}" type="pres">
      <dgm:prSet presAssocID="{44D26875-C2E4-4CDC-9992-86A0DFEAA09B}" presName="node" presStyleLbl="node1" presStyleIdx="0" presStyleCnt="4">
        <dgm:presLayoutVars>
          <dgm:bulletEnabled val="1"/>
        </dgm:presLayoutVars>
      </dgm:prSet>
      <dgm:spPr/>
      <dgm:t>
        <a:bodyPr/>
        <a:lstStyle/>
        <a:p>
          <a:endParaRPr lang="en-US"/>
        </a:p>
      </dgm:t>
    </dgm:pt>
    <dgm:pt modelId="{027F5582-C414-4D44-A284-548FAD1C96D4}" type="pres">
      <dgm:prSet presAssocID="{028041A9-7F58-4944-8297-664770D8084B}" presName="sibTrans" presStyleLbl="sibTrans2D1" presStyleIdx="0" presStyleCnt="3"/>
      <dgm:spPr/>
      <dgm:t>
        <a:bodyPr/>
        <a:lstStyle/>
        <a:p>
          <a:endParaRPr lang="en-US"/>
        </a:p>
      </dgm:t>
    </dgm:pt>
    <dgm:pt modelId="{A077EB54-322F-4D1E-930B-250375745280}" type="pres">
      <dgm:prSet presAssocID="{028041A9-7F58-4944-8297-664770D8084B}" presName="connectorText" presStyleLbl="sibTrans2D1" presStyleIdx="0" presStyleCnt="3"/>
      <dgm:spPr/>
      <dgm:t>
        <a:bodyPr/>
        <a:lstStyle/>
        <a:p>
          <a:endParaRPr lang="en-US"/>
        </a:p>
      </dgm:t>
    </dgm:pt>
    <dgm:pt modelId="{07D8E07F-DBBE-4FA6-BE5D-711BFF5D5FBD}" type="pres">
      <dgm:prSet presAssocID="{51DC7EE5-7437-4CDD-8A85-E394680BC27A}" presName="node" presStyleLbl="node1" presStyleIdx="1" presStyleCnt="4">
        <dgm:presLayoutVars>
          <dgm:bulletEnabled val="1"/>
        </dgm:presLayoutVars>
      </dgm:prSet>
      <dgm:spPr/>
      <dgm:t>
        <a:bodyPr/>
        <a:lstStyle/>
        <a:p>
          <a:endParaRPr lang="en-US"/>
        </a:p>
      </dgm:t>
    </dgm:pt>
    <dgm:pt modelId="{79B1572B-42E2-40EA-BB3B-5DD10988B200}" type="pres">
      <dgm:prSet presAssocID="{8A6D1423-FD63-43B1-8E32-C7F097B5AD84}" presName="sibTrans" presStyleLbl="sibTrans2D1" presStyleIdx="1" presStyleCnt="3"/>
      <dgm:spPr/>
      <dgm:t>
        <a:bodyPr/>
        <a:lstStyle/>
        <a:p>
          <a:endParaRPr lang="en-US"/>
        </a:p>
      </dgm:t>
    </dgm:pt>
    <dgm:pt modelId="{FF62B7D6-5D29-443F-82F8-9506985C2BF5}" type="pres">
      <dgm:prSet presAssocID="{8A6D1423-FD63-43B1-8E32-C7F097B5AD84}" presName="connectorText" presStyleLbl="sibTrans2D1" presStyleIdx="1" presStyleCnt="3"/>
      <dgm:spPr/>
      <dgm:t>
        <a:bodyPr/>
        <a:lstStyle/>
        <a:p>
          <a:endParaRPr lang="en-US"/>
        </a:p>
      </dgm:t>
    </dgm:pt>
    <dgm:pt modelId="{D0EBE7AD-3B3B-4AC3-81B2-FD598866FEF3}" type="pres">
      <dgm:prSet presAssocID="{BFC054AC-2BF9-4B6D-89AE-71B249932AD0}" presName="node" presStyleLbl="node1" presStyleIdx="2" presStyleCnt="4">
        <dgm:presLayoutVars>
          <dgm:bulletEnabled val="1"/>
        </dgm:presLayoutVars>
      </dgm:prSet>
      <dgm:spPr/>
      <dgm:t>
        <a:bodyPr/>
        <a:lstStyle/>
        <a:p>
          <a:endParaRPr lang="en-US"/>
        </a:p>
      </dgm:t>
    </dgm:pt>
    <dgm:pt modelId="{2D977D99-830A-4CD4-B7D5-B579FEE59738}" type="pres">
      <dgm:prSet presAssocID="{4FC92B54-C522-48B1-90EF-076B77FA00DE}" presName="sibTrans" presStyleLbl="sibTrans2D1" presStyleIdx="2" presStyleCnt="3"/>
      <dgm:spPr/>
      <dgm:t>
        <a:bodyPr/>
        <a:lstStyle/>
        <a:p>
          <a:endParaRPr lang="en-US"/>
        </a:p>
      </dgm:t>
    </dgm:pt>
    <dgm:pt modelId="{EBA24730-9C46-4202-9D2E-C8ED1D61173D}" type="pres">
      <dgm:prSet presAssocID="{4FC92B54-C522-48B1-90EF-076B77FA00DE}" presName="connectorText" presStyleLbl="sibTrans2D1" presStyleIdx="2" presStyleCnt="3"/>
      <dgm:spPr/>
      <dgm:t>
        <a:bodyPr/>
        <a:lstStyle/>
        <a:p>
          <a:endParaRPr lang="en-US"/>
        </a:p>
      </dgm:t>
    </dgm:pt>
    <dgm:pt modelId="{0C0FE324-4EBE-4811-B002-EBC55EFA6FFC}" type="pres">
      <dgm:prSet presAssocID="{0D3FC529-79F3-4FEC-91AC-1DD0DAEB8001}" presName="node" presStyleLbl="node1" presStyleIdx="3" presStyleCnt="4">
        <dgm:presLayoutVars>
          <dgm:bulletEnabled val="1"/>
        </dgm:presLayoutVars>
      </dgm:prSet>
      <dgm:spPr/>
      <dgm:t>
        <a:bodyPr/>
        <a:lstStyle/>
        <a:p>
          <a:endParaRPr lang="en-US"/>
        </a:p>
      </dgm:t>
    </dgm:pt>
  </dgm:ptLst>
  <dgm:cxnLst>
    <dgm:cxn modelId="{DBF77EFA-F8CC-476F-A28D-A086F8103BAA}" type="presOf" srcId="{51DC7EE5-7437-4CDD-8A85-E394680BC27A}" destId="{07D8E07F-DBBE-4FA6-BE5D-711BFF5D5FBD}" srcOrd="0" destOrd="0" presId="urn:microsoft.com/office/officeart/2005/8/layout/process2"/>
    <dgm:cxn modelId="{7648BE82-3FA9-4988-B26B-9A1BE6D859F9}" srcId="{4845B456-4AE0-44E5-B3D6-1FDB5FF97B71}" destId="{44D26875-C2E4-4CDC-9992-86A0DFEAA09B}" srcOrd="0" destOrd="0" parTransId="{E8AFBE39-A431-4365-880E-2BC87E18C2CF}" sibTransId="{028041A9-7F58-4944-8297-664770D8084B}"/>
    <dgm:cxn modelId="{5E8927D2-B60E-43A1-9226-927A263A5E1A}" type="presOf" srcId="{8A6D1423-FD63-43B1-8E32-C7F097B5AD84}" destId="{FF62B7D6-5D29-443F-82F8-9506985C2BF5}" srcOrd="1" destOrd="0" presId="urn:microsoft.com/office/officeart/2005/8/layout/process2"/>
    <dgm:cxn modelId="{E467E39A-927E-4177-8719-7E2FF5B6E8A1}" type="presOf" srcId="{44D26875-C2E4-4CDC-9992-86A0DFEAA09B}" destId="{B03047C2-8280-46F8-973E-7238CD4A7AEC}" srcOrd="0" destOrd="0" presId="urn:microsoft.com/office/officeart/2005/8/layout/process2"/>
    <dgm:cxn modelId="{2E49C785-DB6A-4947-B9F5-14B5CCBA2C8A}" type="presOf" srcId="{028041A9-7F58-4944-8297-664770D8084B}" destId="{027F5582-C414-4D44-A284-548FAD1C96D4}" srcOrd="0" destOrd="0" presId="urn:microsoft.com/office/officeart/2005/8/layout/process2"/>
    <dgm:cxn modelId="{64522A7E-342C-46C2-933F-86A0301AE050}" srcId="{4845B456-4AE0-44E5-B3D6-1FDB5FF97B71}" destId="{BFC054AC-2BF9-4B6D-89AE-71B249932AD0}" srcOrd="2" destOrd="0" parTransId="{1B2BC861-43B1-4BCE-BAE9-96A6D1005938}" sibTransId="{4FC92B54-C522-48B1-90EF-076B77FA00DE}"/>
    <dgm:cxn modelId="{869FE93D-0E2E-4C39-BDD7-83A395948E50}" type="presOf" srcId="{BFC054AC-2BF9-4B6D-89AE-71B249932AD0}" destId="{D0EBE7AD-3B3B-4AC3-81B2-FD598866FEF3}" srcOrd="0" destOrd="0" presId="urn:microsoft.com/office/officeart/2005/8/layout/process2"/>
    <dgm:cxn modelId="{9676DFEE-E1C2-4252-BF4C-5383E849A2F9}" srcId="{4845B456-4AE0-44E5-B3D6-1FDB5FF97B71}" destId="{0D3FC529-79F3-4FEC-91AC-1DD0DAEB8001}" srcOrd="3" destOrd="0" parTransId="{A76F1FD8-ABE3-4569-9139-D4682E38BEA7}" sibTransId="{7E985390-E085-48DB-A3AD-B936C213C0B0}"/>
    <dgm:cxn modelId="{552A903E-715D-47FD-B2A1-1051F2BA2241}" type="presOf" srcId="{8A6D1423-FD63-43B1-8E32-C7F097B5AD84}" destId="{79B1572B-42E2-40EA-BB3B-5DD10988B200}" srcOrd="0" destOrd="0" presId="urn:microsoft.com/office/officeart/2005/8/layout/process2"/>
    <dgm:cxn modelId="{3D738D10-452C-4150-AB73-04112478512E}" type="presOf" srcId="{0D3FC529-79F3-4FEC-91AC-1DD0DAEB8001}" destId="{0C0FE324-4EBE-4811-B002-EBC55EFA6FFC}" srcOrd="0" destOrd="0" presId="urn:microsoft.com/office/officeart/2005/8/layout/process2"/>
    <dgm:cxn modelId="{DF9ED61C-769B-48D1-A2DC-562BA58EFBFA}" srcId="{4845B456-4AE0-44E5-B3D6-1FDB5FF97B71}" destId="{51DC7EE5-7437-4CDD-8A85-E394680BC27A}" srcOrd="1" destOrd="0" parTransId="{62C7EEF9-E00E-4B21-BA97-49948345565A}" sibTransId="{8A6D1423-FD63-43B1-8E32-C7F097B5AD84}"/>
    <dgm:cxn modelId="{870612DC-A970-449B-8A29-2DA5A9163931}" type="presOf" srcId="{028041A9-7F58-4944-8297-664770D8084B}" destId="{A077EB54-322F-4D1E-930B-250375745280}" srcOrd="1" destOrd="0" presId="urn:microsoft.com/office/officeart/2005/8/layout/process2"/>
    <dgm:cxn modelId="{3380681D-9656-4DD0-93A4-F21F86D3A2FE}" type="presOf" srcId="{4FC92B54-C522-48B1-90EF-076B77FA00DE}" destId="{2D977D99-830A-4CD4-B7D5-B579FEE59738}" srcOrd="0" destOrd="0" presId="urn:microsoft.com/office/officeart/2005/8/layout/process2"/>
    <dgm:cxn modelId="{3E187F19-E510-4AC7-A752-3774D86D95A8}" type="presOf" srcId="{4FC92B54-C522-48B1-90EF-076B77FA00DE}" destId="{EBA24730-9C46-4202-9D2E-C8ED1D61173D}" srcOrd="1" destOrd="0" presId="urn:microsoft.com/office/officeart/2005/8/layout/process2"/>
    <dgm:cxn modelId="{B4433D20-C8FA-4409-8372-E4CFCAB0598E}" type="presOf" srcId="{4845B456-4AE0-44E5-B3D6-1FDB5FF97B71}" destId="{72E5073A-7087-49A1-A5F5-AE906437D513}" srcOrd="0" destOrd="0" presId="urn:microsoft.com/office/officeart/2005/8/layout/process2"/>
    <dgm:cxn modelId="{3C600CF4-D689-4A60-A477-6B717293FA79}" type="presParOf" srcId="{72E5073A-7087-49A1-A5F5-AE906437D513}" destId="{B03047C2-8280-46F8-973E-7238CD4A7AEC}" srcOrd="0" destOrd="0" presId="urn:microsoft.com/office/officeart/2005/8/layout/process2"/>
    <dgm:cxn modelId="{83BA3138-02E5-4D13-8F71-770856D40F6E}" type="presParOf" srcId="{72E5073A-7087-49A1-A5F5-AE906437D513}" destId="{027F5582-C414-4D44-A284-548FAD1C96D4}" srcOrd="1" destOrd="0" presId="urn:microsoft.com/office/officeart/2005/8/layout/process2"/>
    <dgm:cxn modelId="{8B8DE53F-7A49-40BF-BAF1-8C3C7B777B2C}" type="presParOf" srcId="{027F5582-C414-4D44-A284-548FAD1C96D4}" destId="{A077EB54-322F-4D1E-930B-250375745280}" srcOrd="0" destOrd="0" presId="urn:microsoft.com/office/officeart/2005/8/layout/process2"/>
    <dgm:cxn modelId="{7C1DEAF8-DB07-4EB4-B23B-69198B9ADCB0}" type="presParOf" srcId="{72E5073A-7087-49A1-A5F5-AE906437D513}" destId="{07D8E07F-DBBE-4FA6-BE5D-711BFF5D5FBD}" srcOrd="2" destOrd="0" presId="urn:microsoft.com/office/officeart/2005/8/layout/process2"/>
    <dgm:cxn modelId="{B650B68D-9CF1-4596-BC9B-751EBB56A758}" type="presParOf" srcId="{72E5073A-7087-49A1-A5F5-AE906437D513}" destId="{79B1572B-42E2-40EA-BB3B-5DD10988B200}" srcOrd="3" destOrd="0" presId="urn:microsoft.com/office/officeart/2005/8/layout/process2"/>
    <dgm:cxn modelId="{7BA28F0F-8C89-4B9D-BD86-3B8BD75273E8}" type="presParOf" srcId="{79B1572B-42E2-40EA-BB3B-5DD10988B200}" destId="{FF62B7D6-5D29-443F-82F8-9506985C2BF5}" srcOrd="0" destOrd="0" presId="urn:microsoft.com/office/officeart/2005/8/layout/process2"/>
    <dgm:cxn modelId="{926FB18D-AB4A-4C70-BE33-B7B01FCE1C49}" type="presParOf" srcId="{72E5073A-7087-49A1-A5F5-AE906437D513}" destId="{D0EBE7AD-3B3B-4AC3-81B2-FD598866FEF3}" srcOrd="4" destOrd="0" presId="urn:microsoft.com/office/officeart/2005/8/layout/process2"/>
    <dgm:cxn modelId="{159DDB37-F286-416B-856F-35E88E4F36FE}" type="presParOf" srcId="{72E5073A-7087-49A1-A5F5-AE906437D513}" destId="{2D977D99-830A-4CD4-B7D5-B579FEE59738}" srcOrd="5" destOrd="0" presId="urn:microsoft.com/office/officeart/2005/8/layout/process2"/>
    <dgm:cxn modelId="{CA83B354-8B90-48BE-B0D1-BE6B477A9A93}" type="presParOf" srcId="{2D977D99-830A-4CD4-B7D5-B579FEE59738}" destId="{EBA24730-9C46-4202-9D2E-C8ED1D61173D}" srcOrd="0" destOrd="0" presId="urn:microsoft.com/office/officeart/2005/8/layout/process2"/>
    <dgm:cxn modelId="{FF158E88-581A-497D-A54A-B83AB61F86A2}" type="presParOf" srcId="{72E5073A-7087-49A1-A5F5-AE906437D513}" destId="{0C0FE324-4EBE-4811-B002-EBC55EFA6FFC}" srcOrd="6" destOrd="0" presId="urn:microsoft.com/office/officeart/2005/8/layout/process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51B979-F8BD-2B4F-BD3C-B21049614A60}" type="doc">
      <dgm:prSet loTypeId="urn:microsoft.com/office/officeart/2005/8/layout/matrix3" loCatId="" qsTypeId="urn:microsoft.com/office/officeart/2005/8/quickstyle/3D1" qsCatId="3D" csTypeId="urn:microsoft.com/office/officeart/2005/8/colors/accent5_4" csCatId="accent5"/>
      <dgm:spPr/>
      <dgm:t>
        <a:bodyPr/>
        <a:lstStyle/>
        <a:p>
          <a:endParaRPr lang="en-US"/>
        </a:p>
      </dgm:t>
    </dgm:pt>
    <dgm:pt modelId="{D005B9D7-3809-C641-9157-4E712588F1BF}">
      <dgm:prSet/>
      <dgm:spPr/>
      <dgm:t>
        <a:bodyPr/>
        <a:lstStyle/>
        <a:p>
          <a:pPr rtl="0"/>
          <a:r>
            <a:rPr lang="en-US" dirty="0" smtClean="0"/>
            <a:t>Compute</a:t>
          </a:r>
          <a:endParaRPr lang="en-US" dirty="0"/>
        </a:p>
      </dgm:t>
    </dgm:pt>
    <dgm:pt modelId="{DED5AA4E-7A65-5E4D-A55F-C52E8B2A5B20}" type="parTrans" cxnId="{FF77EA36-E5BA-9E49-A830-B048295F28F2}">
      <dgm:prSet/>
      <dgm:spPr/>
      <dgm:t>
        <a:bodyPr/>
        <a:lstStyle/>
        <a:p>
          <a:endParaRPr lang="en-US"/>
        </a:p>
      </dgm:t>
    </dgm:pt>
    <dgm:pt modelId="{5557736F-25B2-004A-AB58-393F09F8AC72}" type="sibTrans" cxnId="{FF77EA36-E5BA-9E49-A830-B048295F28F2}">
      <dgm:prSet/>
      <dgm:spPr/>
      <dgm:t>
        <a:bodyPr/>
        <a:lstStyle/>
        <a:p>
          <a:endParaRPr lang="en-US"/>
        </a:p>
      </dgm:t>
    </dgm:pt>
    <dgm:pt modelId="{48D6A84D-B5B2-A14B-A0A0-33E76CA4988D}">
      <dgm:prSet/>
      <dgm:spPr/>
      <dgm:t>
        <a:bodyPr/>
        <a:lstStyle/>
        <a:p>
          <a:pPr rtl="0"/>
          <a:r>
            <a:rPr lang="en-US" dirty="0" smtClean="0"/>
            <a:t>Memory</a:t>
          </a:r>
          <a:endParaRPr lang="en-US" dirty="0"/>
        </a:p>
      </dgm:t>
    </dgm:pt>
    <dgm:pt modelId="{8EBA11F3-F3E0-4D4B-9BC9-A7A473F67EA7}" type="parTrans" cxnId="{0AB6ADED-79B1-B94C-B40A-9C28F8A4E1A8}">
      <dgm:prSet/>
      <dgm:spPr/>
      <dgm:t>
        <a:bodyPr/>
        <a:lstStyle/>
        <a:p>
          <a:endParaRPr lang="en-US"/>
        </a:p>
      </dgm:t>
    </dgm:pt>
    <dgm:pt modelId="{EFCC9919-5497-E843-ADE3-386A4C3EA154}" type="sibTrans" cxnId="{0AB6ADED-79B1-B94C-B40A-9C28F8A4E1A8}">
      <dgm:prSet/>
      <dgm:spPr/>
      <dgm:t>
        <a:bodyPr/>
        <a:lstStyle/>
        <a:p>
          <a:endParaRPr lang="en-US"/>
        </a:p>
      </dgm:t>
    </dgm:pt>
    <dgm:pt modelId="{CA1C81F2-1DDF-F941-B95F-E40DE9EF2A1C}">
      <dgm:prSet/>
      <dgm:spPr/>
      <dgm:t>
        <a:bodyPr/>
        <a:lstStyle/>
        <a:p>
          <a:pPr rtl="0"/>
          <a:r>
            <a:rPr lang="en-US" dirty="0" smtClean="0"/>
            <a:t>Network</a:t>
          </a:r>
          <a:endParaRPr lang="en-US" dirty="0"/>
        </a:p>
      </dgm:t>
    </dgm:pt>
    <dgm:pt modelId="{CA9575BF-F279-5D4F-B957-6854B7987FA5}" type="parTrans" cxnId="{BDF37215-B4C1-704B-AA26-766F6AE3F928}">
      <dgm:prSet/>
      <dgm:spPr/>
      <dgm:t>
        <a:bodyPr/>
        <a:lstStyle/>
        <a:p>
          <a:endParaRPr lang="en-US"/>
        </a:p>
      </dgm:t>
    </dgm:pt>
    <dgm:pt modelId="{F865114A-CE1E-4C48-BA65-DDFA94012054}" type="sibTrans" cxnId="{BDF37215-B4C1-704B-AA26-766F6AE3F928}">
      <dgm:prSet/>
      <dgm:spPr/>
      <dgm:t>
        <a:bodyPr/>
        <a:lstStyle/>
        <a:p>
          <a:endParaRPr lang="en-US"/>
        </a:p>
      </dgm:t>
    </dgm:pt>
    <dgm:pt modelId="{EE9407BA-6B54-4C41-A1EA-C30291009993}">
      <dgm:prSet/>
      <dgm:spPr/>
      <dgm:t>
        <a:bodyPr/>
        <a:lstStyle/>
        <a:p>
          <a:pPr rtl="0"/>
          <a:r>
            <a:rPr lang="en-US" dirty="0" smtClean="0"/>
            <a:t>Storage</a:t>
          </a:r>
          <a:endParaRPr lang="en-US" dirty="0"/>
        </a:p>
      </dgm:t>
    </dgm:pt>
    <dgm:pt modelId="{2D5B2753-2863-A64C-9A1A-35587ACE9C06}" type="parTrans" cxnId="{9EE05250-D2BC-BD44-8FC5-36FF6B0774C0}">
      <dgm:prSet/>
      <dgm:spPr/>
      <dgm:t>
        <a:bodyPr/>
        <a:lstStyle/>
        <a:p>
          <a:endParaRPr lang="en-US"/>
        </a:p>
      </dgm:t>
    </dgm:pt>
    <dgm:pt modelId="{86B8F0E6-5D20-8E4B-B62F-D0ECF01C5CBF}" type="sibTrans" cxnId="{9EE05250-D2BC-BD44-8FC5-36FF6B0774C0}">
      <dgm:prSet/>
      <dgm:spPr/>
      <dgm:t>
        <a:bodyPr/>
        <a:lstStyle/>
        <a:p>
          <a:endParaRPr lang="en-US"/>
        </a:p>
      </dgm:t>
    </dgm:pt>
    <dgm:pt modelId="{4A0A8FBA-615B-CB45-AA2C-FEA6563CD358}" type="pres">
      <dgm:prSet presAssocID="{C851B979-F8BD-2B4F-BD3C-B21049614A60}" presName="matrix" presStyleCnt="0">
        <dgm:presLayoutVars>
          <dgm:chMax val="1"/>
          <dgm:dir/>
          <dgm:resizeHandles val="exact"/>
        </dgm:presLayoutVars>
      </dgm:prSet>
      <dgm:spPr/>
      <dgm:t>
        <a:bodyPr/>
        <a:lstStyle/>
        <a:p>
          <a:endParaRPr lang="en-US"/>
        </a:p>
      </dgm:t>
    </dgm:pt>
    <dgm:pt modelId="{ED71806E-B3A3-1349-A599-2C2E52A78DD2}" type="pres">
      <dgm:prSet presAssocID="{C851B979-F8BD-2B4F-BD3C-B21049614A60}" presName="diamond" presStyleLbl="bgShp" presStyleIdx="0" presStyleCnt="1"/>
      <dgm:spPr/>
      <dgm:t>
        <a:bodyPr/>
        <a:lstStyle/>
        <a:p>
          <a:endParaRPr lang="en-US"/>
        </a:p>
      </dgm:t>
    </dgm:pt>
    <dgm:pt modelId="{399233D3-D0B9-ED4B-A00B-BE534B43D410}" type="pres">
      <dgm:prSet presAssocID="{C851B979-F8BD-2B4F-BD3C-B21049614A60}" presName="quad1" presStyleLbl="node1" presStyleIdx="0" presStyleCnt="4">
        <dgm:presLayoutVars>
          <dgm:chMax val="0"/>
          <dgm:chPref val="0"/>
          <dgm:bulletEnabled val="1"/>
        </dgm:presLayoutVars>
      </dgm:prSet>
      <dgm:spPr/>
      <dgm:t>
        <a:bodyPr/>
        <a:lstStyle/>
        <a:p>
          <a:endParaRPr lang="en-US"/>
        </a:p>
      </dgm:t>
    </dgm:pt>
    <dgm:pt modelId="{3519AE5E-51E8-8E49-B20D-0BB0616B8F47}" type="pres">
      <dgm:prSet presAssocID="{C851B979-F8BD-2B4F-BD3C-B21049614A60}" presName="quad2" presStyleLbl="node1" presStyleIdx="1" presStyleCnt="4">
        <dgm:presLayoutVars>
          <dgm:chMax val="0"/>
          <dgm:chPref val="0"/>
          <dgm:bulletEnabled val="1"/>
        </dgm:presLayoutVars>
      </dgm:prSet>
      <dgm:spPr/>
      <dgm:t>
        <a:bodyPr/>
        <a:lstStyle/>
        <a:p>
          <a:endParaRPr lang="en-US"/>
        </a:p>
      </dgm:t>
    </dgm:pt>
    <dgm:pt modelId="{95DD5933-3E79-AD45-8F27-EC348BCE15F4}" type="pres">
      <dgm:prSet presAssocID="{C851B979-F8BD-2B4F-BD3C-B21049614A60}" presName="quad3" presStyleLbl="node1" presStyleIdx="2" presStyleCnt="4">
        <dgm:presLayoutVars>
          <dgm:chMax val="0"/>
          <dgm:chPref val="0"/>
          <dgm:bulletEnabled val="1"/>
        </dgm:presLayoutVars>
      </dgm:prSet>
      <dgm:spPr/>
      <dgm:t>
        <a:bodyPr/>
        <a:lstStyle/>
        <a:p>
          <a:endParaRPr lang="en-US"/>
        </a:p>
      </dgm:t>
    </dgm:pt>
    <dgm:pt modelId="{F9B7E7DD-3C71-CB4E-9CA1-86E7ABB27FF4}" type="pres">
      <dgm:prSet presAssocID="{C851B979-F8BD-2B4F-BD3C-B21049614A60}" presName="quad4" presStyleLbl="node1" presStyleIdx="3" presStyleCnt="4">
        <dgm:presLayoutVars>
          <dgm:chMax val="0"/>
          <dgm:chPref val="0"/>
          <dgm:bulletEnabled val="1"/>
        </dgm:presLayoutVars>
      </dgm:prSet>
      <dgm:spPr/>
      <dgm:t>
        <a:bodyPr/>
        <a:lstStyle/>
        <a:p>
          <a:endParaRPr lang="en-US"/>
        </a:p>
      </dgm:t>
    </dgm:pt>
  </dgm:ptLst>
  <dgm:cxnLst>
    <dgm:cxn modelId="{343B1BF0-9D2C-4FFD-AB55-DBE22A39999A}" type="presOf" srcId="{EE9407BA-6B54-4C41-A1EA-C30291009993}" destId="{F9B7E7DD-3C71-CB4E-9CA1-86E7ABB27FF4}" srcOrd="0" destOrd="0" presId="urn:microsoft.com/office/officeart/2005/8/layout/matrix3"/>
    <dgm:cxn modelId="{D270E1C5-7ADB-42AD-8416-8AE2E03CDED5}" type="presOf" srcId="{CA1C81F2-1DDF-F941-B95F-E40DE9EF2A1C}" destId="{95DD5933-3E79-AD45-8F27-EC348BCE15F4}" srcOrd="0" destOrd="0" presId="urn:microsoft.com/office/officeart/2005/8/layout/matrix3"/>
    <dgm:cxn modelId="{743132D9-6F2E-43DE-9B37-27FD40FA6240}" type="presOf" srcId="{48D6A84D-B5B2-A14B-A0A0-33E76CA4988D}" destId="{3519AE5E-51E8-8E49-B20D-0BB0616B8F47}" srcOrd="0" destOrd="0" presId="urn:microsoft.com/office/officeart/2005/8/layout/matrix3"/>
    <dgm:cxn modelId="{9EE05250-D2BC-BD44-8FC5-36FF6B0774C0}" srcId="{C851B979-F8BD-2B4F-BD3C-B21049614A60}" destId="{EE9407BA-6B54-4C41-A1EA-C30291009993}" srcOrd="3" destOrd="0" parTransId="{2D5B2753-2863-A64C-9A1A-35587ACE9C06}" sibTransId="{86B8F0E6-5D20-8E4B-B62F-D0ECF01C5CBF}"/>
    <dgm:cxn modelId="{C1CD5A6F-BAB0-4C2D-89E6-D67ECFB3883A}" type="presOf" srcId="{C851B979-F8BD-2B4F-BD3C-B21049614A60}" destId="{4A0A8FBA-615B-CB45-AA2C-FEA6563CD358}" srcOrd="0" destOrd="0" presId="urn:microsoft.com/office/officeart/2005/8/layout/matrix3"/>
    <dgm:cxn modelId="{BDF37215-B4C1-704B-AA26-766F6AE3F928}" srcId="{C851B979-F8BD-2B4F-BD3C-B21049614A60}" destId="{CA1C81F2-1DDF-F941-B95F-E40DE9EF2A1C}" srcOrd="2" destOrd="0" parTransId="{CA9575BF-F279-5D4F-B957-6854B7987FA5}" sibTransId="{F865114A-CE1E-4C48-BA65-DDFA94012054}"/>
    <dgm:cxn modelId="{FF77EA36-E5BA-9E49-A830-B048295F28F2}" srcId="{C851B979-F8BD-2B4F-BD3C-B21049614A60}" destId="{D005B9D7-3809-C641-9157-4E712588F1BF}" srcOrd="0" destOrd="0" parTransId="{DED5AA4E-7A65-5E4D-A55F-C52E8B2A5B20}" sibTransId="{5557736F-25B2-004A-AB58-393F09F8AC72}"/>
    <dgm:cxn modelId="{0AB6ADED-79B1-B94C-B40A-9C28F8A4E1A8}" srcId="{C851B979-F8BD-2B4F-BD3C-B21049614A60}" destId="{48D6A84D-B5B2-A14B-A0A0-33E76CA4988D}" srcOrd="1" destOrd="0" parTransId="{8EBA11F3-F3E0-4D4B-9BC9-A7A473F67EA7}" sibTransId="{EFCC9919-5497-E843-ADE3-386A4C3EA154}"/>
    <dgm:cxn modelId="{36E96ADC-AF20-4FC8-85B7-73473A61BDE8}" type="presOf" srcId="{D005B9D7-3809-C641-9157-4E712588F1BF}" destId="{399233D3-D0B9-ED4B-A00B-BE534B43D410}" srcOrd="0" destOrd="0" presId="urn:microsoft.com/office/officeart/2005/8/layout/matrix3"/>
    <dgm:cxn modelId="{CF851A76-53A6-414B-B8C3-B25822D6FF64}" type="presParOf" srcId="{4A0A8FBA-615B-CB45-AA2C-FEA6563CD358}" destId="{ED71806E-B3A3-1349-A599-2C2E52A78DD2}" srcOrd="0" destOrd="0" presId="urn:microsoft.com/office/officeart/2005/8/layout/matrix3"/>
    <dgm:cxn modelId="{40A6D86C-3F5B-4E98-8573-526A37616C0B}" type="presParOf" srcId="{4A0A8FBA-615B-CB45-AA2C-FEA6563CD358}" destId="{399233D3-D0B9-ED4B-A00B-BE534B43D410}" srcOrd="1" destOrd="0" presId="urn:microsoft.com/office/officeart/2005/8/layout/matrix3"/>
    <dgm:cxn modelId="{3AB7F77B-3B5E-4BEE-A5D0-4036A4E33AD2}" type="presParOf" srcId="{4A0A8FBA-615B-CB45-AA2C-FEA6563CD358}" destId="{3519AE5E-51E8-8E49-B20D-0BB0616B8F47}" srcOrd="2" destOrd="0" presId="urn:microsoft.com/office/officeart/2005/8/layout/matrix3"/>
    <dgm:cxn modelId="{CD716768-A896-4692-9BBA-E74B131A82EA}" type="presParOf" srcId="{4A0A8FBA-615B-CB45-AA2C-FEA6563CD358}" destId="{95DD5933-3E79-AD45-8F27-EC348BCE15F4}" srcOrd="3" destOrd="0" presId="urn:microsoft.com/office/officeart/2005/8/layout/matrix3"/>
    <dgm:cxn modelId="{54930854-3104-4684-9DC6-281C3839969A}" type="presParOf" srcId="{4A0A8FBA-615B-CB45-AA2C-FEA6563CD358}" destId="{F9B7E7DD-3C71-CB4E-9CA1-86E7ABB27FF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51B979-F8BD-2B4F-BD3C-B21049614A60}" type="doc">
      <dgm:prSet loTypeId="urn:microsoft.com/office/officeart/2005/8/layout/matrix3" loCatId="" qsTypeId="urn:microsoft.com/office/officeart/2005/8/quickstyle/3D1" qsCatId="3D" csTypeId="urn:microsoft.com/office/officeart/2005/8/colors/accent5_4" csCatId="accent5"/>
      <dgm:spPr/>
      <dgm:t>
        <a:bodyPr/>
        <a:lstStyle/>
        <a:p>
          <a:endParaRPr lang="en-US"/>
        </a:p>
      </dgm:t>
    </dgm:pt>
    <dgm:pt modelId="{D005B9D7-3809-C641-9157-4E712588F1BF}">
      <dgm:prSet/>
      <dgm:spPr/>
      <dgm:t>
        <a:bodyPr/>
        <a:lstStyle/>
        <a:p>
          <a:pPr rtl="0"/>
          <a:r>
            <a:rPr lang="en-US" dirty="0" smtClean="0"/>
            <a:t>Compute</a:t>
          </a:r>
          <a:endParaRPr lang="en-US" dirty="0"/>
        </a:p>
      </dgm:t>
    </dgm:pt>
    <dgm:pt modelId="{DED5AA4E-7A65-5E4D-A55F-C52E8B2A5B20}" type="parTrans" cxnId="{FF77EA36-E5BA-9E49-A830-B048295F28F2}">
      <dgm:prSet/>
      <dgm:spPr/>
      <dgm:t>
        <a:bodyPr/>
        <a:lstStyle/>
        <a:p>
          <a:endParaRPr lang="en-US"/>
        </a:p>
      </dgm:t>
    </dgm:pt>
    <dgm:pt modelId="{5557736F-25B2-004A-AB58-393F09F8AC72}" type="sibTrans" cxnId="{FF77EA36-E5BA-9E49-A830-B048295F28F2}">
      <dgm:prSet/>
      <dgm:spPr/>
      <dgm:t>
        <a:bodyPr/>
        <a:lstStyle/>
        <a:p>
          <a:endParaRPr lang="en-US"/>
        </a:p>
      </dgm:t>
    </dgm:pt>
    <dgm:pt modelId="{48D6A84D-B5B2-A14B-A0A0-33E76CA4988D}">
      <dgm:prSet/>
      <dgm:spPr/>
      <dgm:t>
        <a:bodyPr/>
        <a:lstStyle/>
        <a:p>
          <a:pPr rtl="0"/>
          <a:r>
            <a:rPr lang="en-US" dirty="0" smtClean="0"/>
            <a:t>Memory</a:t>
          </a:r>
          <a:endParaRPr lang="en-US" dirty="0"/>
        </a:p>
      </dgm:t>
    </dgm:pt>
    <dgm:pt modelId="{8EBA11F3-F3E0-4D4B-9BC9-A7A473F67EA7}" type="parTrans" cxnId="{0AB6ADED-79B1-B94C-B40A-9C28F8A4E1A8}">
      <dgm:prSet/>
      <dgm:spPr/>
      <dgm:t>
        <a:bodyPr/>
        <a:lstStyle/>
        <a:p>
          <a:endParaRPr lang="en-US"/>
        </a:p>
      </dgm:t>
    </dgm:pt>
    <dgm:pt modelId="{EFCC9919-5497-E843-ADE3-386A4C3EA154}" type="sibTrans" cxnId="{0AB6ADED-79B1-B94C-B40A-9C28F8A4E1A8}">
      <dgm:prSet/>
      <dgm:spPr/>
      <dgm:t>
        <a:bodyPr/>
        <a:lstStyle/>
        <a:p>
          <a:endParaRPr lang="en-US"/>
        </a:p>
      </dgm:t>
    </dgm:pt>
    <dgm:pt modelId="{CA1C81F2-1DDF-F941-B95F-E40DE9EF2A1C}">
      <dgm:prSet/>
      <dgm:spPr/>
      <dgm:t>
        <a:bodyPr/>
        <a:lstStyle/>
        <a:p>
          <a:pPr rtl="0"/>
          <a:r>
            <a:rPr lang="en-US" dirty="0" smtClean="0"/>
            <a:t>Network</a:t>
          </a:r>
          <a:endParaRPr lang="en-US" dirty="0"/>
        </a:p>
      </dgm:t>
    </dgm:pt>
    <dgm:pt modelId="{CA9575BF-F279-5D4F-B957-6854B7987FA5}" type="parTrans" cxnId="{BDF37215-B4C1-704B-AA26-766F6AE3F928}">
      <dgm:prSet/>
      <dgm:spPr/>
      <dgm:t>
        <a:bodyPr/>
        <a:lstStyle/>
        <a:p>
          <a:endParaRPr lang="en-US"/>
        </a:p>
      </dgm:t>
    </dgm:pt>
    <dgm:pt modelId="{F865114A-CE1E-4C48-BA65-DDFA94012054}" type="sibTrans" cxnId="{BDF37215-B4C1-704B-AA26-766F6AE3F928}">
      <dgm:prSet/>
      <dgm:spPr/>
      <dgm:t>
        <a:bodyPr/>
        <a:lstStyle/>
        <a:p>
          <a:endParaRPr lang="en-US"/>
        </a:p>
      </dgm:t>
    </dgm:pt>
    <dgm:pt modelId="{EE9407BA-6B54-4C41-A1EA-C30291009993}">
      <dgm:prSet/>
      <dgm:spPr/>
      <dgm:t>
        <a:bodyPr/>
        <a:lstStyle/>
        <a:p>
          <a:pPr rtl="0"/>
          <a:r>
            <a:rPr lang="en-US" dirty="0" smtClean="0"/>
            <a:t>Storage</a:t>
          </a:r>
          <a:endParaRPr lang="en-US" dirty="0"/>
        </a:p>
      </dgm:t>
    </dgm:pt>
    <dgm:pt modelId="{2D5B2753-2863-A64C-9A1A-35587ACE9C06}" type="parTrans" cxnId="{9EE05250-D2BC-BD44-8FC5-36FF6B0774C0}">
      <dgm:prSet/>
      <dgm:spPr/>
      <dgm:t>
        <a:bodyPr/>
        <a:lstStyle/>
        <a:p>
          <a:endParaRPr lang="en-US"/>
        </a:p>
      </dgm:t>
    </dgm:pt>
    <dgm:pt modelId="{86B8F0E6-5D20-8E4B-B62F-D0ECF01C5CBF}" type="sibTrans" cxnId="{9EE05250-D2BC-BD44-8FC5-36FF6B0774C0}">
      <dgm:prSet/>
      <dgm:spPr/>
      <dgm:t>
        <a:bodyPr/>
        <a:lstStyle/>
        <a:p>
          <a:endParaRPr lang="en-US"/>
        </a:p>
      </dgm:t>
    </dgm:pt>
    <dgm:pt modelId="{4A0A8FBA-615B-CB45-AA2C-FEA6563CD358}" type="pres">
      <dgm:prSet presAssocID="{C851B979-F8BD-2B4F-BD3C-B21049614A60}" presName="matrix" presStyleCnt="0">
        <dgm:presLayoutVars>
          <dgm:chMax val="1"/>
          <dgm:dir/>
          <dgm:resizeHandles val="exact"/>
        </dgm:presLayoutVars>
      </dgm:prSet>
      <dgm:spPr/>
      <dgm:t>
        <a:bodyPr/>
        <a:lstStyle/>
        <a:p>
          <a:endParaRPr lang="en-US"/>
        </a:p>
      </dgm:t>
    </dgm:pt>
    <dgm:pt modelId="{ED71806E-B3A3-1349-A599-2C2E52A78DD2}" type="pres">
      <dgm:prSet presAssocID="{C851B979-F8BD-2B4F-BD3C-B21049614A60}" presName="diamond" presStyleLbl="bgShp" presStyleIdx="0" presStyleCnt="1"/>
      <dgm:spPr/>
      <dgm:t>
        <a:bodyPr/>
        <a:lstStyle/>
        <a:p>
          <a:endParaRPr lang="en-US"/>
        </a:p>
      </dgm:t>
    </dgm:pt>
    <dgm:pt modelId="{399233D3-D0B9-ED4B-A00B-BE534B43D410}" type="pres">
      <dgm:prSet presAssocID="{C851B979-F8BD-2B4F-BD3C-B21049614A60}" presName="quad1" presStyleLbl="node1" presStyleIdx="0" presStyleCnt="4">
        <dgm:presLayoutVars>
          <dgm:chMax val="0"/>
          <dgm:chPref val="0"/>
          <dgm:bulletEnabled val="1"/>
        </dgm:presLayoutVars>
      </dgm:prSet>
      <dgm:spPr/>
      <dgm:t>
        <a:bodyPr/>
        <a:lstStyle/>
        <a:p>
          <a:endParaRPr lang="en-US"/>
        </a:p>
      </dgm:t>
    </dgm:pt>
    <dgm:pt modelId="{3519AE5E-51E8-8E49-B20D-0BB0616B8F47}" type="pres">
      <dgm:prSet presAssocID="{C851B979-F8BD-2B4F-BD3C-B21049614A60}" presName="quad2" presStyleLbl="node1" presStyleIdx="1" presStyleCnt="4">
        <dgm:presLayoutVars>
          <dgm:chMax val="0"/>
          <dgm:chPref val="0"/>
          <dgm:bulletEnabled val="1"/>
        </dgm:presLayoutVars>
      </dgm:prSet>
      <dgm:spPr/>
      <dgm:t>
        <a:bodyPr/>
        <a:lstStyle/>
        <a:p>
          <a:endParaRPr lang="en-US"/>
        </a:p>
      </dgm:t>
    </dgm:pt>
    <dgm:pt modelId="{95DD5933-3E79-AD45-8F27-EC348BCE15F4}" type="pres">
      <dgm:prSet presAssocID="{C851B979-F8BD-2B4F-BD3C-B21049614A60}" presName="quad3" presStyleLbl="node1" presStyleIdx="2" presStyleCnt="4">
        <dgm:presLayoutVars>
          <dgm:chMax val="0"/>
          <dgm:chPref val="0"/>
          <dgm:bulletEnabled val="1"/>
        </dgm:presLayoutVars>
      </dgm:prSet>
      <dgm:spPr/>
      <dgm:t>
        <a:bodyPr/>
        <a:lstStyle/>
        <a:p>
          <a:endParaRPr lang="en-US"/>
        </a:p>
      </dgm:t>
    </dgm:pt>
    <dgm:pt modelId="{F9B7E7DD-3C71-CB4E-9CA1-86E7ABB27FF4}" type="pres">
      <dgm:prSet presAssocID="{C851B979-F8BD-2B4F-BD3C-B21049614A60}" presName="quad4" presStyleLbl="node1" presStyleIdx="3" presStyleCnt="4">
        <dgm:presLayoutVars>
          <dgm:chMax val="0"/>
          <dgm:chPref val="0"/>
          <dgm:bulletEnabled val="1"/>
        </dgm:presLayoutVars>
      </dgm:prSet>
      <dgm:spPr/>
      <dgm:t>
        <a:bodyPr/>
        <a:lstStyle/>
        <a:p>
          <a:endParaRPr lang="en-US"/>
        </a:p>
      </dgm:t>
    </dgm:pt>
  </dgm:ptLst>
  <dgm:cxnLst>
    <dgm:cxn modelId="{164F0EC5-3CC9-4AC6-A8CC-89BC1B32AA2B}" type="presOf" srcId="{D005B9D7-3809-C641-9157-4E712588F1BF}" destId="{399233D3-D0B9-ED4B-A00B-BE534B43D410}" srcOrd="0" destOrd="0" presId="urn:microsoft.com/office/officeart/2005/8/layout/matrix3"/>
    <dgm:cxn modelId="{C2CBA2FB-34EF-4230-AB56-6ACB7E18F9E4}" type="presOf" srcId="{EE9407BA-6B54-4C41-A1EA-C30291009993}" destId="{F9B7E7DD-3C71-CB4E-9CA1-86E7ABB27FF4}" srcOrd="0" destOrd="0" presId="urn:microsoft.com/office/officeart/2005/8/layout/matrix3"/>
    <dgm:cxn modelId="{22A19B8E-9033-45D3-AC9D-87BEAE1F6FF2}" type="presOf" srcId="{48D6A84D-B5B2-A14B-A0A0-33E76CA4988D}" destId="{3519AE5E-51E8-8E49-B20D-0BB0616B8F47}" srcOrd="0" destOrd="0" presId="urn:microsoft.com/office/officeart/2005/8/layout/matrix3"/>
    <dgm:cxn modelId="{9EE05250-D2BC-BD44-8FC5-36FF6B0774C0}" srcId="{C851B979-F8BD-2B4F-BD3C-B21049614A60}" destId="{EE9407BA-6B54-4C41-A1EA-C30291009993}" srcOrd="3" destOrd="0" parTransId="{2D5B2753-2863-A64C-9A1A-35587ACE9C06}" sibTransId="{86B8F0E6-5D20-8E4B-B62F-D0ECF01C5CBF}"/>
    <dgm:cxn modelId="{3439B244-0AF5-4909-A828-9442193C2457}" type="presOf" srcId="{CA1C81F2-1DDF-F941-B95F-E40DE9EF2A1C}" destId="{95DD5933-3E79-AD45-8F27-EC348BCE15F4}" srcOrd="0" destOrd="0" presId="urn:microsoft.com/office/officeart/2005/8/layout/matrix3"/>
    <dgm:cxn modelId="{BDF37215-B4C1-704B-AA26-766F6AE3F928}" srcId="{C851B979-F8BD-2B4F-BD3C-B21049614A60}" destId="{CA1C81F2-1DDF-F941-B95F-E40DE9EF2A1C}" srcOrd="2" destOrd="0" parTransId="{CA9575BF-F279-5D4F-B957-6854B7987FA5}" sibTransId="{F865114A-CE1E-4C48-BA65-DDFA94012054}"/>
    <dgm:cxn modelId="{FF77EA36-E5BA-9E49-A830-B048295F28F2}" srcId="{C851B979-F8BD-2B4F-BD3C-B21049614A60}" destId="{D005B9D7-3809-C641-9157-4E712588F1BF}" srcOrd="0" destOrd="0" parTransId="{DED5AA4E-7A65-5E4D-A55F-C52E8B2A5B20}" sibTransId="{5557736F-25B2-004A-AB58-393F09F8AC72}"/>
    <dgm:cxn modelId="{0AB6ADED-79B1-B94C-B40A-9C28F8A4E1A8}" srcId="{C851B979-F8BD-2B4F-BD3C-B21049614A60}" destId="{48D6A84D-B5B2-A14B-A0A0-33E76CA4988D}" srcOrd="1" destOrd="0" parTransId="{8EBA11F3-F3E0-4D4B-9BC9-A7A473F67EA7}" sibTransId="{EFCC9919-5497-E843-ADE3-386A4C3EA154}"/>
    <dgm:cxn modelId="{2FDBF62E-DCD1-4EB8-9354-DB82F7A0A9E3}" type="presOf" srcId="{C851B979-F8BD-2B4F-BD3C-B21049614A60}" destId="{4A0A8FBA-615B-CB45-AA2C-FEA6563CD358}" srcOrd="0" destOrd="0" presId="urn:microsoft.com/office/officeart/2005/8/layout/matrix3"/>
    <dgm:cxn modelId="{01BC53D4-1539-47CA-9856-33DB07637728}" type="presParOf" srcId="{4A0A8FBA-615B-CB45-AA2C-FEA6563CD358}" destId="{ED71806E-B3A3-1349-A599-2C2E52A78DD2}" srcOrd="0" destOrd="0" presId="urn:microsoft.com/office/officeart/2005/8/layout/matrix3"/>
    <dgm:cxn modelId="{7679B4E7-2953-4F86-8FFC-284D91AAD38A}" type="presParOf" srcId="{4A0A8FBA-615B-CB45-AA2C-FEA6563CD358}" destId="{399233D3-D0B9-ED4B-A00B-BE534B43D410}" srcOrd="1" destOrd="0" presId="urn:microsoft.com/office/officeart/2005/8/layout/matrix3"/>
    <dgm:cxn modelId="{FE945454-DBF2-41E8-A504-6554F7270F1B}" type="presParOf" srcId="{4A0A8FBA-615B-CB45-AA2C-FEA6563CD358}" destId="{3519AE5E-51E8-8E49-B20D-0BB0616B8F47}" srcOrd="2" destOrd="0" presId="urn:microsoft.com/office/officeart/2005/8/layout/matrix3"/>
    <dgm:cxn modelId="{0DD00BD5-E486-489C-B479-8F6AE59A6370}" type="presParOf" srcId="{4A0A8FBA-615B-CB45-AA2C-FEA6563CD358}" destId="{95DD5933-3E79-AD45-8F27-EC348BCE15F4}" srcOrd="3" destOrd="0" presId="urn:microsoft.com/office/officeart/2005/8/layout/matrix3"/>
    <dgm:cxn modelId="{F61F1A30-D54D-49D2-94B4-C08F1D9910A2}" type="presParOf" srcId="{4A0A8FBA-615B-CB45-AA2C-FEA6563CD358}" destId="{F9B7E7DD-3C71-CB4E-9CA1-86E7ABB27FF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51B979-F8BD-2B4F-BD3C-B21049614A60}" type="doc">
      <dgm:prSet loTypeId="urn:microsoft.com/office/officeart/2005/8/layout/matrix3" loCatId="" qsTypeId="urn:microsoft.com/office/officeart/2005/8/quickstyle/3D1" qsCatId="3D" csTypeId="urn:microsoft.com/office/officeart/2005/8/colors/accent5_4" csCatId="accent5"/>
      <dgm:spPr/>
      <dgm:t>
        <a:bodyPr/>
        <a:lstStyle/>
        <a:p>
          <a:endParaRPr lang="en-US"/>
        </a:p>
      </dgm:t>
    </dgm:pt>
    <dgm:pt modelId="{D005B9D7-3809-C641-9157-4E712588F1BF}">
      <dgm:prSet/>
      <dgm:spPr/>
      <dgm:t>
        <a:bodyPr/>
        <a:lstStyle/>
        <a:p>
          <a:pPr rtl="0"/>
          <a:r>
            <a:rPr lang="en-US" dirty="0" smtClean="0"/>
            <a:t>Compute</a:t>
          </a:r>
          <a:endParaRPr lang="en-US" dirty="0"/>
        </a:p>
      </dgm:t>
    </dgm:pt>
    <dgm:pt modelId="{DED5AA4E-7A65-5E4D-A55F-C52E8B2A5B20}" type="parTrans" cxnId="{FF77EA36-E5BA-9E49-A830-B048295F28F2}">
      <dgm:prSet/>
      <dgm:spPr/>
      <dgm:t>
        <a:bodyPr/>
        <a:lstStyle/>
        <a:p>
          <a:endParaRPr lang="en-US"/>
        </a:p>
      </dgm:t>
    </dgm:pt>
    <dgm:pt modelId="{5557736F-25B2-004A-AB58-393F09F8AC72}" type="sibTrans" cxnId="{FF77EA36-E5BA-9E49-A830-B048295F28F2}">
      <dgm:prSet/>
      <dgm:spPr/>
      <dgm:t>
        <a:bodyPr/>
        <a:lstStyle/>
        <a:p>
          <a:endParaRPr lang="en-US"/>
        </a:p>
      </dgm:t>
    </dgm:pt>
    <dgm:pt modelId="{48D6A84D-B5B2-A14B-A0A0-33E76CA4988D}">
      <dgm:prSet/>
      <dgm:spPr/>
      <dgm:t>
        <a:bodyPr/>
        <a:lstStyle/>
        <a:p>
          <a:pPr rtl="0"/>
          <a:r>
            <a:rPr lang="en-US" dirty="0" smtClean="0"/>
            <a:t>Memory</a:t>
          </a:r>
          <a:endParaRPr lang="en-US" dirty="0"/>
        </a:p>
      </dgm:t>
    </dgm:pt>
    <dgm:pt modelId="{8EBA11F3-F3E0-4D4B-9BC9-A7A473F67EA7}" type="parTrans" cxnId="{0AB6ADED-79B1-B94C-B40A-9C28F8A4E1A8}">
      <dgm:prSet/>
      <dgm:spPr/>
      <dgm:t>
        <a:bodyPr/>
        <a:lstStyle/>
        <a:p>
          <a:endParaRPr lang="en-US"/>
        </a:p>
      </dgm:t>
    </dgm:pt>
    <dgm:pt modelId="{EFCC9919-5497-E843-ADE3-386A4C3EA154}" type="sibTrans" cxnId="{0AB6ADED-79B1-B94C-B40A-9C28F8A4E1A8}">
      <dgm:prSet/>
      <dgm:spPr/>
      <dgm:t>
        <a:bodyPr/>
        <a:lstStyle/>
        <a:p>
          <a:endParaRPr lang="en-US"/>
        </a:p>
      </dgm:t>
    </dgm:pt>
    <dgm:pt modelId="{CA1C81F2-1DDF-F941-B95F-E40DE9EF2A1C}">
      <dgm:prSet/>
      <dgm:spPr/>
      <dgm:t>
        <a:bodyPr/>
        <a:lstStyle/>
        <a:p>
          <a:pPr rtl="0"/>
          <a:r>
            <a:rPr lang="en-US" dirty="0" smtClean="0"/>
            <a:t>Network</a:t>
          </a:r>
          <a:endParaRPr lang="en-US" dirty="0"/>
        </a:p>
      </dgm:t>
    </dgm:pt>
    <dgm:pt modelId="{CA9575BF-F279-5D4F-B957-6854B7987FA5}" type="parTrans" cxnId="{BDF37215-B4C1-704B-AA26-766F6AE3F928}">
      <dgm:prSet/>
      <dgm:spPr/>
      <dgm:t>
        <a:bodyPr/>
        <a:lstStyle/>
        <a:p>
          <a:endParaRPr lang="en-US"/>
        </a:p>
      </dgm:t>
    </dgm:pt>
    <dgm:pt modelId="{F865114A-CE1E-4C48-BA65-DDFA94012054}" type="sibTrans" cxnId="{BDF37215-B4C1-704B-AA26-766F6AE3F928}">
      <dgm:prSet/>
      <dgm:spPr/>
      <dgm:t>
        <a:bodyPr/>
        <a:lstStyle/>
        <a:p>
          <a:endParaRPr lang="en-US"/>
        </a:p>
      </dgm:t>
    </dgm:pt>
    <dgm:pt modelId="{EE9407BA-6B54-4C41-A1EA-C30291009993}">
      <dgm:prSet/>
      <dgm:spPr/>
      <dgm:t>
        <a:bodyPr/>
        <a:lstStyle/>
        <a:p>
          <a:pPr rtl="0"/>
          <a:r>
            <a:rPr lang="en-US" dirty="0" smtClean="0"/>
            <a:t>Storage</a:t>
          </a:r>
          <a:endParaRPr lang="en-US" dirty="0"/>
        </a:p>
      </dgm:t>
    </dgm:pt>
    <dgm:pt modelId="{2D5B2753-2863-A64C-9A1A-35587ACE9C06}" type="parTrans" cxnId="{9EE05250-D2BC-BD44-8FC5-36FF6B0774C0}">
      <dgm:prSet/>
      <dgm:spPr/>
      <dgm:t>
        <a:bodyPr/>
        <a:lstStyle/>
        <a:p>
          <a:endParaRPr lang="en-US"/>
        </a:p>
      </dgm:t>
    </dgm:pt>
    <dgm:pt modelId="{86B8F0E6-5D20-8E4B-B62F-D0ECF01C5CBF}" type="sibTrans" cxnId="{9EE05250-D2BC-BD44-8FC5-36FF6B0774C0}">
      <dgm:prSet/>
      <dgm:spPr/>
      <dgm:t>
        <a:bodyPr/>
        <a:lstStyle/>
        <a:p>
          <a:endParaRPr lang="en-US"/>
        </a:p>
      </dgm:t>
    </dgm:pt>
    <dgm:pt modelId="{4A0A8FBA-615B-CB45-AA2C-FEA6563CD358}" type="pres">
      <dgm:prSet presAssocID="{C851B979-F8BD-2B4F-BD3C-B21049614A60}" presName="matrix" presStyleCnt="0">
        <dgm:presLayoutVars>
          <dgm:chMax val="1"/>
          <dgm:dir/>
          <dgm:resizeHandles val="exact"/>
        </dgm:presLayoutVars>
      </dgm:prSet>
      <dgm:spPr/>
      <dgm:t>
        <a:bodyPr/>
        <a:lstStyle/>
        <a:p>
          <a:endParaRPr lang="en-US"/>
        </a:p>
      </dgm:t>
    </dgm:pt>
    <dgm:pt modelId="{ED71806E-B3A3-1349-A599-2C2E52A78DD2}" type="pres">
      <dgm:prSet presAssocID="{C851B979-F8BD-2B4F-BD3C-B21049614A60}" presName="diamond" presStyleLbl="bgShp" presStyleIdx="0" presStyleCnt="1"/>
      <dgm:spPr/>
      <dgm:t>
        <a:bodyPr/>
        <a:lstStyle/>
        <a:p>
          <a:endParaRPr lang="en-US"/>
        </a:p>
      </dgm:t>
    </dgm:pt>
    <dgm:pt modelId="{399233D3-D0B9-ED4B-A00B-BE534B43D410}" type="pres">
      <dgm:prSet presAssocID="{C851B979-F8BD-2B4F-BD3C-B21049614A60}" presName="quad1" presStyleLbl="node1" presStyleIdx="0" presStyleCnt="4">
        <dgm:presLayoutVars>
          <dgm:chMax val="0"/>
          <dgm:chPref val="0"/>
          <dgm:bulletEnabled val="1"/>
        </dgm:presLayoutVars>
      </dgm:prSet>
      <dgm:spPr/>
      <dgm:t>
        <a:bodyPr/>
        <a:lstStyle/>
        <a:p>
          <a:endParaRPr lang="en-US"/>
        </a:p>
      </dgm:t>
    </dgm:pt>
    <dgm:pt modelId="{3519AE5E-51E8-8E49-B20D-0BB0616B8F47}" type="pres">
      <dgm:prSet presAssocID="{C851B979-F8BD-2B4F-BD3C-B21049614A60}" presName="quad2" presStyleLbl="node1" presStyleIdx="1" presStyleCnt="4">
        <dgm:presLayoutVars>
          <dgm:chMax val="0"/>
          <dgm:chPref val="0"/>
          <dgm:bulletEnabled val="1"/>
        </dgm:presLayoutVars>
      </dgm:prSet>
      <dgm:spPr/>
      <dgm:t>
        <a:bodyPr/>
        <a:lstStyle/>
        <a:p>
          <a:endParaRPr lang="en-US"/>
        </a:p>
      </dgm:t>
    </dgm:pt>
    <dgm:pt modelId="{95DD5933-3E79-AD45-8F27-EC348BCE15F4}" type="pres">
      <dgm:prSet presAssocID="{C851B979-F8BD-2B4F-BD3C-B21049614A60}" presName="quad3" presStyleLbl="node1" presStyleIdx="2" presStyleCnt="4">
        <dgm:presLayoutVars>
          <dgm:chMax val="0"/>
          <dgm:chPref val="0"/>
          <dgm:bulletEnabled val="1"/>
        </dgm:presLayoutVars>
      </dgm:prSet>
      <dgm:spPr/>
      <dgm:t>
        <a:bodyPr/>
        <a:lstStyle/>
        <a:p>
          <a:endParaRPr lang="en-US"/>
        </a:p>
      </dgm:t>
    </dgm:pt>
    <dgm:pt modelId="{F9B7E7DD-3C71-CB4E-9CA1-86E7ABB27FF4}" type="pres">
      <dgm:prSet presAssocID="{C851B979-F8BD-2B4F-BD3C-B21049614A60}" presName="quad4" presStyleLbl="node1" presStyleIdx="3" presStyleCnt="4">
        <dgm:presLayoutVars>
          <dgm:chMax val="0"/>
          <dgm:chPref val="0"/>
          <dgm:bulletEnabled val="1"/>
        </dgm:presLayoutVars>
      </dgm:prSet>
      <dgm:spPr/>
      <dgm:t>
        <a:bodyPr/>
        <a:lstStyle/>
        <a:p>
          <a:endParaRPr lang="en-US"/>
        </a:p>
      </dgm:t>
    </dgm:pt>
  </dgm:ptLst>
  <dgm:cxnLst>
    <dgm:cxn modelId="{9EE05250-D2BC-BD44-8FC5-36FF6B0774C0}" srcId="{C851B979-F8BD-2B4F-BD3C-B21049614A60}" destId="{EE9407BA-6B54-4C41-A1EA-C30291009993}" srcOrd="3" destOrd="0" parTransId="{2D5B2753-2863-A64C-9A1A-35587ACE9C06}" sibTransId="{86B8F0E6-5D20-8E4B-B62F-D0ECF01C5CBF}"/>
    <dgm:cxn modelId="{E13A7814-E728-4126-A4F6-31826906B696}" type="presOf" srcId="{C851B979-F8BD-2B4F-BD3C-B21049614A60}" destId="{4A0A8FBA-615B-CB45-AA2C-FEA6563CD358}" srcOrd="0" destOrd="0" presId="urn:microsoft.com/office/officeart/2005/8/layout/matrix3"/>
    <dgm:cxn modelId="{F1D612DC-5F12-494C-97F8-57833F6D10A2}" type="presOf" srcId="{CA1C81F2-1DDF-F941-B95F-E40DE9EF2A1C}" destId="{95DD5933-3E79-AD45-8F27-EC348BCE15F4}" srcOrd="0" destOrd="0" presId="urn:microsoft.com/office/officeart/2005/8/layout/matrix3"/>
    <dgm:cxn modelId="{D81A53B9-B3B7-4476-A5B4-09ED61D6A50F}" type="presOf" srcId="{48D6A84D-B5B2-A14B-A0A0-33E76CA4988D}" destId="{3519AE5E-51E8-8E49-B20D-0BB0616B8F47}" srcOrd="0" destOrd="0" presId="urn:microsoft.com/office/officeart/2005/8/layout/matrix3"/>
    <dgm:cxn modelId="{BDF37215-B4C1-704B-AA26-766F6AE3F928}" srcId="{C851B979-F8BD-2B4F-BD3C-B21049614A60}" destId="{CA1C81F2-1DDF-F941-B95F-E40DE9EF2A1C}" srcOrd="2" destOrd="0" parTransId="{CA9575BF-F279-5D4F-B957-6854B7987FA5}" sibTransId="{F865114A-CE1E-4C48-BA65-DDFA94012054}"/>
    <dgm:cxn modelId="{DADC6CB0-A61E-47CC-AB2E-BD66329EC1D9}" type="presOf" srcId="{D005B9D7-3809-C641-9157-4E712588F1BF}" destId="{399233D3-D0B9-ED4B-A00B-BE534B43D410}" srcOrd="0" destOrd="0" presId="urn:microsoft.com/office/officeart/2005/8/layout/matrix3"/>
    <dgm:cxn modelId="{FF77EA36-E5BA-9E49-A830-B048295F28F2}" srcId="{C851B979-F8BD-2B4F-BD3C-B21049614A60}" destId="{D005B9D7-3809-C641-9157-4E712588F1BF}" srcOrd="0" destOrd="0" parTransId="{DED5AA4E-7A65-5E4D-A55F-C52E8B2A5B20}" sibTransId="{5557736F-25B2-004A-AB58-393F09F8AC72}"/>
    <dgm:cxn modelId="{0AB6ADED-79B1-B94C-B40A-9C28F8A4E1A8}" srcId="{C851B979-F8BD-2B4F-BD3C-B21049614A60}" destId="{48D6A84D-B5B2-A14B-A0A0-33E76CA4988D}" srcOrd="1" destOrd="0" parTransId="{8EBA11F3-F3E0-4D4B-9BC9-A7A473F67EA7}" sibTransId="{EFCC9919-5497-E843-ADE3-386A4C3EA154}"/>
    <dgm:cxn modelId="{10F2F9B8-5DF5-42AB-935D-7333301730B8}" type="presOf" srcId="{EE9407BA-6B54-4C41-A1EA-C30291009993}" destId="{F9B7E7DD-3C71-CB4E-9CA1-86E7ABB27FF4}" srcOrd="0" destOrd="0" presId="urn:microsoft.com/office/officeart/2005/8/layout/matrix3"/>
    <dgm:cxn modelId="{BF5EA33A-C5EB-4C7C-9FEE-32EEB0251F76}" type="presParOf" srcId="{4A0A8FBA-615B-CB45-AA2C-FEA6563CD358}" destId="{ED71806E-B3A3-1349-A599-2C2E52A78DD2}" srcOrd="0" destOrd="0" presId="urn:microsoft.com/office/officeart/2005/8/layout/matrix3"/>
    <dgm:cxn modelId="{A31E8E18-5ED6-47EB-8191-AEC72373461E}" type="presParOf" srcId="{4A0A8FBA-615B-CB45-AA2C-FEA6563CD358}" destId="{399233D3-D0B9-ED4B-A00B-BE534B43D410}" srcOrd="1" destOrd="0" presId="urn:microsoft.com/office/officeart/2005/8/layout/matrix3"/>
    <dgm:cxn modelId="{9C987725-1B7A-4606-AD79-B8D51C1226DF}" type="presParOf" srcId="{4A0A8FBA-615B-CB45-AA2C-FEA6563CD358}" destId="{3519AE5E-51E8-8E49-B20D-0BB0616B8F47}" srcOrd="2" destOrd="0" presId="urn:microsoft.com/office/officeart/2005/8/layout/matrix3"/>
    <dgm:cxn modelId="{B179A07F-DBF8-4C91-A93B-132BD76DA755}" type="presParOf" srcId="{4A0A8FBA-615B-CB45-AA2C-FEA6563CD358}" destId="{95DD5933-3E79-AD45-8F27-EC348BCE15F4}" srcOrd="3" destOrd="0" presId="urn:microsoft.com/office/officeart/2005/8/layout/matrix3"/>
    <dgm:cxn modelId="{835F525A-E8B9-4FEC-915A-AD415DED8CEB}" type="presParOf" srcId="{4A0A8FBA-615B-CB45-AA2C-FEA6563CD358}" destId="{F9B7E7DD-3C71-CB4E-9CA1-86E7ABB27FF4}"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0DC201-6A33-504E-A767-50F8F618DD04}" type="doc">
      <dgm:prSet loTypeId="urn:microsoft.com/office/officeart/2005/8/layout/hProcess9" loCatId="" qsTypeId="urn:microsoft.com/office/officeart/2005/8/quickstyle/simple4" qsCatId="simple" csTypeId="urn:microsoft.com/office/officeart/2005/8/colors/accent6_5" csCatId="accent6" phldr="1"/>
      <dgm:spPr/>
    </dgm:pt>
    <dgm:pt modelId="{DEE8ACE2-9881-864C-BEF5-D449AAE61C59}">
      <dgm:prSet phldrT="[Text]"/>
      <dgm:spPr/>
      <dgm:t>
        <a:bodyPr/>
        <a:lstStyle/>
        <a:p>
          <a:r>
            <a:rPr lang="en-US" dirty="0" smtClean="0"/>
            <a:t>Year 1</a:t>
          </a:r>
          <a:endParaRPr lang="en-US" dirty="0"/>
        </a:p>
      </dgm:t>
    </dgm:pt>
    <dgm:pt modelId="{73014B40-5606-744F-9BCB-1851E906C449}" type="parTrans" cxnId="{D78A8B30-69EB-564F-8EA5-DD34336B3A8D}">
      <dgm:prSet/>
      <dgm:spPr/>
      <dgm:t>
        <a:bodyPr/>
        <a:lstStyle/>
        <a:p>
          <a:endParaRPr lang="en-US"/>
        </a:p>
      </dgm:t>
    </dgm:pt>
    <dgm:pt modelId="{4A7B19FA-267B-7A4C-895D-D3EE8031FB62}" type="sibTrans" cxnId="{D78A8B30-69EB-564F-8EA5-DD34336B3A8D}">
      <dgm:prSet/>
      <dgm:spPr/>
      <dgm:t>
        <a:bodyPr/>
        <a:lstStyle/>
        <a:p>
          <a:endParaRPr lang="en-US"/>
        </a:p>
      </dgm:t>
    </dgm:pt>
    <dgm:pt modelId="{ABFBD937-F59C-F24B-8BC5-A9046069FD9C}">
      <dgm:prSet phldrT="[Text]"/>
      <dgm:spPr/>
      <dgm:t>
        <a:bodyPr/>
        <a:lstStyle/>
        <a:p>
          <a:r>
            <a:rPr lang="en-US" dirty="0" smtClean="0"/>
            <a:t>Year 2</a:t>
          </a:r>
          <a:endParaRPr lang="en-US" dirty="0"/>
        </a:p>
      </dgm:t>
    </dgm:pt>
    <dgm:pt modelId="{937B1067-0042-B444-93AB-CB7DAB688A48}" type="parTrans" cxnId="{1C722411-3B18-9C4C-91B1-7476959BD1CB}">
      <dgm:prSet/>
      <dgm:spPr/>
      <dgm:t>
        <a:bodyPr/>
        <a:lstStyle/>
        <a:p>
          <a:endParaRPr lang="en-US"/>
        </a:p>
      </dgm:t>
    </dgm:pt>
    <dgm:pt modelId="{1E74B4DE-D7FF-2843-B9E1-4D8E2D53E535}" type="sibTrans" cxnId="{1C722411-3B18-9C4C-91B1-7476959BD1CB}">
      <dgm:prSet/>
      <dgm:spPr/>
      <dgm:t>
        <a:bodyPr/>
        <a:lstStyle/>
        <a:p>
          <a:endParaRPr lang="en-US"/>
        </a:p>
      </dgm:t>
    </dgm:pt>
    <dgm:pt modelId="{759D21DD-698E-6246-AA60-25BCE19194D8}">
      <dgm:prSet phldrT="[Text]"/>
      <dgm:spPr/>
      <dgm:t>
        <a:bodyPr/>
        <a:lstStyle/>
        <a:p>
          <a:r>
            <a:rPr lang="en-US" dirty="0" smtClean="0"/>
            <a:t>Year 3</a:t>
          </a:r>
          <a:endParaRPr lang="en-US" dirty="0"/>
        </a:p>
      </dgm:t>
    </dgm:pt>
    <dgm:pt modelId="{430022AE-AA4D-6A46-A8D1-F4E0129D6971}" type="parTrans" cxnId="{B8DE98A6-C0B7-0E47-9D5A-EBAFEC64CDD9}">
      <dgm:prSet/>
      <dgm:spPr/>
      <dgm:t>
        <a:bodyPr/>
        <a:lstStyle/>
        <a:p>
          <a:endParaRPr lang="en-US"/>
        </a:p>
      </dgm:t>
    </dgm:pt>
    <dgm:pt modelId="{14AFD016-7CAD-634D-BB8E-18143DA37075}" type="sibTrans" cxnId="{B8DE98A6-C0B7-0E47-9D5A-EBAFEC64CDD9}">
      <dgm:prSet/>
      <dgm:spPr/>
      <dgm:t>
        <a:bodyPr/>
        <a:lstStyle/>
        <a:p>
          <a:endParaRPr lang="en-US"/>
        </a:p>
      </dgm:t>
    </dgm:pt>
    <dgm:pt modelId="{3B25398B-C3EB-5541-8B3A-6F08D73B3F85}" type="pres">
      <dgm:prSet presAssocID="{960DC201-6A33-504E-A767-50F8F618DD04}" presName="CompostProcess" presStyleCnt="0">
        <dgm:presLayoutVars>
          <dgm:dir/>
          <dgm:resizeHandles val="exact"/>
        </dgm:presLayoutVars>
      </dgm:prSet>
      <dgm:spPr/>
    </dgm:pt>
    <dgm:pt modelId="{A0168615-3884-2C4D-993D-DC9AC21ABF55}" type="pres">
      <dgm:prSet presAssocID="{960DC201-6A33-504E-A767-50F8F618DD04}" presName="arrow" presStyleLbl="bgShp" presStyleIdx="0" presStyleCnt="1"/>
      <dgm:spPr/>
    </dgm:pt>
    <dgm:pt modelId="{E8842B41-7E89-0942-ADBE-5A7C53C203B4}" type="pres">
      <dgm:prSet presAssocID="{960DC201-6A33-504E-A767-50F8F618DD04}" presName="linearProcess" presStyleCnt="0"/>
      <dgm:spPr/>
    </dgm:pt>
    <dgm:pt modelId="{18321E67-1A17-984F-AA21-695738165ADC}" type="pres">
      <dgm:prSet presAssocID="{DEE8ACE2-9881-864C-BEF5-D449AAE61C59}" presName="textNode" presStyleLbl="node1" presStyleIdx="0" presStyleCnt="3">
        <dgm:presLayoutVars>
          <dgm:bulletEnabled val="1"/>
        </dgm:presLayoutVars>
      </dgm:prSet>
      <dgm:spPr/>
      <dgm:t>
        <a:bodyPr/>
        <a:lstStyle/>
        <a:p>
          <a:endParaRPr lang="en-US"/>
        </a:p>
      </dgm:t>
    </dgm:pt>
    <dgm:pt modelId="{2D40F2BB-C9C0-3140-95BC-02A2151085A0}" type="pres">
      <dgm:prSet presAssocID="{4A7B19FA-267B-7A4C-895D-D3EE8031FB62}" presName="sibTrans" presStyleCnt="0"/>
      <dgm:spPr/>
    </dgm:pt>
    <dgm:pt modelId="{4B497BE7-91E8-4844-91BB-B6313A82605E}" type="pres">
      <dgm:prSet presAssocID="{ABFBD937-F59C-F24B-8BC5-A9046069FD9C}" presName="textNode" presStyleLbl="node1" presStyleIdx="1" presStyleCnt="3">
        <dgm:presLayoutVars>
          <dgm:bulletEnabled val="1"/>
        </dgm:presLayoutVars>
      </dgm:prSet>
      <dgm:spPr/>
      <dgm:t>
        <a:bodyPr/>
        <a:lstStyle/>
        <a:p>
          <a:endParaRPr lang="en-US"/>
        </a:p>
      </dgm:t>
    </dgm:pt>
    <dgm:pt modelId="{A5540C82-9859-3E4D-BE04-DF9448E847F4}" type="pres">
      <dgm:prSet presAssocID="{1E74B4DE-D7FF-2843-B9E1-4D8E2D53E535}" presName="sibTrans" presStyleCnt="0"/>
      <dgm:spPr/>
    </dgm:pt>
    <dgm:pt modelId="{40A2E080-7149-8D46-BB75-8EC839690993}" type="pres">
      <dgm:prSet presAssocID="{759D21DD-698E-6246-AA60-25BCE19194D8}" presName="textNode" presStyleLbl="node1" presStyleIdx="2" presStyleCnt="3">
        <dgm:presLayoutVars>
          <dgm:bulletEnabled val="1"/>
        </dgm:presLayoutVars>
      </dgm:prSet>
      <dgm:spPr/>
      <dgm:t>
        <a:bodyPr/>
        <a:lstStyle/>
        <a:p>
          <a:endParaRPr lang="en-US"/>
        </a:p>
      </dgm:t>
    </dgm:pt>
  </dgm:ptLst>
  <dgm:cxnLst>
    <dgm:cxn modelId="{9AE431B0-A2A2-48FF-BA8B-EFD4C753D2E2}" type="presOf" srcId="{759D21DD-698E-6246-AA60-25BCE19194D8}" destId="{40A2E080-7149-8D46-BB75-8EC839690993}" srcOrd="0" destOrd="0" presId="urn:microsoft.com/office/officeart/2005/8/layout/hProcess9"/>
    <dgm:cxn modelId="{215ACA86-A485-41B3-B132-073FD9297919}" type="presOf" srcId="{960DC201-6A33-504E-A767-50F8F618DD04}" destId="{3B25398B-C3EB-5541-8B3A-6F08D73B3F85}" srcOrd="0" destOrd="0" presId="urn:microsoft.com/office/officeart/2005/8/layout/hProcess9"/>
    <dgm:cxn modelId="{869F833A-B6FF-40F1-B5B2-72500506E89D}" type="presOf" srcId="{DEE8ACE2-9881-864C-BEF5-D449AAE61C59}" destId="{18321E67-1A17-984F-AA21-695738165ADC}" srcOrd="0" destOrd="0" presId="urn:microsoft.com/office/officeart/2005/8/layout/hProcess9"/>
    <dgm:cxn modelId="{D78A8B30-69EB-564F-8EA5-DD34336B3A8D}" srcId="{960DC201-6A33-504E-A767-50F8F618DD04}" destId="{DEE8ACE2-9881-864C-BEF5-D449AAE61C59}" srcOrd="0" destOrd="0" parTransId="{73014B40-5606-744F-9BCB-1851E906C449}" sibTransId="{4A7B19FA-267B-7A4C-895D-D3EE8031FB62}"/>
    <dgm:cxn modelId="{41E0C86F-C925-42EF-8431-025A6807B2D4}" type="presOf" srcId="{ABFBD937-F59C-F24B-8BC5-A9046069FD9C}" destId="{4B497BE7-91E8-4844-91BB-B6313A82605E}" srcOrd="0" destOrd="0" presId="urn:microsoft.com/office/officeart/2005/8/layout/hProcess9"/>
    <dgm:cxn modelId="{B8DE98A6-C0B7-0E47-9D5A-EBAFEC64CDD9}" srcId="{960DC201-6A33-504E-A767-50F8F618DD04}" destId="{759D21DD-698E-6246-AA60-25BCE19194D8}" srcOrd="2" destOrd="0" parTransId="{430022AE-AA4D-6A46-A8D1-F4E0129D6971}" sibTransId="{14AFD016-7CAD-634D-BB8E-18143DA37075}"/>
    <dgm:cxn modelId="{1C722411-3B18-9C4C-91B1-7476959BD1CB}" srcId="{960DC201-6A33-504E-A767-50F8F618DD04}" destId="{ABFBD937-F59C-F24B-8BC5-A9046069FD9C}" srcOrd="1" destOrd="0" parTransId="{937B1067-0042-B444-93AB-CB7DAB688A48}" sibTransId="{1E74B4DE-D7FF-2843-B9E1-4D8E2D53E535}"/>
    <dgm:cxn modelId="{CBCD348F-7095-44BE-ABA4-F5D28AF33339}" type="presParOf" srcId="{3B25398B-C3EB-5541-8B3A-6F08D73B3F85}" destId="{A0168615-3884-2C4D-993D-DC9AC21ABF55}" srcOrd="0" destOrd="0" presId="urn:microsoft.com/office/officeart/2005/8/layout/hProcess9"/>
    <dgm:cxn modelId="{E0F50980-3D61-4091-8081-B612EA7FC14F}" type="presParOf" srcId="{3B25398B-C3EB-5541-8B3A-6F08D73B3F85}" destId="{E8842B41-7E89-0942-ADBE-5A7C53C203B4}" srcOrd="1" destOrd="0" presId="urn:microsoft.com/office/officeart/2005/8/layout/hProcess9"/>
    <dgm:cxn modelId="{26EEC52A-CA35-4E77-B59E-B89C11CD2AE0}" type="presParOf" srcId="{E8842B41-7E89-0942-ADBE-5A7C53C203B4}" destId="{18321E67-1A17-984F-AA21-695738165ADC}" srcOrd="0" destOrd="0" presId="urn:microsoft.com/office/officeart/2005/8/layout/hProcess9"/>
    <dgm:cxn modelId="{B202C885-579B-43A7-B45F-E4DF8DC95A48}" type="presParOf" srcId="{E8842B41-7E89-0942-ADBE-5A7C53C203B4}" destId="{2D40F2BB-C9C0-3140-95BC-02A2151085A0}" srcOrd="1" destOrd="0" presId="urn:microsoft.com/office/officeart/2005/8/layout/hProcess9"/>
    <dgm:cxn modelId="{6EF4D80E-E48B-4512-B849-89E618555D07}" type="presParOf" srcId="{E8842B41-7E89-0942-ADBE-5A7C53C203B4}" destId="{4B497BE7-91E8-4844-91BB-B6313A82605E}" srcOrd="2" destOrd="0" presId="urn:microsoft.com/office/officeart/2005/8/layout/hProcess9"/>
    <dgm:cxn modelId="{055E8E8A-BAC4-4A4E-BDF6-BDFF4B9CE5D3}" type="presParOf" srcId="{E8842B41-7E89-0942-ADBE-5A7C53C203B4}" destId="{A5540C82-9859-3E4D-BE04-DF9448E847F4}" srcOrd="3" destOrd="0" presId="urn:microsoft.com/office/officeart/2005/8/layout/hProcess9"/>
    <dgm:cxn modelId="{5DF0B718-BF6D-4265-BFC5-18C7796271BD}" type="presParOf" srcId="{E8842B41-7E89-0942-ADBE-5A7C53C203B4}" destId="{40A2E080-7149-8D46-BB75-8EC839690993}"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4697BD-2083-4310-8435-AF3996E0CEBF}">
      <dsp:nvSpPr>
        <dsp:cNvPr id="0" name=""/>
        <dsp:cNvSpPr/>
      </dsp:nvSpPr>
      <dsp:spPr>
        <a:xfrm>
          <a:off x="273365" y="582093"/>
          <a:ext cx="2600928" cy="2600928"/>
        </a:xfrm>
        <a:prstGeom prst="pie">
          <a:avLst>
            <a:gd name="adj1" fmla="val 16200000"/>
            <a:gd name="adj2" fmla="val 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GB" sz="1100" kern="1200" dirty="0" smtClean="0"/>
            <a:t>3 O/S Families</a:t>
          </a:r>
          <a:endParaRPr lang="en-GB" sz="1100" kern="1200" dirty="0"/>
        </a:p>
      </dsp:txBody>
      <dsp:txXfrm>
        <a:off x="1654025" y="1121166"/>
        <a:ext cx="959866" cy="712159"/>
      </dsp:txXfrm>
    </dsp:sp>
    <dsp:sp modelId="{552B865F-C6D5-4081-A1FD-59CB6FAF9E5C}">
      <dsp:nvSpPr>
        <dsp:cNvPr id="0" name=""/>
        <dsp:cNvSpPr/>
      </dsp:nvSpPr>
      <dsp:spPr>
        <a:xfrm>
          <a:off x="273365" y="669409"/>
          <a:ext cx="2600928" cy="2600928"/>
        </a:xfrm>
        <a:prstGeom prst="pie">
          <a:avLst>
            <a:gd name="adj1" fmla="val 0"/>
            <a:gd name="adj2" fmla="val 54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GB" sz="1100" kern="1200" dirty="0" smtClean="0"/>
            <a:t>6 Major Database    Releases</a:t>
          </a:r>
          <a:endParaRPr lang="en-GB" sz="1100" kern="1200" dirty="0"/>
        </a:p>
      </dsp:txBody>
      <dsp:txXfrm>
        <a:off x="1654025" y="2019106"/>
        <a:ext cx="959866" cy="712159"/>
      </dsp:txXfrm>
    </dsp:sp>
    <dsp:sp modelId="{FAE6D54F-2394-4320-9C42-776C0158FB48}">
      <dsp:nvSpPr>
        <dsp:cNvPr id="0" name=""/>
        <dsp:cNvSpPr/>
      </dsp:nvSpPr>
      <dsp:spPr>
        <a:xfrm>
          <a:off x="186049" y="669409"/>
          <a:ext cx="2600928" cy="2600928"/>
        </a:xfrm>
        <a:prstGeom prst="pie">
          <a:avLst>
            <a:gd name="adj1" fmla="val 5400000"/>
            <a:gd name="adj2" fmla="val 108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GB" sz="1100" kern="1200" dirty="0" smtClean="0"/>
            <a:t>5 of 9 OS Versions out of primary support</a:t>
          </a:r>
          <a:endParaRPr lang="en-GB" sz="1100" kern="1200" dirty="0"/>
        </a:p>
      </dsp:txBody>
      <dsp:txXfrm>
        <a:off x="446451" y="2019106"/>
        <a:ext cx="959866" cy="712159"/>
      </dsp:txXfrm>
    </dsp:sp>
    <dsp:sp modelId="{38B40404-DBF0-46A8-B5D1-7ABE79F8442D}">
      <dsp:nvSpPr>
        <dsp:cNvPr id="0" name=""/>
        <dsp:cNvSpPr/>
      </dsp:nvSpPr>
      <dsp:spPr>
        <a:xfrm>
          <a:off x="186049" y="582093"/>
          <a:ext cx="2600928" cy="2600928"/>
        </a:xfrm>
        <a:prstGeom prst="pie">
          <a:avLst>
            <a:gd name="adj1" fmla="val 108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GB" sz="1100" kern="1200" dirty="0" smtClean="0"/>
            <a:t>5 of 6 Database Releases are Out of Extended Support</a:t>
          </a:r>
          <a:endParaRPr lang="en-GB" sz="1100" kern="1200" dirty="0"/>
        </a:p>
      </dsp:txBody>
      <dsp:txXfrm>
        <a:off x="446451" y="1121166"/>
        <a:ext cx="959866" cy="712159"/>
      </dsp:txXfrm>
    </dsp:sp>
    <dsp:sp modelId="{2CDE97AB-25D0-4048-AF90-26E4BFC21855}">
      <dsp:nvSpPr>
        <dsp:cNvPr id="0" name=""/>
        <dsp:cNvSpPr/>
      </dsp:nvSpPr>
      <dsp:spPr>
        <a:xfrm>
          <a:off x="112356" y="421083"/>
          <a:ext cx="2922948" cy="2922948"/>
        </a:xfrm>
        <a:prstGeom prst="circularArrow">
          <a:avLst>
            <a:gd name="adj1" fmla="val 5085"/>
            <a:gd name="adj2" fmla="val 327528"/>
            <a:gd name="adj3" fmla="val 212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3C127-5045-4261-98E6-68D41AA8C00A}">
      <dsp:nvSpPr>
        <dsp:cNvPr id="0" name=""/>
        <dsp:cNvSpPr/>
      </dsp:nvSpPr>
      <dsp:spPr>
        <a:xfrm>
          <a:off x="112356" y="508400"/>
          <a:ext cx="2922948" cy="2922948"/>
        </a:xfrm>
        <a:prstGeom prst="circularArrow">
          <a:avLst>
            <a:gd name="adj1" fmla="val 5085"/>
            <a:gd name="adj2" fmla="val 327528"/>
            <a:gd name="adj3" fmla="val 5072472"/>
            <a:gd name="adj4" fmla="val 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31AD99-E56D-4721-847E-8C04F336F131}">
      <dsp:nvSpPr>
        <dsp:cNvPr id="0" name=""/>
        <dsp:cNvSpPr/>
      </dsp:nvSpPr>
      <dsp:spPr>
        <a:xfrm>
          <a:off x="25039" y="508400"/>
          <a:ext cx="2922948" cy="2922948"/>
        </a:xfrm>
        <a:prstGeom prst="circularArrow">
          <a:avLst>
            <a:gd name="adj1" fmla="val 5085"/>
            <a:gd name="adj2" fmla="val 327528"/>
            <a:gd name="adj3" fmla="val 104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DD965-BE8C-4366-8729-91436F99A56E}">
      <dsp:nvSpPr>
        <dsp:cNvPr id="0" name=""/>
        <dsp:cNvSpPr/>
      </dsp:nvSpPr>
      <dsp:spPr>
        <a:xfrm>
          <a:off x="25039" y="421083"/>
          <a:ext cx="2922948" cy="2922948"/>
        </a:xfrm>
        <a:prstGeom prst="circularArrow">
          <a:avLst>
            <a:gd name="adj1" fmla="val 5085"/>
            <a:gd name="adj2" fmla="val 327528"/>
            <a:gd name="adj3" fmla="val 15872472"/>
            <a:gd name="adj4" fmla="val 10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746A5F-AF80-451A-84DF-3E322DACAB65}">
      <dsp:nvSpPr>
        <dsp:cNvPr id="0" name=""/>
        <dsp:cNvSpPr/>
      </dsp:nvSpPr>
      <dsp:spPr>
        <a:xfrm>
          <a:off x="2787501" y="1257"/>
          <a:ext cx="1512275" cy="1512275"/>
        </a:xfrm>
        <a:prstGeom prst="ellipse">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Standardise</a:t>
          </a:r>
          <a:endParaRPr lang="en-GB" sz="1600" b="1" kern="1200" dirty="0"/>
        </a:p>
      </dsp:txBody>
      <dsp:txXfrm>
        <a:off x="2787501" y="1257"/>
        <a:ext cx="1512275" cy="1512275"/>
      </dsp:txXfrm>
    </dsp:sp>
    <dsp:sp modelId="{AEA58A34-5806-4387-AA83-2072A4015591}">
      <dsp:nvSpPr>
        <dsp:cNvPr id="0" name=""/>
        <dsp:cNvSpPr/>
      </dsp:nvSpPr>
      <dsp:spPr>
        <a:xfrm rot="2700000">
          <a:off x="4137360" y="1296678"/>
          <a:ext cx="401517" cy="5103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2700000">
        <a:off x="4137360" y="1296678"/>
        <a:ext cx="401517" cy="510393"/>
      </dsp:txXfrm>
    </dsp:sp>
    <dsp:sp modelId="{6CD4A343-9B72-4B8F-A919-99389A80FBFF}">
      <dsp:nvSpPr>
        <dsp:cNvPr id="0" name=""/>
        <dsp:cNvSpPr/>
      </dsp:nvSpPr>
      <dsp:spPr>
        <a:xfrm>
          <a:off x="4392531" y="1606288"/>
          <a:ext cx="1512275" cy="1512275"/>
        </a:xfrm>
        <a:prstGeom prst="ellipse">
          <a:avLst/>
        </a:prstGeom>
        <a:solidFill>
          <a:schemeClr val="accent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Consolidate</a:t>
          </a:r>
          <a:endParaRPr lang="en-GB" sz="1600" b="1" kern="1200" dirty="0"/>
        </a:p>
      </dsp:txBody>
      <dsp:txXfrm>
        <a:off x="4392531" y="1606288"/>
        <a:ext cx="1512275" cy="1512275"/>
      </dsp:txXfrm>
    </dsp:sp>
    <dsp:sp modelId="{92E74ABA-35A7-4418-B921-2CC41D59DDA1}">
      <dsp:nvSpPr>
        <dsp:cNvPr id="0" name=""/>
        <dsp:cNvSpPr/>
      </dsp:nvSpPr>
      <dsp:spPr>
        <a:xfrm rot="8100000">
          <a:off x="4153430" y="2901709"/>
          <a:ext cx="401517" cy="5103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8100000">
        <a:off x="4153430" y="2901709"/>
        <a:ext cx="401517" cy="510393"/>
      </dsp:txXfrm>
    </dsp:sp>
    <dsp:sp modelId="{079BCEC0-07A6-419E-A232-FB641E125AE0}">
      <dsp:nvSpPr>
        <dsp:cNvPr id="0" name=""/>
        <dsp:cNvSpPr/>
      </dsp:nvSpPr>
      <dsp:spPr>
        <a:xfrm>
          <a:off x="2787501" y="3211318"/>
          <a:ext cx="1512275" cy="1512275"/>
        </a:xfrm>
        <a:prstGeom prst="ellipse">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Optimise</a:t>
          </a:r>
          <a:endParaRPr lang="en-GB" sz="1600" b="1" kern="1200" dirty="0"/>
        </a:p>
      </dsp:txBody>
      <dsp:txXfrm>
        <a:off x="2787501" y="3211318"/>
        <a:ext cx="1512275" cy="1512275"/>
      </dsp:txXfrm>
    </dsp:sp>
    <dsp:sp modelId="{4ACD81F9-9110-478E-B7E8-9DD0F04AF650}">
      <dsp:nvSpPr>
        <dsp:cNvPr id="0" name=""/>
        <dsp:cNvSpPr/>
      </dsp:nvSpPr>
      <dsp:spPr>
        <a:xfrm rot="13500000">
          <a:off x="2548400" y="2917780"/>
          <a:ext cx="401517" cy="5103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3500000">
        <a:off x="2548400" y="2917780"/>
        <a:ext cx="401517" cy="510393"/>
      </dsp:txXfrm>
    </dsp:sp>
    <dsp:sp modelId="{C8D9F45E-2434-4E51-A759-E60D645AA65F}">
      <dsp:nvSpPr>
        <dsp:cNvPr id="0" name=""/>
        <dsp:cNvSpPr/>
      </dsp:nvSpPr>
      <dsp:spPr>
        <a:xfrm>
          <a:off x="1182470" y="1606288"/>
          <a:ext cx="1512275" cy="1512275"/>
        </a:xfrm>
        <a:prstGeom prst="ellipse">
          <a:avLst/>
        </a:prstGeom>
        <a:solidFill>
          <a:schemeClr val="accent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Automate</a:t>
          </a:r>
          <a:endParaRPr lang="en-GB" sz="1600" b="1" kern="1200" dirty="0"/>
        </a:p>
      </dsp:txBody>
      <dsp:txXfrm>
        <a:off x="1182470" y="1606288"/>
        <a:ext cx="1512275" cy="1512275"/>
      </dsp:txXfrm>
    </dsp:sp>
    <dsp:sp modelId="{92784C0B-DA06-4857-8070-5A5DDF35D62E}">
      <dsp:nvSpPr>
        <dsp:cNvPr id="0" name=""/>
        <dsp:cNvSpPr/>
      </dsp:nvSpPr>
      <dsp:spPr>
        <a:xfrm rot="18900000">
          <a:off x="2532329" y="1312749"/>
          <a:ext cx="401517" cy="5103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rot="18900000">
        <a:off x="2532329" y="1312749"/>
        <a:ext cx="401517" cy="51039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3047C2-8280-46F8-973E-7238CD4A7AEC}">
      <dsp:nvSpPr>
        <dsp:cNvPr id="0" name=""/>
        <dsp:cNvSpPr/>
      </dsp:nvSpPr>
      <dsp:spPr>
        <a:xfrm>
          <a:off x="0" y="2226"/>
          <a:ext cx="3448264" cy="82820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Defined service tiers to simplify business offerings </a:t>
          </a:r>
          <a:endParaRPr lang="en-US" sz="1800" kern="1200" dirty="0">
            <a:solidFill>
              <a:schemeClr val="tx1"/>
            </a:solidFill>
          </a:endParaRPr>
        </a:p>
      </dsp:txBody>
      <dsp:txXfrm>
        <a:off x="0" y="2226"/>
        <a:ext cx="3448264" cy="828202"/>
      </dsp:txXfrm>
    </dsp:sp>
    <dsp:sp modelId="{027F5582-C414-4D44-A284-548FAD1C96D4}">
      <dsp:nvSpPr>
        <dsp:cNvPr id="0" name=""/>
        <dsp:cNvSpPr/>
      </dsp:nvSpPr>
      <dsp:spPr>
        <a:xfrm rot="5400000">
          <a:off x="1568844" y="851133"/>
          <a:ext cx="310575" cy="37269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568844" y="851133"/>
        <a:ext cx="310575" cy="372691"/>
      </dsp:txXfrm>
    </dsp:sp>
    <dsp:sp modelId="{07D8E07F-DBBE-4FA6-BE5D-711BFF5D5FBD}">
      <dsp:nvSpPr>
        <dsp:cNvPr id="0" name=""/>
        <dsp:cNvSpPr/>
      </dsp:nvSpPr>
      <dsp:spPr>
        <a:xfrm>
          <a:off x="0" y="1244529"/>
          <a:ext cx="3448264" cy="82820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Establish the technical footprint of each service tier</a:t>
          </a:r>
          <a:endParaRPr lang="en-US" sz="1800" kern="1200" dirty="0">
            <a:solidFill>
              <a:schemeClr val="tx1"/>
            </a:solidFill>
          </a:endParaRPr>
        </a:p>
      </dsp:txBody>
      <dsp:txXfrm>
        <a:off x="0" y="1244529"/>
        <a:ext cx="3448264" cy="828202"/>
      </dsp:txXfrm>
    </dsp:sp>
    <dsp:sp modelId="{79B1572B-42E2-40EA-BB3B-5DD10988B200}">
      <dsp:nvSpPr>
        <dsp:cNvPr id="0" name=""/>
        <dsp:cNvSpPr/>
      </dsp:nvSpPr>
      <dsp:spPr>
        <a:xfrm rot="5400000">
          <a:off x="1568844" y="2093436"/>
          <a:ext cx="310575" cy="37269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568844" y="2093436"/>
        <a:ext cx="310575" cy="372691"/>
      </dsp:txXfrm>
    </dsp:sp>
    <dsp:sp modelId="{D0EBE7AD-3B3B-4AC3-81B2-FD598866FEF3}">
      <dsp:nvSpPr>
        <dsp:cNvPr id="0" name=""/>
        <dsp:cNvSpPr/>
      </dsp:nvSpPr>
      <dsp:spPr>
        <a:xfrm>
          <a:off x="0" y="2486833"/>
          <a:ext cx="3448264" cy="82820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Determine the individual services to be provisioned</a:t>
          </a:r>
        </a:p>
      </dsp:txBody>
      <dsp:txXfrm>
        <a:off x="0" y="2486833"/>
        <a:ext cx="3448264" cy="828202"/>
      </dsp:txXfrm>
    </dsp:sp>
    <dsp:sp modelId="{2D977D99-830A-4CD4-B7D5-B579FEE59738}">
      <dsp:nvSpPr>
        <dsp:cNvPr id="0" name=""/>
        <dsp:cNvSpPr/>
      </dsp:nvSpPr>
      <dsp:spPr>
        <a:xfrm rot="5400000">
          <a:off x="1568844" y="3335740"/>
          <a:ext cx="310575" cy="37269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568844" y="3335740"/>
        <a:ext cx="310575" cy="372691"/>
      </dsp:txXfrm>
    </dsp:sp>
    <dsp:sp modelId="{0C0FE324-4EBE-4811-B002-EBC55EFA6FFC}">
      <dsp:nvSpPr>
        <dsp:cNvPr id="0" name=""/>
        <dsp:cNvSpPr/>
      </dsp:nvSpPr>
      <dsp:spPr>
        <a:xfrm>
          <a:off x="0" y="3729136"/>
          <a:ext cx="3448264" cy="82820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Align services with your deployment model</a:t>
          </a:r>
        </a:p>
      </dsp:txBody>
      <dsp:txXfrm>
        <a:off x="0" y="3729136"/>
        <a:ext cx="3448264" cy="8282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3047C2-8280-46F8-973E-7238CD4A7AEC}">
      <dsp:nvSpPr>
        <dsp:cNvPr id="0" name=""/>
        <dsp:cNvSpPr/>
      </dsp:nvSpPr>
      <dsp:spPr>
        <a:xfrm>
          <a:off x="907873" y="2197"/>
          <a:ext cx="1471537" cy="817520"/>
        </a:xfrm>
        <a:prstGeom prst="roundRect">
          <a:avLst>
            <a:gd name="adj" fmla="val 10000"/>
          </a:avLst>
        </a:prstGeom>
        <a:solidFill>
          <a:schemeClr val="bg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0" h="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Business Catalogue</a:t>
          </a:r>
          <a:endParaRPr lang="en-US" sz="2000" kern="1200" dirty="0">
            <a:solidFill>
              <a:schemeClr val="bg1"/>
            </a:solidFill>
          </a:endParaRPr>
        </a:p>
      </dsp:txBody>
      <dsp:txXfrm>
        <a:off x="907873" y="2197"/>
        <a:ext cx="1471537" cy="817520"/>
      </dsp:txXfrm>
    </dsp:sp>
    <dsp:sp modelId="{027F5582-C414-4D44-A284-548FAD1C96D4}">
      <dsp:nvSpPr>
        <dsp:cNvPr id="0" name=""/>
        <dsp:cNvSpPr/>
      </dsp:nvSpPr>
      <dsp:spPr>
        <a:xfrm rot="5400000">
          <a:off x="1490357" y="840156"/>
          <a:ext cx="306570" cy="367884"/>
        </a:xfrm>
        <a:prstGeom prst="rightArrow">
          <a:avLst>
            <a:gd name="adj1" fmla="val 60000"/>
            <a:gd name="adj2" fmla="val 50000"/>
          </a:avLst>
        </a:prstGeom>
        <a:solidFill>
          <a:schemeClr val="bg1">
            <a:lumMod val="6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1490357" y="840156"/>
        <a:ext cx="306570" cy="367884"/>
      </dsp:txXfrm>
    </dsp:sp>
    <dsp:sp modelId="{07D8E07F-DBBE-4FA6-BE5D-711BFF5D5FBD}">
      <dsp:nvSpPr>
        <dsp:cNvPr id="0" name=""/>
        <dsp:cNvSpPr/>
      </dsp:nvSpPr>
      <dsp:spPr>
        <a:xfrm>
          <a:off x="907873" y="1228478"/>
          <a:ext cx="1471537" cy="817520"/>
        </a:xfrm>
        <a:prstGeom prst="roundRect">
          <a:avLst>
            <a:gd name="adj" fmla="val 10000"/>
          </a:avLst>
        </a:prstGeom>
        <a:solidFill>
          <a:schemeClr val="bg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0" h="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Technical Catalogue</a:t>
          </a:r>
          <a:endParaRPr lang="en-US" sz="2000" kern="1200" dirty="0">
            <a:solidFill>
              <a:schemeClr val="bg1"/>
            </a:solidFill>
          </a:endParaRPr>
        </a:p>
      </dsp:txBody>
      <dsp:txXfrm>
        <a:off x="907873" y="1228478"/>
        <a:ext cx="1471537" cy="817520"/>
      </dsp:txXfrm>
    </dsp:sp>
    <dsp:sp modelId="{79B1572B-42E2-40EA-BB3B-5DD10988B200}">
      <dsp:nvSpPr>
        <dsp:cNvPr id="0" name=""/>
        <dsp:cNvSpPr/>
      </dsp:nvSpPr>
      <dsp:spPr>
        <a:xfrm rot="5400000">
          <a:off x="1490357" y="2066437"/>
          <a:ext cx="306570" cy="367884"/>
        </a:xfrm>
        <a:prstGeom prst="rightArrow">
          <a:avLst>
            <a:gd name="adj1" fmla="val 60000"/>
            <a:gd name="adj2" fmla="val 50000"/>
          </a:avLst>
        </a:prstGeom>
        <a:solidFill>
          <a:schemeClr val="bg1">
            <a:lumMod val="6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1490357" y="2066437"/>
        <a:ext cx="306570" cy="367884"/>
      </dsp:txXfrm>
    </dsp:sp>
    <dsp:sp modelId="{D0EBE7AD-3B3B-4AC3-81B2-FD598866FEF3}">
      <dsp:nvSpPr>
        <dsp:cNvPr id="0" name=""/>
        <dsp:cNvSpPr/>
      </dsp:nvSpPr>
      <dsp:spPr>
        <a:xfrm>
          <a:off x="907873" y="2454759"/>
          <a:ext cx="1471537" cy="817520"/>
        </a:xfrm>
        <a:prstGeom prst="roundRect">
          <a:avLst>
            <a:gd name="adj" fmla="val 10000"/>
          </a:avLst>
        </a:prstGeom>
        <a:solidFill>
          <a:schemeClr val="bg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0" h="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Self-Service Catalogue</a:t>
          </a:r>
        </a:p>
      </dsp:txBody>
      <dsp:txXfrm>
        <a:off x="907873" y="2454759"/>
        <a:ext cx="1471537" cy="817520"/>
      </dsp:txXfrm>
    </dsp:sp>
    <dsp:sp modelId="{2D977D99-830A-4CD4-B7D5-B579FEE59738}">
      <dsp:nvSpPr>
        <dsp:cNvPr id="0" name=""/>
        <dsp:cNvSpPr/>
      </dsp:nvSpPr>
      <dsp:spPr>
        <a:xfrm rot="5400000">
          <a:off x="1490357" y="3292718"/>
          <a:ext cx="306570" cy="367884"/>
        </a:xfrm>
        <a:prstGeom prst="rightArrow">
          <a:avLst>
            <a:gd name="adj1" fmla="val 60000"/>
            <a:gd name="adj2" fmla="val 50000"/>
          </a:avLst>
        </a:prstGeom>
        <a:solidFill>
          <a:schemeClr val="bg1">
            <a:lumMod val="6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1490357" y="3292718"/>
        <a:ext cx="306570" cy="367884"/>
      </dsp:txXfrm>
    </dsp:sp>
    <dsp:sp modelId="{0C0FE324-4EBE-4811-B002-EBC55EFA6FFC}">
      <dsp:nvSpPr>
        <dsp:cNvPr id="0" name=""/>
        <dsp:cNvSpPr/>
      </dsp:nvSpPr>
      <dsp:spPr>
        <a:xfrm>
          <a:off x="907873" y="3681040"/>
          <a:ext cx="1471537" cy="817520"/>
        </a:xfrm>
        <a:prstGeom prst="roundRect">
          <a:avLst>
            <a:gd name="adj" fmla="val 10000"/>
          </a:avLst>
        </a:prstGeom>
        <a:solidFill>
          <a:schemeClr val="bg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0" h="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Deployment Model</a:t>
          </a:r>
        </a:p>
      </dsp:txBody>
      <dsp:txXfrm>
        <a:off x="907873" y="3681040"/>
        <a:ext cx="1471537" cy="8175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71806E-B3A3-1349-A599-2C2E52A78DD2}">
      <dsp:nvSpPr>
        <dsp:cNvPr id="0" name=""/>
        <dsp:cNvSpPr/>
      </dsp:nvSpPr>
      <dsp:spPr>
        <a:xfrm>
          <a:off x="485638" y="0"/>
          <a:ext cx="3218327" cy="3218327"/>
        </a:xfrm>
        <a:prstGeom prst="diamond">
          <a:avLst/>
        </a:prstGeom>
        <a:gradFill rotWithShape="0">
          <a:gsLst>
            <a:gs pos="0">
              <a:schemeClr val="accent5">
                <a:tint val="55000"/>
                <a:hueOff val="0"/>
                <a:satOff val="0"/>
                <a:lumOff val="0"/>
                <a:alphaOff val="0"/>
                <a:shade val="51000"/>
                <a:satMod val="130000"/>
              </a:schemeClr>
            </a:gs>
            <a:gs pos="80000">
              <a:schemeClr val="accent5">
                <a:tint val="55000"/>
                <a:hueOff val="0"/>
                <a:satOff val="0"/>
                <a:lumOff val="0"/>
                <a:alphaOff val="0"/>
                <a:shade val="93000"/>
                <a:satMod val="130000"/>
              </a:schemeClr>
            </a:gs>
            <a:gs pos="100000">
              <a:schemeClr val="accent5">
                <a:tint val="55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99233D3-D0B9-ED4B-A00B-BE534B43D410}">
      <dsp:nvSpPr>
        <dsp:cNvPr id="0" name=""/>
        <dsp:cNvSpPr/>
      </dsp:nvSpPr>
      <dsp:spPr>
        <a:xfrm>
          <a:off x="791380" y="305741"/>
          <a:ext cx="1255147" cy="1255147"/>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Compute</a:t>
          </a:r>
          <a:endParaRPr lang="en-US" sz="2000" kern="1200" dirty="0"/>
        </a:p>
      </dsp:txBody>
      <dsp:txXfrm>
        <a:off x="791380" y="305741"/>
        <a:ext cx="1255147" cy="1255147"/>
      </dsp:txXfrm>
    </dsp:sp>
    <dsp:sp modelId="{3519AE5E-51E8-8E49-B20D-0BB0616B8F47}">
      <dsp:nvSpPr>
        <dsp:cNvPr id="0" name=""/>
        <dsp:cNvSpPr/>
      </dsp:nvSpPr>
      <dsp:spPr>
        <a:xfrm>
          <a:off x="2143077" y="305741"/>
          <a:ext cx="1255147" cy="1255147"/>
        </a:xfrm>
        <a:prstGeom prst="roundRect">
          <a:avLst/>
        </a:prstGeom>
        <a:gradFill rotWithShape="0">
          <a:gsLst>
            <a:gs pos="0">
              <a:schemeClr val="accent5">
                <a:shade val="50000"/>
                <a:hueOff val="38813"/>
                <a:satOff val="1812"/>
                <a:lumOff val="18471"/>
                <a:alphaOff val="0"/>
                <a:shade val="51000"/>
                <a:satMod val="130000"/>
              </a:schemeClr>
            </a:gs>
            <a:gs pos="80000">
              <a:schemeClr val="accent5">
                <a:shade val="50000"/>
                <a:hueOff val="38813"/>
                <a:satOff val="1812"/>
                <a:lumOff val="18471"/>
                <a:alphaOff val="0"/>
                <a:shade val="93000"/>
                <a:satMod val="130000"/>
              </a:schemeClr>
            </a:gs>
            <a:gs pos="100000">
              <a:schemeClr val="accent5">
                <a:shade val="50000"/>
                <a:hueOff val="38813"/>
                <a:satOff val="1812"/>
                <a:lumOff val="18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Memory</a:t>
          </a:r>
          <a:endParaRPr lang="en-US" sz="2000" kern="1200" dirty="0"/>
        </a:p>
      </dsp:txBody>
      <dsp:txXfrm>
        <a:off x="2143077" y="305741"/>
        <a:ext cx="1255147" cy="1255147"/>
      </dsp:txXfrm>
    </dsp:sp>
    <dsp:sp modelId="{95DD5933-3E79-AD45-8F27-EC348BCE15F4}">
      <dsp:nvSpPr>
        <dsp:cNvPr id="0" name=""/>
        <dsp:cNvSpPr/>
      </dsp:nvSpPr>
      <dsp:spPr>
        <a:xfrm>
          <a:off x="791380" y="1657438"/>
          <a:ext cx="1255147" cy="1255147"/>
        </a:xfrm>
        <a:prstGeom prst="roundRect">
          <a:avLst/>
        </a:prstGeom>
        <a:gradFill rotWithShape="0">
          <a:gsLst>
            <a:gs pos="0">
              <a:schemeClr val="accent5">
                <a:shade val="50000"/>
                <a:hueOff val="77627"/>
                <a:satOff val="3624"/>
                <a:lumOff val="36943"/>
                <a:alphaOff val="0"/>
                <a:shade val="51000"/>
                <a:satMod val="130000"/>
              </a:schemeClr>
            </a:gs>
            <a:gs pos="80000">
              <a:schemeClr val="accent5">
                <a:shade val="50000"/>
                <a:hueOff val="77627"/>
                <a:satOff val="3624"/>
                <a:lumOff val="36943"/>
                <a:alphaOff val="0"/>
                <a:shade val="93000"/>
                <a:satMod val="130000"/>
              </a:schemeClr>
            </a:gs>
            <a:gs pos="100000">
              <a:schemeClr val="accent5">
                <a:shade val="50000"/>
                <a:hueOff val="77627"/>
                <a:satOff val="3624"/>
                <a:lumOff val="369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Network</a:t>
          </a:r>
          <a:endParaRPr lang="en-US" sz="2000" kern="1200" dirty="0"/>
        </a:p>
      </dsp:txBody>
      <dsp:txXfrm>
        <a:off x="791380" y="1657438"/>
        <a:ext cx="1255147" cy="1255147"/>
      </dsp:txXfrm>
    </dsp:sp>
    <dsp:sp modelId="{F9B7E7DD-3C71-CB4E-9CA1-86E7ABB27FF4}">
      <dsp:nvSpPr>
        <dsp:cNvPr id="0" name=""/>
        <dsp:cNvSpPr/>
      </dsp:nvSpPr>
      <dsp:spPr>
        <a:xfrm>
          <a:off x="2143077" y="1657438"/>
          <a:ext cx="1255147" cy="1255147"/>
        </a:xfrm>
        <a:prstGeom prst="roundRect">
          <a:avLst/>
        </a:prstGeom>
        <a:gradFill rotWithShape="0">
          <a:gsLst>
            <a:gs pos="0">
              <a:schemeClr val="accent5">
                <a:shade val="50000"/>
                <a:hueOff val="38813"/>
                <a:satOff val="1812"/>
                <a:lumOff val="18471"/>
                <a:alphaOff val="0"/>
                <a:shade val="51000"/>
                <a:satMod val="130000"/>
              </a:schemeClr>
            </a:gs>
            <a:gs pos="80000">
              <a:schemeClr val="accent5">
                <a:shade val="50000"/>
                <a:hueOff val="38813"/>
                <a:satOff val="1812"/>
                <a:lumOff val="18471"/>
                <a:alphaOff val="0"/>
                <a:shade val="93000"/>
                <a:satMod val="130000"/>
              </a:schemeClr>
            </a:gs>
            <a:gs pos="100000">
              <a:schemeClr val="accent5">
                <a:shade val="50000"/>
                <a:hueOff val="38813"/>
                <a:satOff val="1812"/>
                <a:lumOff val="18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Storage</a:t>
          </a:r>
          <a:endParaRPr lang="en-US" sz="2000" kern="1200" dirty="0"/>
        </a:p>
      </dsp:txBody>
      <dsp:txXfrm>
        <a:off x="2143077" y="1657438"/>
        <a:ext cx="1255147" cy="125514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71806E-B3A3-1349-A599-2C2E52A78DD2}">
      <dsp:nvSpPr>
        <dsp:cNvPr id="0" name=""/>
        <dsp:cNvSpPr/>
      </dsp:nvSpPr>
      <dsp:spPr>
        <a:xfrm>
          <a:off x="332562" y="0"/>
          <a:ext cx="1594408" cy="1594408"/>
        </a:xfrm>
        <a:prstGeom prst="diamond">
          <a:avLst/>
        </a:prstGeom>
        <a:gradFill rotWithShape="0">
          <a:gsLst>
            <a:gs pos="0">
              <a:schemeClr val="accent5">
                <a:tint val="55000"/>
                <a:hueOff val="0"/>
                <a:satOff val="0"/>
                <a:lumOff val="0"/>
                <a:alphaOff val="0"/>
                <a:shade val="51000"/>
                <a:satMod val="130000"/>
              </a:schemeClr>
            </a:gs>
            <a:gs pos="80000">
              <a:schemeClr val="accent5">
                <a:tint val="55000"/>
                <a:hueOff val="0"/>
                <a:satOff val="0"/>
                <a:lumOff val="0"/>
                <a:alphaOff val="0"/>
                <a:shade val="93000"/>
                <a:satMod val="130000"/>
              </a:schemeClr>
            </a:gs>
            <a:gs pos="100000">
              <a:schemeClr val="accent5">
                <a:tint val="55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99233D3-D0B9-ED4B-A00B-BE534B43D410}">
      <dsp:nvSpPr>
        <dsp:cNvPr id="0" name=""/>
        <dsp:cNvSpPr/>
      </dsp:nvSpPr>
      <dsp:spPr>
        <a:xfrm>
          <a:off x="484031" y="151468"/>
          <a:ext cx="621819" cy="621819"/>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Compute</a:t>
          </a:r>
          <a:endParaRPr lang="en-US" sz="1000" kern="1200" dirty="0"/>
        </a:p>
      </dsp:txBody>
      <dsp:txXfrm>
        <a:off x="484031" y="151468"/>
        <a:ext cx="621819" cy="621819"/>
      </dsp:txXfrm>
    </dsp:sp>
    <dsp:sp modelId="{3519AE5E-51E8-8E49-B20D-0BB0616B8F47}">
      <dsp:nvSpPr>
        <dsp:cNvPr id="0" name=""/>
        <dsp:cNvSpPr/>
      </dsp:nvSpPr>
      <dsp:spPr>
        <a:xfrm>
          <a:off x="1153683" y="151468"/>
          <a:ext cx="621819" cy="621819"/>
        </a:xfrm>
        <a:prstGeom prst="roundRect">
          <a:avLst/>
        </a:prstGeom>
        <a:gradFill rotWithShape="0">
          <a:gsLst>
            <a:gs pos="0">
              <a:schemeClr val="accent5">
                <a:shade val="50000"/>
                <a:hueOff val="38813"/>
                <a:satOff val="1812"/>
                <a:lumOff val="18471"/>
                <a:alphaOff val="0"/>
                <a:shade val="51000"/>
                <a:satMod val="130000"/>
              </a:schemeClr>
            </a:gs>
            <a:gs pos="80000">
              <a:schemeClr val="accent5">
                <a:shade val="50000"/>
                <a:hueOff val="38813"/>
                <a:satOff val="1812"/>
                <a:lumOff val="18471"/>
                <a:alphaOff val="0"/>
                <a:shade val="93000"/>
                <a:satMod val="130000"/>
              </a:schemeClr>
            </a:gs>
            <a:gs pos="100000">
              <a:schemeClr val="accent5">
                <a:shade val="50000"/>
                <a:hueOff val="38813"/>
                <a:satOff val="1812"/>
                <a:lumOff val="18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Memory</a:t>
          </a:r>
          <a:endParaRPr lang="en-US" sz="1000" kern="1200" dirty="0"/>
        </a:p>
      </dsp:txBody>
      <dsp:txXfrm>
        <a:off x="1153683" y="151468"/>
        <a:ext cx="621819" cy="621819"/>
      </dsp:txXfrm>
    </dsp:sp>
    <dsp:sp modelId="{95DD5933-3E79-AD45-8F27-EC348BCE15F4}">
      <dsp:nvSpPr>
        <dsp:cNvPr id="0" name=""/>
        <dsp:cNvSpPr/>
      </dsp:nvSpPr>
      <dsp:spPr>
        <a:xfrm>
          <a:off x="484031" y="821120"/>
          <a:ext cx="621819" cy="621819"/>
        </a:xfrm>
        <a:prstGeom prst="roundRect">
          <a:avLst/>
        </a:prstGeom>
        <a:gradFill rotWithShape="0">
          <a:gsLst>
            <a:gs pos="0">
              <a:schemeClr val="accent5">
                <a:shade val="50000"/>
                <a:hueOff val="77627"/>
                <a:satOff val="3624"/>
                <a:lumOff val="36943"/>
                <a:alphaOff val="0"/>
                <a:shade val="51000"/>
                <a:satMod val="130000"/>
              </a:schemeClr>
            </a:gs>
            <a:gs pos="80000">
              <a:schemeClr val="accent5">
                <a:shade val="50000"/>
                <a:hueOff val="77627"/>
                <a:satOff val="3624"/>
                <a:lumOff val="36943"/>
                <a:alphaOff val="0"/>
                <a:shade val="93000"/>
                <a:satMod val="130000"/>
              </a:schemeClr>
            </a:gs>
            <a:gs pos="100000">
              <a:schemeClr val="accent5">
                <a:shade val="50000"/>
                <a:hueOff val="77627"/>
                <a:satOff val="3624"/>
                <a:lumOff val="369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Network</a:t>
          </a:r>
          <a:endParaRPr lang="en-US" sz="1000" kern="1200" dirty="0"/>
        </a:p>
      </dsp:txBody>
      <dsp:txXfrm>
        <a:off x="484031" y="821120"/>
        <a:ext cx="621819" cy="621819"/>
      </dsp:txXfrm>
    </dsp:sp>
    <dsp:sp modelId="{F9B7E7DD-3C71-CB4E-9CA1-86E7ABB27FF4}">
      <dsp:nvSpPr>
        <dsp:cNvPr id="0" name=""/>
        <dsp:cNvSpPr/>
      </dsp:nvSpPr>
      <dsp:spPr>
        <a:xfrm>
          <a:off x="1153683" y="821120"/>
          <a:ext cx="621819" cy="621819"/>
        </a:xfrm>
        <a:prstGeom prst="roundRect">
          <a:avLst/>
        </a:prstGeom>
        <a:gradFill rotWithShape="0">
          <a:gsLst>
            <a:gs pos="0">
              <a:schemeClr val="accent5">
                <a:shade val="50000"/>
                <a:hueOff val="38813"/>
                <a:satOff val="1812"/>
                <a:lumOff val="18471"/>
                <a:alphaOff val="0"/>
                <a:shade val="51000"/>
                <a:satMod val="130000"/>
              </a:schemeClr>
            </a:gs>
            <a:gs pos="80000">
              <a:schemeClr val="accent5">
                <a:shade val="50000"/>
                <a:hueOff val="38813"/>
                <a:satOff val="1812"/>
                <a:lumOff val="18471"/>
                <a:alphaOff val="0"/>
                <a:shade val="93000"/>
                <a:satMod val="130000"/>
              </a:schemeClr>
            </a:gs>
            <a:gs pos="100000">
              <a:schemeClr val="accent5">
                <a:shade val="50000"/>
                <a:hueOff val="38813"/>
                <a:satOff val="1812"/>
                <a:lumOff val="18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Storage</a:t>
          </a:r>
          <a:endParaRPr lang="en-US" sz="1000" kern="1200" dirty="0"/>
        </a:p>
      </dsp:txBody>
      <dsp:txXfrm>
        <a:off x="1153683" y="821120"/>
        <a:ext cx="621819" cy="62181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71806E-B3A3-1349-A599-2C2E52A78DD2}">
      <dsp:nvSpPr>
        <dsp:cNvPr id="0" name=""/>
        <dsp:cNvSpPr/>
      </dsp:nvSpPr>
      <dsp:spPr>
        <a:xfrm>
          <a:off x="121828" y="0"/>
          <a:ext cx="584083" cy="584083"/>
        </a:xfrm>
        <a:prstGeom prst="diamond">
          <a:avLst/>
        </a:prstGeom>
        <a:gradFill rotWithShape="0">
          <a:gsLst>
            <a:gs pos="0">
              <a:schemeClr val="accent5">
                <a:tint val="55000"/>
                <a:hueOff val="0"/>
                <a:satOff val="0"/>
                <a:lumOff val="0"/>
                <a:alphaOff val="0"/>
                <a:shade val="51000"/>
                <a:satMod val="130000"/>
              </a:schemeClr>
            </a:gs>
            <a:gs pos="80000">
              <a:schemeClr val="accent5">
                <a:tint val="55000"/>
                <a:hueOff val="0"/>
                <a:satOff val="0"/>
                <a:lumOff val="0"/>
                <a:alphaOff val="0"/>
                <a:shade val="93000"/>
                <a:satMod val="130000"/>
              </a:schemeClr>
            </a:gs>
            <a:gs pos="100000">
              <a:schemeClr val="accent5">
                <a:tint val="55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99233D3-D0B9-ED4B-A00B-BE534B43D410}">
      <dsp:nvSpPr>
        <dsp:cNvPr id="0" name=""/>
        <dsp:cNvSpPr/>
      </dsp:nvSpPr>
      <dsp:spPr>
        <a:xfrm>
          <a:off x="177316" y="55487"/>
          <a:ext cx="227792" cy="227792"/>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0">
            <a:lnSpc>
              <a:spcPct val="90000"/>
            </a:lnSpc>
            <a:spcBef>
              <a:spcPct val="0"/>
            </a:spcBef>
            <a:spcAft>
              <a:spcPct val="35000"/>
            </a:spcAft>
          </a:pPr>
          <a:r>
            <a:rPr lang="en-US" sz="500" kern="1200" dirty="0" smtClean="0"/>
            <a:t>Compute</a:t>
          </a:r>
          <a:endParaRPr lang="en-US" sz="500" kern="1200" dirty="0"/>
        </a:p>
      </dsp:txBody>
      <dsp:txXfrm>
        <a:off x="177316" y="55487"/>
        <a:ext cx="227792" cy="227792"/>
      </dsp:txXfrm>
    </dsp:sp>
    <dsp:sp modelId="{3519AE5E-51E8-8E49-B20D-0BB0616B8F47}">
      <dsp:nvSpPr>
        <dsp:cNvPr id="0" name=""/>
        <dsp:cNvSpPr/>
      </dsp:nvSpPr>
      <dsp:spPr>
        <a:xfrm>
          <a:off x="422631" y="55487"/>
          <a:ext cx="227792" cy="227792"/>
        </a:xfrm>
        <a:prstGeom prst="roundRect">
          <a:avLst/>
        </a:prstGeom>
        <a:gradFill rotWithShape="0">
          <a:gsLst>
            <a:gs pos="0">
              <a:schemeClr val="accent5">
                <a:shade val="50000"/>
                <a:hueOff val="38813"/>
                <a:satOff val="1812"/>
                <a:lumOff val="18471"/>
                <a:alphaOff val="0"/>
                <a:shade val="51000"/>
                <a:satMod val="130000"/>
              </a:schemeClr>
            </a:gs>
            <a:gs pos="80000">
              <a:schemeClr val="accent5">
                <a:shade val="50000"/>
                <a:hueOff val="38813"/>
                <a:satOff val="1812"/>
                <a:lumOff val="18471"/>
                <a:alphaOff val="0"/>
                <a:shade val="93000"/>
                <a:satMod val="130000"/>
              </a:schemeClr>
            </a:gs>
            <a:gs pos="100000">
              <a:schemeClr val="accent5">
                <a:shade val="50000"/>
                <a:hueOff val="38813"/>
                <a:satOff val="1812"/>
                <a:lumOff val="18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0">
            <a:lnSpc>
              <a:spcPct val="90000"/>
            </a:lnSpc>
            <a:spcBef>
              <a:spcPct val="0"/>
            </a:spcBef>
            <a:spcAft>
              <a:spcPct val="35000"/>
            </a:spcAft>
          </a:pPr>
          <a:r>
            <a:rPr lang="en-US" sz="500" kern="1200" dirty="0" smtClean="0"/>
            <a:t>Memory</a:t>
          </a:r>
          <a:endParaRPr lang="en-US" sz="500" kern="1200" dirty="0"/>
        </a:p>
      </dsp:txBody>
      <dsp:txXfrm>
        <a:off x="422631" y="55487"/>
        <a:ext cx="227792" cy="227792"/>
      </dsp:txXfrm>
    </dsp:sp>
    <dsp:sp modelId="{95DD5933-3E79-AD45-8F27-EC348BCE15F4}">
      <dsp:nvSpPr>
        <dsp:cNvPr id="0" name=""/>
        <dsp:cNvSpPr/>
      </dsp:nvSpPr>
      <dsp:spPr>
        <a:xfrm>
          <a:off x="177316" y="300802"/>
          <a:ext cx="227792" cy="227792"/>
        </a:xfrm>
        <a:prstGeom prst="roundRect">
          <a:avLst/>
        </a:prstGeom>
        <a:gradFill rotWithShape="0">
          <a:gsLst>
            <a:gs pos="0">
              <a:schemeClr val="accent5">
                <a:shade val="50000"/>
                <a:hueOff val="77627"/>
                <a:satOff val="3624"/>
                <a:lumOff val="36943"/>
                <a:alphaOff val="0"/>
                <a:shade val="51000"/>
                <a:satMod val="130000"/>
              </a:schemeClr>
            </a:gs>
            <a:gs pos="80000">
              <a:schemeClr val="accent5">
                <a:shade val="50000"/>
                <a:hueOff val="77627"/>
                <a:satOff val="3624"/>
                <a:lumOff val="36943"/>
                <a:alphaOff val="0"/>
                <a:shade val="93000"/>
                <a:satMod val="130000"/>
              </a:schemeClr>
            </a:gs>
            <a:gs pos="100000">
              <a:schemeClr val="accent5">
                <a:shade val="50000"/>
                <a:hueOff val="77627"/>
                <a:satOff val="3624"/>
                <a:lumOff val="369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0">
            <a:lnSpc>
              <a:spcPct val="90000"/>
            </a:lnSpc>
            <a:spcBef>
              <a:spcPct val="0"/>
            </a:spcBef>
            <a:spcAft>
              <a:spcPct val="35000"/>
            </a:spcAft>
          </a:pPr>
          <a:r>
            <a:rPr lang="en-US" sz="500" kern="1200" dirty="0" smtClean="0"/>
            <a:t>Network</a:t>
          </a:r>
          <a:endParaRPr lang="en-US" sz="500" kern="1200" dirty="0"/>
        </a:p>
      </dsp:txBody>
      <dsp:txXfrm>
        <a:off x="177316" y="300802"/>
        <a:ext cx="227792" cy="227792"/>
      </dsp:txXfrm>
    </dsp:sp>
    <dsp:sp modelId="{F9B7E7DD-3C71-CB4E-9CA1-86E7ABB27FF4}">
      <dsp:nvSpPr>
        <dsp:cNvPr id="0" name=""/>
        <dsp:cNvSpPr/>
      </dsp:nvSpPr>
      <dsp:spPr>
        <a:xfrm>
          <a:off x="422631" y="300802"/>
          <a:ext cx="227792" cy="227792"/>
        </a:xfrm>
        <a:prstGeom prst="roundRect">
          <a:avLst/>
        </a:prstGeom>
        <a:gradFill rotWithShape="0">
          <a:gsLst>
            <a:gs pos="0">
              <a:schemeClr val="accent5">
                <a:shade val="50000"/>
                <a:hueOff val="38813"/>
                <a:satOff val="1812"/>
                <a:lumOff val="18471"/>
                <a:alphaOff val="0"/>
                <a:shade val="51000"/>
                <a:satMod val="130000"/>
              </a:schemeClr>
            </a:gs>
            <a:gs pos="80000">
              <a:schemeClr val="accent5">
                <a:shade val="50000"/>
                <a:hueOff val="38813"/>
                <a:satOff val="1812"/>
                <a:lumOff val="18471"/>
                <a:alphaOff val="0"/>
                <a:shade val="93000"/>
                <a:satMod val="130000"/>
              </a:schemeClr>
            </a:gs>
            <a:gs pos="100000">
              <a:schemeClr val="accent5">
                <a:shade val="50000"/>
                <a:hueOff val="38813"/>
                <a:satOff val="1812"/>
                <a:lumOff val="18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0">
            <a:lnSpc>
              <a:spcPct val="90000"/>
            </a:lnSpc>
            <a:spcBef>
              <a:spcPct val="0"/>
            </a:spcBef>
            <a:spcAft>
              <a:spcPct val="35000"/>
            </a:spcAft>
          </a:pPr>
          <a:r>
            <a:rPr lang="en-US" sz="500" kern="1200" dirty="0" smtClean="0"/>
            <a:t>Storage</a:t>
          </a:r>
          <a:endParaRPr lang="en-US" sz="500" kern="1200" dirty="0"/>
        </a:p>
      </dsp:txBody>
      <dsp:txXfrm>
        <a:off x="422631" y="300802"/>
        <a:ext cx="227792" cy="22779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168615-3884-2C4D-993D-DC9AC21ABF55}">
      <dsp:nvSpPr>
        <dsp:cNvPr id="0" name=""/>
        <dsp:cNvSpPr/>
      </dsp:nvSpPr>
      <dsp:spPr>
        <a:xfrm>
          <a:off x="667694" y="0"/>
          <a:ext cx="7567206" cy="1501204"/>
        </a:xfrm>
        <a:prstGeom prst="right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321E67-1A17-984F-AA21-695738165ADC}">
      <dsp:nvSpPr>
        <dsp:cNvPr id="0" name=""/>
        <dsp:cNvSpPr/>
      </dsp:nvSpPr>
      <dsp:spPr>
        <a:xfrm>
          <a:off x="0" y="450361"/>
          <a:ext cx="2670778" cy="600481"/>
        </a:xfrm>
        <a:prstGeom prst="round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Year 1</a:t>
          </a:r>
          <a:endParaRPr lang="en-US" sz="2500" kern="1200" dirty="0"/>
        </a:p>
      </dsp:txBody>
      <dsp:txXfrm>
        <a:off x="0" y="450361"/>
        <a:ext cx="2670778" cy="600481"/>
      </dsp:txXfrm>
    </dsp:sp>
    <dsp:sp modelId="{4B497BE7-91E8-4844-91BB-B6313A82605E}">
      <dsp:nvSpPr>
        <dsp:cNvPr id="0" name=""/>
        <dsp:cNvSpPr/>
      </dsp:nvSpPr>
      <dsp:spPr>
        <a:xfrm>
          <a:off x="3115908" y="450361"/>
          <a:ext cx="2670778" cy="600481"/>
        </a:xfrm>
        <a:prstGeom prst="roundRect">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Year 2</a:t>
          </a:r>
          <a:endParaRPr lang="en-US" sz="2500" kern="1200" dirty="0"/>
        </a:p>
      </dsp:txBody>
      <dsp:txXfrm>
        <a:off x="3115908" y="450361"/>
        <a:ext cx="2670778" cy="600481"/>
      </dsp:txXfrm>
    </dsp:sp>
    <dsp:sp modelId="{40A2E080-7149-8D46-BB75-8EC839690993}">
      <dsp:nvSpPr>
        <dsp:cNvPr id="0" name=""/>
        <dsp:cNvSpPr/>
      </dsp:nvSpPr>
      <dsp:spPr>
        <a:xfrm>
          <a:off x="6231817" y="450361"/>
          <a:ext cx="2670778" cy="600481"/>
        </a:xfrm>
        <a:prstGeom prst="round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Year 3</a:t>
          </a:r>
          <a:endParaRPr lang="en-US" sz="2500" kern="1200" dirty="0"/>
        </a:p>
      </dsp:txBody>
      <dsp:txXfrm>
        <a:off x="6231817" y="450361"/>
        <a:ext cx="2670778" cy="60048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9/2/2015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my.oracle.com/site/fin/gfo/GlobalProcesses/cnt452504.pdf"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Feel free to get in touch if you have questions!</a:t>
            </a:r>
          </a:p>
          <a:p>
            <a:endParaRPr lang="en-US" dirty="0" smtClean="0"/>
          </a:p>
          <a:p>
            <a:r>
              <a:rPr lang="en-US" dirty="0" smtClean="0"/>
              <a:t>David.M.Martin@oracle.com</a:t>
            </a:r>
          </a:p>
          <a:p>
            <a:r>
              <a:rPr lang="en-US" dirty="0" smtClean="0"/>
              <a:t>01506</a:t>
            </a:r>
            <a:r>
              <a:rPr lang="en-US" baseline="0" dirty="0" smtClean="0"/>
              <a:t> 673 806</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 xmlns:p14="http://schemas.microsoft.com/office/powerpoint/2010/main" val="428037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 Ok … What is it?</a:t>
            </a:r>
          </a:p>
          <a:p>
            <a:endParaRPr lang="en-GB" dirty="0" smtClean="0"/>
          </a:p>
          <a:p>
            <a:endParaRPr lang="en-GB" dirty="0" smtClean="0"/>
          </a:p>
          <a:p>
            <a:r>
              <a:rPr lang="en-GB" dirty="0" smtClean="0"/>
              <a:t>(and How</a:t>
            </a:r>
            <a:r>
              <a:rPr lang="en-GB" baseline="0" dirty="0" smtClean="0"/>
              <a:t> do I do it?)</a:t>
            </a:r>
          </a:p>
          <a:p>
            <a:endParaRPr lang="en-GB" baseline="0" dirty="0" smtClean="0"/>
          </a:p>
          <a:p>
            <a:endParaRPr lang="en-GB" baseline="0"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b="1" baseline="0" dirty="0" smtClean="0">
                <a:solidFill>
                  <a:srgbClr val="FF0000"/>
                </a:solidFill>
              </a:rPr>
              <a:t>Talk </a:t>
            </a:r>
            <a:r>
              <a:rPr lang="en-US" b="1" baseline="0" dirty="0" smtClean="0">
                <a:solidFill>
                  <a:srgbClr val="FF0000"/>
                </a:solidFill>
              </a:rPr>
              <a:t>about each </a:t>
            </a:r>
            <a:r>
              <a:rPr lang="en-US" b="1" baseline="0" dirty="0" smtClean="0">
                <a:solidFill>
                  <a:srgbClr val="FF0000"/>
                </a:solidFill>
              </a:rPr>
              <a:t>aspect on </a:t>
            </a:r>
            <a:r>
              <a:rPr lang="en-US" b="1" baseline="0" dirty="0" smtClean="0">
                <a:solidFill>
                  <a:srgbClr val="FF0000"/>
                </a:solidFill>
              </a:rPr>
              <a:t>its own slide.</a:t>
            </a:r>
            <a:endParaRPr lang="en-US" b="1" dirty="0" smtClean="0">
              <a:solidFill>
                <a:srgbClr val="FF0000"/>
              </a:solidFill>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This is a real customer with real data on their</a:t>
            </a:r>
            <a:r>
              <a:rPr lang="en-GB" baseline="0" dirty="0" smtClean="0"/>
              <a:t> estate</a:t>
            </a:r>
          </a:p>
          <a:p>
            <a:pPr>
              <a:buFont typeface="Arial" pitchFamily="34" charset="0"/>
              <a:buChar char="•"/>
            </a:pPr>
            <a:r>
              <a:rPr lang="en-GB" baseline="0" dirty="0" smtClean="0"/>
              <a:t>READ </a:t>
            </a:r>
            <a:r>
              <a:rPr lang="en-GB" baseline="0" dirty="0" smtClean="0"/>
              <a:t>the data </a:t>
            </a:r>
            <a:r>
              <a:rPr lang="en-GB" baseline="0" dirty="0" smtClean="0"/>
              <a:t>in circle</a:t>
            </a:r>
          </a:p>
          <a:p>
            <a:pPr>
              <a:buFont typeface="Arial" pitchFamily="34" charset="0"/>
              <a:buChar char="•"/>
            </a:pPr>
            <a:r>
              <a:rPr lang="en-GB" baseline="0" dirty="0" smtClean="0"/>
              <a:t>Very </a:t>
            </a:r>
            <a:r>
              <a:rPr lang="en-GB" baseline="0" dirty="0" smtClean="0"/>
              <a:t>typical of larger organisations, </a:t>
            </a:r>
            <a:r>
              <a:rPr lang="en-GB" baseline="0" dirty="0" smtClean="0"/>
              <a:t>some old, not a lot of new</a:t>
            </a:r>
          </a:p>
          <a:p>
            <a:pPr>
              <a:buFont typeface="Arial" pitchFamily="34" charset="0"/>
              <a:buChar char="•"/>
            </a:pPr>
            <a:r>
              <a:rPr lang="en-GB" dirty="0" smtClean="0"/>
              <a:t>BUILD 1:</a:t>
            </a:r>
            <a:r>
              <a:rPr lang="en-GB" baseline="0" dirty="0" smtClean="0"/>
              <a:t> </a:t>
            </a:r>
            <a:r>
              <a:rPr lang="en-GB" dirty="0" smtClean="0"/>
              <a:t>Care and feeding of all the variations is like</a:t>
            </a:r>
            <a:r>
              <a:rPr lang="en-GB" baseline="0" dirty="0" smtClean="0"/>
              <a:t> feeding at a zoo. Few animals eat the same thing nor at the same time.</a:t>
            </a:r>
          </a:p>
          <a:p>
            <a:pPr>
              <a:buFont typeface="Arial" pitchFamily="34" charset="0"/>
              <a:buChar char="•"/>
            </a:pPr>
            <a:r>
              <a:rPr lang="en-GB" baseline="0" dirty="0" smtClean="0"/>
              <a:t>BUILD 2: Why is variety a problem: Cost</a:t>
            </a:r>
          </a:p>
          <a:p>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smtClean="0"/>
              <a:t>Applicable primarily to PRIVATE </a:t>
            </a:r>
            <a:r>
              <a:rPr lang="en-GB" dirty="0" smtClean="0"/>
              <a:t>DBaaS CLOUD</a:t>
            </a:r>
            <a:endParaRPr lang="en-GB" dirty="0" smtClean="0"/>
          </a:p>
          <a:p>
            <a:r>
              <a:rPr lang="en-GB" dirty="0" smtClean="0"/>
              <a:t>Same real customer, power savings alone were huge</a:t>
            </a:r>
          </a:p>
          <a:p>
            <a:r>
              <a:rPr lang="en-GB" dirty="0" smtClean="0"/>
              <a:t>(Tru64)</a:t>
            </a:r>
            <a:r>
              <a:rPr lang="en-GB" baseline="0" dirty="0" smtClean="0"/>
              <a:t> </a:t>
            </a:r>
            <a:r>
              <a:rPr lang="en-GB" baseline="0" dirty="0" smtClean="0"/>
              <a:t>DEC/HP Alpha’s (come Itanium) </a:t>
            </a:r>
            <a:r>
              <a:rPr lang="en-GB" baseline="0" dirty="0" smtClean="0"/>
              <a:t>are OLD!</a:t>
            </a:r>
          </a:p>
          <a:p>
            <a:r>
              <a:rPr lang="en-GB" baseline="0" dirty="0" smtClean="0"/>
              <a:t>They still buy parts off of e-Bay</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Every time you put a person behind a keyboard</a:t>
            </a:r>
            <a:r>
              <a:rPr lang="en-GB" baseline="0" dirty="0" smtClean="0"/>
              <a:t> there will be differences.</a:t>
            </a:r>
          </a:p>
          <a:p>
            <a:endParaRPr lang="en-GB" baseline="0" dirty="0" smtClean="0"/>
          </a:p>
          <a:p>
            <a:r>
              <a:rPr lang="en-GB" baseline="0" dirty="0" smtClean="0"/>
              <a:t>Every time one of those people walk away from the keyboard- things can stop</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smtClean="0"/>
              <a:t>Standardisation</a:t>
            </a:r>
            <a:r>
              <a:rPr lang="en-GB" baseline="0" dirty="0" smtClean="0"/>
              <a:t> </a:t>
            </a:r>
            <a:r>
              <a:rPr lang="en-GB" baseline="0" dirty="0" smtClean="0"/>
              <a:t>makes </a:t>
            </a:r>
            <a:r>
              <a:rPr lang="en-GB" baseline="0" dirty="0" smtClean="0"/>
              <a:t>consolidation simpler,</a:t>
            </a:r>
          </a:p>
          <a:p>
            <a:r>
              <a:rPr lang="en-GB" baseline="0" dirty="0" smtClean="0"/>
              <a:t>Optimisation </a:t>
            </a:r>
            <a:r>
              <a:rPr lang="en-GB" baseline="0" dirty="0" smtClean="0"/>
              <a:t>easier,</a:t>
            </a:r>
            <a:endParaRPr lang="en-GB" baseline="0" dirty="0" smtClean="0"/>
          </a:p>
          <a:p>
            <a:r>
              <a:rPr lang="en-GB" baseline="0" dirty="0" smtClean="0"/>
              <a:t>Automation </a:t>
            </a:r>
            <a:r>
              <a:rPr lang="en-GB" baseline="0" dirty="0" smtClean="0"/>
              <a:t>possible,</a:t>
            </a:r>
            <a:endParaRPr lang="en-GB" baseline="0" dirty="0" smtClean="0"/>
          </a:p>
          <a:p>
            <a:r>
              <a:rPr lang="en-GB" baseline="0" dirty="0" smtClean="0"/>
              <a:t>Leading to more standardisation.</a:t>
            </a:r>
          </a:p>
          <a:p>
            <a:endParaRPr lang="en-GB" baseline="0" dirty="0" smtClean="0"/>
          </a:p>
          <a:p>
            <a:r>
              <a:rPr lang="en-GB" baseline="0" dirty="0" smtClean="0"/>
              <a:t>Will mention an approach to this </a:t>
            </a:r>
            <a:r>
              <a:rPr lang="en-GB" baseline="0" dirty="0" smtClean="0"/>
              <a:t>later</a:t>
            </a:r>
            <a:endParaRPr lang="en-GB"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Emphasise</a:t>
            </a:r>
            <a:r>
              <a:rPr lang="en-GB" baseline="0" dirty="0" smtClean="0"/>
              <a:t> </a:t>
            </a:r>
            <a:r>
              <a:rPr lang="en-GB" baseline="0" dirty="0" smtClean="0"/>
              <a:t>aggressive!</a:t>
            </a:r>
          </a:p>
          <a:p>
            <a:endParaRPr lang="en-GB" baseline="0" dirty="0" smtClean="0"/>
          </a:p>
          <a:p>
            <a:r>
              <a:rPr lang="en-GB" baseline="0" dirty="0" smtClean="0"/>
              <a:t>This is the foundation of DBaaS</a:t>
            </a:r>
          </a:p>
          <a:p>
            <a:r>
              <a:rPr lang="en-GB" baseline="0" dirty="0" smtClean="0"/>
              <a:t>DBaaS is about achieving scale</a:t>
            </a:r>
          </a:p>
          <a:p>
            <a:r>
              <a:rPr lang="en-GB" baseline="0" dirty="0" smtClean="0"/>
              <a:t>Standard process and reporting on everything lower costs</a:t>
            </a:r>
          </a:p>
          <a:p>
            <a:r>
              <a:rPr lang="en-GB" baseline="0" dirty="0" smtClean="0"/>
              <a:t>The first step of any IT process does not have to be “lets see </a:t>
            </a:r>
            <a:r>
              <a:rPr lang="en-GB" baseline="0" dirty="0" smtClean="0"/>
              <a:t>what’s </a:t>
            </a:r>
            <a:r>
              <a:rPr lang="en-GB" baseline="0" dirty="0" smtClean="0"/>
              <a:t>there” </a:t>
            </a:r>
          </a:p>
        </p:txBody>
      </p:sp>
      <p:sp>
        <p:nvSpPr>
          <p:cNvPr id="4" name="Slide Number Placeholder 3"/>
          <p:cNvSpPr>
            <a:spLocks noGrp="1"/>
          </p:cNvSpPr>
          <p:nvPr>
            <p:ph type="sldNum" sz="quarter" idx="10"/>
          </p:nvPr>
        </p:nvSpPr>
        <p:spPr/>
        <p:txBody>
          <a:bodyPr/>
          <a:lstStyle/>
          <a:p>
            <a:fld id="{8C72D9AE-7182-4680-8F79-479C4181FF08}"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Older estates almost always have old server.</a:t>
            </a:r>
          </a:p>
          <a:p>
            <a:r>
              <a:rPr lang="en-GB" dirty="0" smtClean="0"/>
              <a:t>Moore’s law (for CPU) is true.</a:t>
            </a:r>
          </a:p>
          <a:p>
            <a:endParaRPr lang="en-GB" dirty="0" smtClean="0"/>
          </a:p>
          <a:p>
            <a:r>
              <a:rPr lang="en-GB" dirty="0" smtClean="0"/>
              <a:t>I couldn’t find a </a:t>
            </a:r>
            <a:r>
              <a:rPr lang="en-GB" dirty="0" smtClean="0"/>
              <a:t>Moore’s </a:t>
            </a:r>
            <a:r>
              <a:rPr lang="en-GB" dirty="0" smtClean="0"/>
              <a:t>law</a:t>
            </a:r>
            <a:r>
              <a:rPr lang="en-GB" baseline="0" dirty="0" smtClean="0"/>
              <a:t> for </a:t>
            </a:r>
            <a:r>
              <a:rPr lang="en-GB" dirty="0" smtClean="0"/>
              <a:t>Storage but I have</a:t>
            </a:r>
            <a:r>
              <a:rPr lang="en-GB" baseline="0" dirty="0" smtClean="0"/>
              <a:t> a 32GB SD card in my phone.</a:t>
            </a:r>
          </a:p>
          <a:p>
            <a:r>
              <a:rPr lang="en-GB" baseline="0" dirty="0" smtClean="0"/>
              <a:t>Standard server hard drives are often 4TB</a:t>
            </a:r>
          </a:p>
          <a:p>
            <a:endParaRPr lang="en-GB" baseline="0" dirty="0" smtClean="0"/>
          </a:p>
          <a:p>
            <a:r>
              <a:rPr lang="en-GB" baseline="0" dirty="0" smtClean="0"/>
              <a:t>You can sweat the </a:t>
            </a:r>
            <a:r>
              <a:rPr lang="en-GB" baseline="0" dirty="0" smtClean="0"/>
              <a:t>assets.</a:t>
            </a:r>
            <a:endParaRPr lang="en-GB" baseline="0" dirty="0" smtClean="0"/>
          </a:p>
          <a:p>
            <a:endParaRPr lang="en-GB" baseline="0" dirty="0" smtClean="0"/>
          </a:p>
          <a:p>
            <a:r>
              <a:rPr lang="en-GB" baseline="0" dirty="0" smtClean="0"/>
              <a:t>Why? Licensing is by core whether it’s fast or slow so a huge </a:t>
            </a:r>
            <a:r>
              <a:rPr lang="en-GB" baseline="0" dirty="0" err="1" smtClean="0"/>
              <a:t>Capex</a:t>
            </a:r>
            <a:r>
              <a:rPr lang="en-GB" baseline="0" dirty="0" smtClean="0"/>
              <a:t> </a:t>
            </a:r>
            <a:r>
              <a:rPr lang="en-GB" baseline="0" dirty="0" smtClean="0"/>
              <a:t>cost. But, don’t forget that power and cooling savings will probably yield positive ROI</a:t>
            </a:r>
            <a:endParaRPr lang="en-GB"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Pick the right server, right storage and d</a:t>
            </a:r>
            <a:r>
              <a:rPr lang="en-GB" baseline="0" dirty="0" smtClean="0"/>
              <a:t>on’t pay for too much.</a:t>
            </a:r>
          </a:p>
          <a:p>
            <a:endParaRPr lang="en-GB" dirty="0" smtClean="0"/>
          </a:p>
          <a:p>
            <a:r>
              <a:rPr lang="en-GB" baseline="0" dirty="0" smtClean="0"/>
              <a:t>Don’t treat all DBs like platinum – there is a balance but can you afford to build a bronze service a platinum solution? </a:t>
            </a:r>
          </a:p>
          <a:p>
            <a:endParaRPr lang="en-GB" baseline="0" dirty="0" smtClean="0"/>
          </a:p>
          <a:p>
            <a:r>
              <a:rPr lang="en-GB" baseline="0" dirty="0" smtClean="0"/>
              <a:t>But look at *EVERY* aspect! Processes without unnecessary </a:t>
            </a:r>
            <a:r>
              <a:rPr lang="en-GB" baseline="0" dirty="0" smtClean="0"/>
              <a:t>steps are good</a:t>
            </a:r>
          </a:p>
          <a:p>
            <a:endParaRPr lang="en-GB" baseline="0" dirty="0" smtClean="0"/>
          </a:p>
          <a:p>
            <a:r>
              <a:rPr lang="en-GB" baseline="0" dirty="0" smtClean="0"/>
              <a:t>Make sure that all the requisite steps are in the </a:t>
            </a:r>
            <a:r>
              <a:rPr lang="en-GB" baseline="0" dirty="0" smtClean="0"/>
              <a:t>process </a:t>
            </a:r>
            <a:r>
              <a:rPr lang="en-GB" baseline="0" dirty="0" smtClean="0"/>
              <a:t>– revisit them. </a:t>
            </a:r>
            <a:r>
              <a:rPr lang="en-GB" baseline="0" dirty="0" smtClean="0"/>
              <a:t>Get rid of aye been- It </a:t>
            </a:r>
            <a:r>
              <a:rPr lang="en-GB" baseline="0" dirty="0" smtClean="0"/>
              <a:t>will pay off</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8C72D9AE-7182-4680-8F79-479C4181FF08}"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smtClean="0"/>
              <a:t>Automation</a:t>
            </a:r>
            <a:r>
              <a:rPr lang="en-GB" baseline="0" dirty="0" smtClean="0"/>
              <a:t> is key for standardisation</a:t>
            </a:r>
            <a:endParaRPr lang="en-GB" dirty="0" smtClean="0"/>
          </a:p>
          <a:p>
            <a:endParaRPr lang="en-GB" dirty="0" smtClean="0"/>
          </a:p>
          <a:p>
            <a:r>
              <a:rPr lang="en-GB" dirty="0" smtClean="0"/>
              <a:t>Beyond</a:t>
            </a:r>
            <a:r>
              <a:rPr lang="en-GB" baseline="0" dirty="0" smtClean="0"/>
              <a:t> deployment but including </a:t>
            </a:r>
            <a:r>
              <a:rPr lang="en-GB" dirty="0" smtClean="0"/>
              <a:t>Self </a:t>
            </a:r>
            <a:r>
              <a:rPr lang="en-GB" dirty="0" smtClean="0"/>
              <a:t>service –Challenge the status quo! Why wouldn’t it work for Dev/Test?</a:t>
            </a:r>
          </a:p>
          <a:p>
            <a:endParaRPr lang="en-GB" dirty="0" smtClean="0"/>
          </a:p>
          <a:p>
            <a:r>
              <a:rPr lang="en-GB" dirty="0" smtClean="0"/>
              <a:t>Cloud </a:t>
            </a:r>
            <a:r>
              <a:rPr lang="en-GB" dirty="0" smtClean="0"/>
              <a:t>methodologies</a:t>
            </a:r>
            <a:r>
              <a:rPr lang="en-GB" baseline="0" dirty="0" smtClean="0"/>
              <a:t> </a:t>
            </a:r>
            <a:r>
              <a:rPr lang="en-GB" dirty="0" smtClean="0"/>
              <a:t>enable </a:t>
            </a:r>
            <a:r>
              <a:rPr lang="en-GB" dirty="0" smtClean="0"/>
              <a:t>your users to</a:t>
            </a:r>
            <a:r>
              <a:rPr lang="en-GB" baseline="0" dirty="0" smtClean="0"/>
              <a:t> deploy a small databases without your involvement. People come to expect this</a:t>
            </a:r>
            <a:r>
              <a:rPr lang="en-GB" baseline="0" dirty="0" smtClean="0"/>
              <a:t>.</a:t>
            </a:r>
          </a:p>
          <a:p>
            <a:endParaRPr lang="en-GB" baseline="0" dirty="0" smtClean="0"/>
          </a:p>
          <a:p>
            <a:r>
              <a:rPr lang="en-GB" baseline="0" dirty="0" smtClean="0"/>
              <a:t>You can bet the Cloud providers (like Oracle) have automated, self-service provisioning! Why can’t you?</a:t>
            </a:r>
            <a:endParaRPr lang="en-GB" baseline="0" dirty="0" smtClean="0"/>
          </a:p>
          <a:p>
            <a:endParaRPr lang="en-GB" baseline="0" dirty="0" smtClean="0"/>
          </a:p>
          <a:p>
            <a:r>
              <a:rPr lang="en-GB" baseline="0" dirty="0" smtClean="0"/>
              <a:t>Just make sure you expire a self service </a:t>
            </a:r>
            <a:r>
              <a:rPr lang="en-GB" baseline="0" dirty="0" smtClean="0"/>
              <a:t>DB (or get a credit card </a:t>
            </a:r>
            <a:r>
              <a:rPr lang="en-GB" baseline="0" dirty="0" smtClean="0">
                <a:sym typeface="Wingdings" pitchFamily="2" charset="2"/>
              </a:rPr>
              <a:t>)</a:t>
            </a:r>
            <a:endParaRPr lang="en-GB" baseline="0" dirty="0" smtClean="0"/>
          </a:p>
          <a:p>
            <a:endParaRPr lang="en-GB" baseline="0" dirty="0" smtClean="0"/>
          </a:p>
          <a:p>
            <a:r>
              <a:rPr lang="en-GB" baseline="0" dirty="0" smtClean="0"/>
              <a:t>Your big critical services are NOT targets for self service but dev/test- why not</a:t>
            </a:r>
            <a:endParaRPr lang="en-GB" baseline="0" dirty="0"/>
          </a:p>
          <a:p>
            <a:endParaRPr lang="en-GB" baseline="0" dirty="0" smtClean="0"/>
          </a:p>
          <a:p>
            <a:r>
              <a:rPr lang="en-GB" baseline="0" dirty="0" smtClean="0"/>
              <a:t>Reporting is key to capacity enabling self service. Self service is an important reason reporting is essential.</a:t>
            </a:r>
          </a:p>
          <a:p>
            <a:endParaRPr lang="en-GB"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road to DBaaS is gradual. It is hard.</a:t>
            </a:r>
          </a:p>
          <a:p>
            <a:endParaRPr lang="en-GB" dirty="0" smtClean="0"/>
          </a:p>
          <a:p>
            <a:r>
              <a:rPr lang="en-GB" dirty="0" smtClean="0"/>
              <a:t>Utilise Agile methods.</a:t>
            </a:r>
            <a:r>
              <a:rPr lang="en-GB" baseline="0" dirty="0" smtClean="0"/>
              <a:t> It</a:t>
            </a:r>
            <a:r>
              <a:rPr lang="en-GB" dirty="0" smtClean="0"/>
              <a:t>’</a:t>
            </a:r>
            <a:r>
              <a:rPr lang="en-GB" baseline="0" dirty="0" smtClean="0"/>
              <a:t>s pervasive – it is evolution</a:t>
            </a:r>
          </a:p>
          <a:p>
            <a:endParaRPr lang="en-GB" baseline="0" dirty="0" smtClean="0"/>
          </a:p>
          <a:p>
            <a:r>
              <a:rPr lang="en-GB" baseline="0" dirty="0" smtClean="0"/>
              <a:t>Break the link between complex systems of bespoke hardware and database and application </a:t>
            </a:r>
            <a:r>
              <a:rPr lang="en-GB" u="sng" baseline="0" dirty="0" smtClean="0"/>
              <a:t>unless there is genuine reason.</a:t>
            </a:r>
          </a:p>
          <a:p>
            <a:endParaRPr lang="en-GB" baseline="0" dirty="0" smtClean="0"/>
          </a:p>
          <a:p>
            <a:r>
              <a:rPr lang="en-GB" baseline="0" dirty="0" smtClean="0"/>
              <a:t>As long as data comes back on port 1521 why does the user </a:t>
            </a:r>
            <a:r>
              <a:rPr lang="en-GB" baseline="0" dirty="0" smtClean="0"/>
              <a:t>care whether their Oracle Database runs on Linux, or Z/OS, or SOLARIS, or even Windows?</a:t>
            </a:r>
            <a:endParaRPr lang="en-GB"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a:buFont typeface="Arial" pitchFamily="34" charset="0"/>
              <a:buChar char="•"/>
            </a:pPr>
            <a:r>
              <a:rPr lang="en-US" dirty="0" smtClean="0"/>
              <a:t>Been</a:t>
            </a:r>
            <a:r>
              <a:rPr lang="en-US" baseline="0" dirty="0" smtClean="0"/>
              <a:t> around a long time</a:t>
            </a:r>
          </a:p>
          <a:p>
            <a:pPr>
              <a:buFont typeface="Arial" pitchFamily="34" charset="0"/>
              <a:buChar char="•"/>
            </a:pPr>
            <a:r>
              <a:rPr lang="en-US" baseline="0" dirty="0" smtClean="0"/>
              <a:t>Was working </a:t>
            </a:r>
            <a:r>
              <a:rPr lang="en-US" dirty="0" smtClean="0"/>
              <a:t>IBM 370 terminals when</a:t>
            </a:r>
            <a:r>
              <a:rPr lang="en-US" baseline="0" dirty="0" smtClean="0"/>
              <a:t> PC was announced</a:t>
            </a:r>
          </a:p>
          <a:p>
            <a:pPr>
              <a:buFont typeface="Arial" pitchFamily="34" charset="0"/>
              <a:buChar char="•"/>
            </a:pPr>
            <a:r>
              <a:rPr lang="en-US" dirty="0" smtClean="0"/>
              <a:t>Before that I Worked</a:t>
            </a:r>
            <a:r>
              <a:rPr lang="en-US" baseline="0" dirty="0" smtClean="0"/>
              <a:t> in aircraft, family friend was IBM sales person – 1 MF year quota</a:t>
            </a:r>
          </a:p>
          <a:p>
            <a:pPr>
              <a:buFont typeface="Arial" pitchFamily="34" charset="0"/>
              <a:buChar char="•"/>
            </a:pPr>
            <a:r>
              <a:rPr lang="en-US" baseline="0" dirty="0" smtClean="0"/>
              <a:t>He connected me with someone if IBM HR and they laughed</a:t>
            </a:r>
          </a:p>
          <a:p>
            <a:pPr>
              <a:buFont typeface="Arial" pitchFamily="34" charset="0"/>
              <a:buChar char="•"/>
            </a:pPr>
            <a:r>
              <a:rPr lang="en-US" baseline="0" dirty="0" smtClean="0"/>
              <a:t>I decided to go to uni, programmed in RSTS/E, hated programming, wanted to play with the hardware</a:t>
            </a:r>
          </a:p>
          <a:p>
            <a:pPr marL="0" marR="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aseline="0" dirty="0" smtClean="0"/>
              <a:t>Hope you don’t mind that didn’t open with a joke? </a:t>
            </a:r>
            <a:r>
              <a:rPr lang="en-US" b="1" baseline="0" dirty="0" smtClean="0"/>
              <a:t>NeXT cube. Broke early working model. </a:t>
            </a:r>
            <a:r>
              <a:rPr lang="en-GB" sz="1100" b="1" i="0" kern="1200" dirty="0" smtClean="0">
                <a:solidFill>
                  <a:schemeClr val="tx1"/>
                </a:solidFill>
                <a:latin typeface="+mn-lt"/>
                <a:ea typeface="+mn-ea"/>
                <a:cs typeface="+mn-cs"/>
              </a:rPr>
              <a:t>Tim Berners-Lee is</a:t>
            </a:r>
            <a:r>
              <a:rPr lang="en-GB" sz="1100" b="1" i="0" kern="1200" baseline="0" dirty="0" smtClean="0">
                <a:solidFill>
                  <a:schemeClr val="tx1"/>
                </a:solidFill>
                <a:latin typeface="+mn-lt"/>
                <a:ea typeface="+mn-ea"/>
                <a:cs typeface="+mn-cs"/>
              </a:rPr>
              <a:t> said to have written WWW on a NeXT. I doubt if it is the same one- but sometimes wonder if I delayed the invention of the WWW.</a:t>
            </a:r>
          </a:p>
          <a:p>
            <a:pPr marL="0" marR="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GB" sz="1100" b="1" i="0" kern="1200" baseline="0" dirty="0" smtClean="0">
                <a:solidFill>
                  <a:schemeClr val="tx1"/>
                </a:solidFill>
                <a:latin typeface="+mn-lt"/>
                <a:ea typeface="+mn-ea"/>
                <a:cs typeface="+mn-cs"/>
              </a:rPr>
              <a:t>Building blocks in 2007 would now be described as IaaS</a:t>
            </a:r>
          </a:p>
          <a:p>
            <a:pPr marL="0" marR="0" indent="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en-GB" sz="1100" b="1"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GB" sz="1100" b="1" i="0" kern="1200" baseline="0" dirty="0" smtClean="0">
                <a:solidFill>
                  <a:schemeClr val="tx1"/>
                </a:solidFill>
                <a:latin typeface="+mn-lt"/>
                <a:ea typeface="+mn-ea"/>
                <a:cs typeface="+mn-cs"/>
              </a:rPr>
              <a:t>First citation of DBaaS was late 2010 at mit.edu</a:t>
            </a:r>
          </a:p>
          <a:p>
            <a:pPr marL="0" marR="0" indent="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en-GB" sz="11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en-GB" sz="11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 xmlns:p14="http://schemas.microsoft.com/office/powerpoint/2010/main" val="113126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most fundamental</a:t>
            </a:r>
            <a:r>
              <a:rPr lang="en-US" baseline="0" dirty="0" smtClean="0"/>
              <a:t> piece of DBaaS design is the service catalogue</a:t>
            </a:r>
          </a:p>
          <a:p>
            <a:r>
              <a:rPr lang="en-US" baseline="0" dirty="0" smtClean="0"/>
              <a:t>Much more important than the server or storage</a:t>
            </a:r>
          </a:p>
          <a:p>
            <a:endParaRPr lang="en-US" baseline="0"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u="sng" dirty="0" smtClean="0"/>
              <a:t>It describes IT in business language.</a:t>
            </a:r>
            <a:endParaRPr lang="en-US" u="none" baseline="0"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My phone example again – 4-cores.</a:t>
            </a:r>
            <a:r>
              <a:rPr lang="en-US" baseline="0" dirty="0" smtClean="0"/>
              <a:t> My laptop has two, my desktop at home has 4.</a:t>
            </a:r>
          </a:p>
          <a:p>
            <a:pPr marL="0" marR="0" indent="0" algn="l" defTabSz="914400" rtl="0" eaLnBrk="1" fontAlgn="auto" latinLnBrk="0" hangingPunct="1">
              <a:lnSpc>
                <a:spcPct val="100000"/>
              </a:lnSpc>
              <a:spcBef>
                <a:spcPts val="600"/>
              </a:spcBef>
              <a:spcAft>
                <a:spcPts val="0"/>
              </a:spcAft>
              <a:buClrTx/>
              <a:buSzTx/>
              <a:buFontTx/>
              <a:buNone/>
              <a:tabLst/>
              <a:defRPr/>
            </a:pPr>
            <a:r>
              <a:rPr lang="en-US" baseline="0" dirty="0" smtClean="0"/>
              <a:t>Business people don’t know what a core is.</a:t>
            </a:r>
          </a:p>
          <a:p>
            <a:endParaRPr lang="en-US" baseline="0" dirty="0" smtClean="0"/>
          </a:p>
          <a:p>
            <a:r>
              <a:rPr lang="en-US" baseline="0" dirty="0" smtClean="0"/>
              <a:t>It should drive the selection of server and storage</a:t>
            </a:r>
          </a:p>
          <a:p>
            <a:endParaRPr lang="en-US" dirty="0" smtClean="0"/>
          </a:p>
          <a:p>
            <a:r>
              <a:rPr lang="en-US" dirty="0" smtClean="0"/>
              <a:t>Handle 90% in the catalog, 10% (or less) with the exception process.</a:t>
            </a:r>
          </a:p>
          <a:p>
            <a:endParaRPr lang="en-US"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 your services</a:t>
            </a:r>
            <a:r>
              <a:rPr lang="en-GB" baseline="0" dirty="0" smtClean="0"/>
              <a:t> with a name that helps make differences obvious</a:t>
            </a:r>
          </a:p>
          <a:p>
            <a:r>
              <a:rPr lang="en-GB" baseline="0" dirty="0" smtClean="0"/>
              <a:t>Of course here we are talking about service levels</a:t>
            </a:r>
          </a:p>
          <a:p>
            <a:endParaRPr lang="en-GB" baseline="0" dirty="0" smtClean="0"/>
          </a:p>
          <a:p>
            <a:r>
              <a:rPr lang="en-GB" baseline="0" dirty="0" smtClean="0"/>
              <a:t>We STRONGLY recommend differentiating service levels by </a:t>
            </a:r>
            <a:r>
              <a:rPr lang="en-GB" baseline="0" dirty="0" smtClean="0"/>
              <a:t>availability.</a:t>
            </a:r>
            <a:endParaRPr lang="en-GB" baseline="0" dirty="0" smtClean="0"/>
          </a:p>
          <a:p>
            <a:endParaRPr lang="en-GB" baseline="0" dirty="0" smtClean="0"/>
          </a:p>
          <a:p>
            <a:r>
              <a:rPr lang="en-GB" baseline="0" dirty="0" smtClean="0"/>
              <a:t>Customers know what 24x7 means – they don’t have a clue what a </a:t>
            </a:r>
            <a:r>
              <a:rPr lang="en-GB" baseline="0" dirty="0" smtClean="0"/>
              <a:t>terabyte </a:t>
            </a:r>
            <a:r>
              <a:rPr lang="en-GB" baseline="0" dirty="0" smtClean="0"/>
              <a:t>is.</a:t>
            </a:r>
          </a:p>
          <a:p>
            <a:endParaRPr lang="en-GB" baseline="0" dirty="0" smtClean="0"/>
          </a:p>
          <a:p>
            <a:r>
              <a:rPr lang="en-GB" baseline="0" dirty="0" smtClean="0"/>
              <a:t>Don’t sell them a core (my phone has 4) nor </a:t>
            </a:r>
            <a:r>
              <a:rPr lang="en-GB" baseline="0" dirty="0" err="1" smtClean="0"/>
              <a:t>GBs</a:t>
            </a:r>
            <a:r>
              <a:rPr lang="en-GB" baseline="0" dirty="0" smtClean="0"/>
              <a:t> of RAM</a:t>
            </a:r>
          </a:p>
          <a:p>
            <a:endParaRPr lang="en-GB" baseline="0" dirty="0" smtClean="0"/>
          </a:p>
          <a:p>
            <a:r>
              <a:rPr lang="en-GB" dirty="0" smtClean="0"/>
              <a:t>We’ll address the performance implications</a:t>
            </a:r>
            <a:r>
              <a:rPr lang="en-GB" baseline="0" dirty="0" smtClean="0"/>
              <a:t> with </a:t>
            </a:r>
            <a:r>
              <a:rPr lang="en-GB" baseline="0" dirty="0" smtClean="0"/>
              <a:t>POD scale out (or scale up if genuinely required)</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382588"/>
            <a:ext cx="4570413" cy="2571750"/>
          </a:xfrm>
        </p:spPr>
      </p:sp>
      <p:sp>
        <p:nvSpPr>
          <p:cNvPr id="3" name="Notes Placeholder 2"/>
          <p:cNvSpPr>
            <a:spLocks noGrp="1"/>
          </p:cNvSpPr>
          <p:nvPr>
            <p:ph type="body" idx="1"/>
          </p:nvPr>
        </p:nvSpPr>
        <p:spPr/>
        <p:txBody>
          <a:bodyPr>
            <a:normAutofit/>
          </a:bodyPr>
          <a:lstStyle/>
          <a:p>
            <a:r>
              <a:rPr lang="en-US" dirty="0" smtClean="0"/>
              <a:t>The process of building a service catalogue - These are the things IT needs to think</a:t>
            </a:r>
            <a:r>
              <a:rPr lang="en-US" baseline="0" dirty="0" smtClean="0"/>
              <a:t> about.</a:t>
            </a:r>
          </a:p>
          <a:p>
            <a:endParaRPr lang="en-US" dirty="0" smtClean="0"/>
          </a:p>
          <a:p>
            <a:r>
              <a:rPr lang="en-US" dirty="0" smtClean="0"/>
              <a:t>Your</a:t>
            </a:r>
            <a:r>
              <a:rPr lang="en-US" baseline="0" dirty="0" smtClean="0"/>
              <a:t> service offerings drive the technical catalogue</a:t>
            </a:r>
          </a:p>
          <a:p>
            <a:endParaRPr lang="en-US" dirty="0" smtClean="0"/>
          </a:p>
          <a:p>
            <a:r>
              <a:rPr lang="en-US" dirty="0" smtClean="0"/>
              <a:t>When I run these I hold workshops and analyse requirements with a SME in required domains (infrastructure,</a:t>
            </a:r>
            <a:r>
              <a:rPr lang="en-US" baseline="0" dirty="0" smtClean="0"/>
              <a:t> database).</a:t>
            </a:r>
          </a:p>
          <a:p>
            <a:endParaRPr lang="en-US" baseline="0" dirty="0" smtClean="0"/>
          </a:p>
          <a:p>
            <a:r>
              <a:rPr lang="en-US" baseline="0" dirty="0" smtClean="0"/>
              <a:t>Don’t keep this hidden from the customer but remember availability. They speak business you speak IT</a:t>
            </a:r>
          </a:p>
          <a:p>
            <a:endParaRPr lang="en-US" baseline="0" dirty="0" smtClean="0"/>
          </a:p>
          <a:p>
            <a:r>
              <a:rPr lang="en-US" baseline="0" dirty="0" smtClean="0"/>
              <a:t>As long as your designs meet the SLA/SLO they should not have a big say (unless you need their buy-in for budget and they’re sensible).</a:t>
            </a:r>
          </a:p>
          <a:p>
            <a:endParaRPr lang="en-US" baseline="0" dirty="0" smtClean="0"/>
          </a:p>
          <a:p>
            <a:r>
              <a:rPr lang="en-US" baseline="0" dirty="0" smtClean="0"/>
              <a:t>Business people are typically bad a making technology decisions.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to all the stuff on the previous slide – there are lots </a:t>
            </a:r>
            <a:r>
              <a:rPr lang="en-US" dirty="0" smtClean="0"/>
              <a:t>of essential items to </a:t>
            </a:r>
            <a:r>
              <a:rPr lang="en-US" dirty="0" smtClean="0"/>
              <a:t>consider.</a:t>
            </a:r>
            <a:endParaRPr lang="en-US" dirty="0" smtClean="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Oracle Confidential - For Internal Use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C87FD523-6A9D-431F-9006-8F984D4E0CCC}"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smtClean="0"/>
              <a:t>These are different</a:t>
            </a:r>
            <a:r>
              <a:rPr lang="en-GB" dirty="0" smtClean="0"/>
              <a:t>! Could be same technology but have</a:t>
            </a:r>
            <a:r>
              <a:rPr lang="en-GB" baseline="0" dirty="0" smtClean="0"/>
              <a:t> different characteristics </a:t>
            </a:r>
            <a:endParaRPr lang="en-GB" dirty="0" smtClean="0"/>
          </a:p>
          <a:p>
            <a:endParaRPr lang="en-GB" dirty="0" smtClean="0"/>
          </a:p>
          <a:p>
            <a:r>
              <a:rPr lang="en-GB" dirty="0" smtClean="0"/>
              <a:t>I </a:t>
            </a:r>
            <a:r>
              <a:rPr lang="en-GB" dirty="0" smtClean="0"/>
              <a:t>don’t spend </a:t>
            </a:r>
            <a:r>
              <a:rPr lang="en-GB" dirty="0" smtClean="0"/>
              <a:t>a lot of time tonight talking about hybrid. But it’s something you’ll all probably have to</a:t>
            </a:r>
            <a:r>
              <a:rPr lang="en-GB" baseline="0" dirty="0" smtClean="0"/>
              <a:t> deal with</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8C72D9AE-7182-4680-8F79-479C4181FF08}"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builds!</a:t>
            </a:r>
          </a:p>
          <a:p>
            <a:endParaRPr lang="en-GB" dirty="0" smtClean="0"/>
          </a:p>
          <a:p>
            <a:r>
              <a:rPr lang="en-GB" dirty="0" smtClean="0"/>
              <a:t>Talk about components, services</a:t>
            </a:r>
          </a:p>
          <a:p>
            <a:endParaRPr lang="en-GB" dirty="0" smtClean="0"/>
          </a:p>
          <a:p>
            <a:r>
              <a:rPr lang="en-GB" dirty="0" smtClean="0"/>
              <a:t>THEN</a:t>
            </a:r>
            <a:r>
              <a:rPr lang="en-GB" baseline="0" dirty="0" smtClean="0"/>
              <a:t> BUILD: The difference between public and private is “who is the provider”</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Talk about the </a:t>
            </a:r>
            <a:r>
              <a:rPr lang="en-GB" dirty="0" err="1" smtClean="0"/>
              <a:t>x’s</a:t>
            </a:r>
            <a:endParaRPr lang="en-GB" dirty="0" smtClean="0"/>
          </a:p>
          <a:p>
            <a:endParaRPr lang="en-GB" dirty="0" smtClean="0"/>
          </a:p>
          <a:p>
            <a:r>
              <a:rPr lang="en-GB" dirty="0" smtClean="0"/>
              <a:t>Public does not</a:t>
            </a:r>
            <a:r>
              <a:rPr lang="en-GB" baseline="0" dirty="0" smtClean="0"/>
              <a:t> have infrastructure you manage – someone else does – that’s why it is popular.</a:t>
            </a:r>
          </a:p>
          <a:p>
            <a:r>
              <a:rPr lang="en-GB" baseline="0" dirty="0" smtClean="0"/>
              <a:t>But do you think your Azure service runs on Linux –or- your Oracle DBaaS on Windows?</a:t>
            </a:r>
          </a:p>
          <a:p>
            <a:r>
              <a:rPr lang="en-GB" baseline="0" dirty="0" smtClean="0"/>
              <a:t>Amazon run’s Oracle on either.</a:t>
            </a:r>
          </a:p>
          <a:p>
            <a:endParaRPr lang="en-GB" baseline="0" dirty="0" smtClean="0"/>
          </a:p>
          <a:p>
            <a:r>
              <a:rPr lang="en-GB" baseline="0" dirty="0" smtClean="0"/>
              <a:t>Installing servers and setting up databases is time consuming </a:t>
            </a:r>
          </a:p>
          <a:p>
            <a:endParaRPr lang="en-GB" baseline="0" dirty="0" smtClean="0"/>
          </a:p>
          <a:p>
            <a:r>
              <a:rPr lang="en-GB" baseline="0" dirty="0" smtClean="0"/>
              <a:t>Steve Coleman’s, energy company story:</a:t>
            </a:r>
          </a:p>
          <a:p>
            <a:r>
              <a:rPr lang="en-GB" baseline="0" dirty="0" smtClean="0"/>
              <a:t>666</a:t>
            </a:r>
          </a:p>
          <a:p>
            <a:r>
              <a:rPr lang="en-GB" baseline="0" dirty="0" smtClean="0"/>
              <a:t>6 months for server and storage</a:t>
            </a:r>
          </a:p>
          <a:p>
            <a:r>
              <a:rPr lang="en-GB" baseline="0" dirty="0" smtClean="0"/>
              <a:t>6 weeks for databases</a:t>
            </a:r>
          </a:p>
          <a:p>
            <a:r>
              <a:rPr lang="en-GB" baseline="0" dirty="0" smtClean="0"/>
              <a:t>6 hours for </a:t>
            </a:r>
            <a:r>
              <a:rPr lang="en-GB" baseline="0" dirty="0" smtClean="0"/>
              <a:t>cloud</a:t>
            </a:r>
            <a:endParaRPr lang="en-GB"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smtClean="0"/>
              <a:t>Some</a:t>
            </a:r>
            <a:r>
              <a:rPr lang="en-GB" baseline="0" dirty="0" smtClean="0"/>
              <a:t> services </a:t>
            </a:r>
            <a:r>
              <a:rPr lang="en-GB" baseline="0" dirty="0" smtClean="0"/>
              <a:t>*will* </a:t>
            </a:r>
            <a:r>
              <a:rPr lang="en-GB" baseline="0" dirty="0" smtClean="0"/>
              <a:t>require private.</a:t>
            </a:r>
          </a:p>
          <a:p>
            <a:endParaRPr lang="en-GB" baseline="0" dirty="0" smtClean="0"/>
          </a:p>
          <a:p>
            <a:r>
              <a:rPr lang="en-GB" baseline="0" dirty="0" smtClean="0"/>
              <a:t>Sensitive data</a:t>
            </a:r>
          </a:p>
          <a:p>
            <a:endParaRPr lang="en-GB" baseline="0" dirty="0" smtClean="0"/>
          </a:p>
          <a:p>
            <a:r>
              <a:rPr lang="en-GB" baseline="0" dirty="0" smtClean="0"/>
              <a:t>Data </a:t>
            </a:r>
            <a:r>
              <a:rPr lang="en-GB" baseline="0" dirty="0" err="1" smtClean="0"/>
              <a:t>sovergnity</a:t>
            </a:r>
            <a:endParaRPr lang="en-GB" baseline="0" dirty="0" smtClean="0"/>
          </a:p>
          <a:p>
            <a:endParaRPr lang="en-GB" baseline="0" dirty="0" smtClean="0"/>
          </a:p>
          <a:p>
            <a:r>
              <a:rPr lang="en-GB" baseline="0" dirty="0" smtClean="0"/>
              <a:t>There will be a need for private. Don’t be daft.</a:t>
            </a:r>
          </a:p>
          <a:p>
            <a:endParaRPr lang="en-GB" baseline="0" dirty="0" smtClean="0"/>
          </a:p>
          <a:p>
            <a:r>
              <a:rPr lang="en-GB" baseline="0" dirty="0" smtClean="0"/>
              <a:t>We’ll Talk about “Private” “On-premise first” then “Public”</a:t>
            </a:r>
          </a:p>
          <a:p>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Building blocks is a well understood deployment model and ideally suited for DBaaS</a:t>
            </a:r>
          </a:p>
          <a:p>
            <a:endParaRPr lang="en-GB" dirty="0" smtClean="0"/>
          </a:p>
          <a:p>
            <a:r>
              <a:rPr lang="en-GB" dirty="0" smtClean="0"/>
              <a:t>Different sizes and shapes of building block</a:t>
            </a:r>
            <a:r>
              <a:rPr lang="en-GB" baseline="0" dirty="0" smtClean="0"/>
              <a:t> provide differing levels of availability, of SLAs</a:t>
            </a:r>
          </a:p>
          <a:p>
            <a:endParaRPr lang="en-GB" baseline="0" dirty="0" smtClean="0"/>
          </a:p>
          <a:p>
            <a:r>
              <a:rPr lang="en-GB" baseline="0" dirty="0" smtClean="0"/>
              <a:t>I’m going to talk about a number of characteristics and functions that are </a:t>
            </a:r>
            <a:r>
              <a:rPr lang="en-GB" baseline="0" dirty="0" smtClean="0"/>
              <a:t>intertwined </a:t>
            </a:r>
            <a:r>
              <a:rPr lang="en-GB" baseline="0" dirty="0" smtClean="0"/>
              <a:t>– Think about that circle that notion that actions lead to and enable the next action to be better </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b="1" dirty="0" smtClean="0"/>
              <a:t>Spend a moment on this slide. Skip through next 2 slides quickly</a:t>
            </a:r>
          </a:p>
          <a:p>
            <a:endParaRPr lang="en-GB" dirty="0" smtClean="0"/>
          </a:p>
          <a:p>
            <a:r>
              <a:rPr lang="en-GB" dirty="0" smtClean="0"/>
              <a:t>I want you to think about the platform</a:t>
            </a:r>
            <a:r>
              <a:rPr lang="en-GB" baseline="0" dirty="0" smtClean="0"/>
              <a:t> for DBaaS as a POD.</a:t>
            </a:r>
          </a:p>
          <a:p>
            <a:endParaRPr lang="en-GB" baseline="0" dirty="0" smtClean="0"/>
          </a:p>
          <a:p>
            <a:r>
              <a:rPr lang="en-GB" dirty="0" smtClean="0"/>
              <a:t>Architecturally</a:t>
            </a:r>
            <a:r>
              <a:rPr lang="en-GB" baseline="0" dirty="0" smtClean="0"/>
              <a:t> this is a POD – a Pool Of Database</a:t>
            </a:r>
          </a:p>
          <a:p>
            <a:endParaRPr lang="en-GB" baseline="0" dirty="0" smtClean="0"/>
          </a:p>
          <a:p>
            <a:r>
              <a:rPr lang="en-GB" baseline="0" dirty="0" smtClean="0"/>
              <a:t>An expandable unit of computing</a:t>
            </a:r>
          </a:p>
          <a:p>
            <a:endParaRPr lang="en-GB" baseline="0" dirty="0" smtClean="0"/>
          </a:p>
          <a:p>
            <a:r>
              <a:rPr lang="en-GB" baseline="0" dirty="0" smtClean="0"/>
              <a:t>Mention attributes on right column</a:t>
            </a:r>
          </a:p>
          <a:p>
            <a:endParaRPr lang="en-GB" baseline="0" dirty="0" smtClean="0"/>
          </a:p>
          <a:p>
            <a:r>
              <a:rPr lang="en-GB" baseline="0" dirty="0" smtClean="0"/>
              <a:t>Make them Resilient!</a:t>
            </a:r>
          </a:p>
          <a:p>
            <a:r>
              <a:rPr lang="en-GB" baseline="0" dirty="0" smtClean="0"/>
              <a:t>Make a POD consist of multiple servers, replicated storage</a:t>
            </a:r>
          </a:p>
          <a:p>
            <a:endParaRPr lang="en-GB" baseline="0" dirty="0" smtClean="0"/>
          </a:p>
          <a:p>
            <a:r>
              <a:rPr lang="en-GB" baseline="0" dirty="0" smtClean="0"/>
              <a:t>Multi-DB – keep things simple, single ORACLE_HOME</a:t>
            </a:r>
          </a:p>
          <a:p>
            <a:endParaRPr lang="en-GB" baseline="0" dirty="0" smtClean="0"/>
          </a:p>
          <a:p>
            <a:r>
              <a:rPr lang="en-GB" baseline="0" dirty="0" smtClean="0"/>
              <a:t>Bonded networks (LAN for sure. SAN if got but NAS seems to be winning in DBaaS)</a:t>
            </a:r>
          </a:p>
          <a:p>
            <a:endParaRPr lang="en-GB" baseline="0" dirty="0" smtClean="0"/>
          </a:p>
          <a:p>
            <a:r>
              <a:rPr lang="en-GB" baseline="0" dirty="0" smtClean="0"/>
              <a:t>Capacity/ resource monitoring and reporting is essential because you will have more than one</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a:t>
            </a:r>
            <a:r>
              <a:rPr lang="en-GB" baseline="0" dirty="0" smtClean="0"/>
              <a:t> is </a:t>
            </a:r>
            <a:r>
              <a:rPr lang="en-GB" dirty="0" smtClean="0"/>
              <a:t>DBaaS discussed.</a:t>
            </a:r>
            <a:endParaRPr lang="en-GB" dirty="0" smtClean="0"/>
          </a:p>
          <a:p>
            <a:endParaRPr lang="en-GB" dirty="0" smtClean="0"/>
          </a:p>
          <a:p>
            <a:r>
              <a:rPr lang="en-GB" dirty="0" smtClean="0"/>
              <a:t>R</a:t>
            </a:r>
            <a:r>
              <a:rPr lang="en-GB" baseline="0" dirty="0" smtClean="0"/>
              <a:t>ecently discussions (&lt;18-mos) </a:t>
            </a:r>
            <a:r>
              <a:rPr lang="en-GB" baseline="0" dirty="0" smtClean="0"/>
              <a:t>of DBaaS </a:t>
            </a:r>
            <a:r>
              <a:rPr lang="en-GB" baseline="0" dirty="0" smtClean="0"/>
              <a:t>are now crudely lumped into the technology context called Cloud; Public </a:t>
            </a:r>
            <a:r>
              <a:rPr lang="en-GB" baseline="0" dirty="0" smtClean="0"/>
              <a:t>vs. Private</a:t>
            </a:r>
          </a:p>
          <a:p>
            <a:endParaRPr lang="en-GB" baseline="0" dirty="0" smtClean="0"/>
          </a:p>
          <a:p>
            <a:r>
              <a:rPr lang="en-GB" baseline="0" dirty="0" smtClean="0"/>
              <a:t>At the risk of muddling things- I’ve not done much distinction with DBaaS as it can be either public or private (aka on-premise)</a:t>
            </a:r>
          </a:p>
          <a:p>
            <a:endParaRPr lang="en-GB" baseline="0" dirty="0" smtClean="0"/>
          </a:p>
          <a:p>
            <a:r>
              <a:rPr lang="en-GB" baseline="0" dirty="0" smtClean="0"/>
              <a:t>And … the important thing to define (and achieve) DBaaS are IT activities that lead to delivering business objectives.</a:t>
            </a:r>
          </a:p>
          <a:p>
            <a:endParaRPr lang="en-GB" dirty="0" smtClean="0"/>
          </a:p>
          <a:p>
            <a:r>
              <a:rPr lang="en-GB" dirty="0" smtClean="0"/>
              <a:t>Numbers on</a:t>
            </a:r>
            <a:r>
              <a:rPr lang="en-GB" baseline="0" dirty="0" smtClean="0"/>
              <a:t> the next few slides are from a Gartner </a:t>
            </a:r>
            <a:r>
              <a:rPr lang="en-GB" baseline="0" dirty="0" smtClean="0"/>
              <a:t>2014 report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dirty="0" smtClean="0"/>
              <a:t>The key point </a:t>
            </a:r>
            <a:r>
              <a:rPr lang="en-GB" dirty="0" smtClean="0"/>
              <a:t>on this slide</a:t>
            </a:r>
            <a:r>
              <a:rPr lang="en-GB" baseline="0" dirty="0" smtClean="0"/>
              <a:t> is Backup!</a:t>
            </a:r>
          </a:p>
          <a:p>
            <a:endParaRPr lang="en-GB" baseline="0" dirty="0" smtClean="0"/>
          </a:p>
          <a:p>
            <a:r>
              <a:rPr lang="en-GB" dirty="0" smtClean="0"/>
              <a:t>A POD has everything</a:t>
            </a:r>
            <a:r>
              <a:rPr lang="en-GB" baseline="0" dirty="0" smtClean="0"/>
              <a:t> required, they will be replicated, that’s essential for the recommended patching and upgrades we' </a:t>
            </a:r>
          </a:p>
          <a:p>
            <a:endParaRPr lang="en-GB" baseline="0" dirty="0" smtClean="0"/>
          </a:p>
          <a:p>
            <a:r>
              <a:rPr lang="en-GB" baseline="0" dirty="0" smtClean="0"/>
              <a:t>BUT …</a:t>
            </a:r>
          </a:p>
          <a:p>
            <a:endParaRPr lang="en-GB" baseline="0" dirty="0" smtClean="0"/>
          </a:p>
          <a:p>
            <a:r>
              <a:rPr lang="en-GB" dirty="0" smtClean="0"/>
              <a:t>Backup capability </a:t>
            </a:r>
            <a:r>
              <a:rPr lang="en-GB" u="sng" dirty="0" smtClean="0"/>
              <a:t>must</a:t>
            </a:r>
            <a:r>
              <a:rPr lang="en-GB" dirty="0" smtClean="0"/>
              <a:t> be external to the pod, think</a:t>
            </a:r>
            <a:r>
              <a:rPr lang="en-GB" baseline="0" dirty="0" smtClean="0"/>
              <a:t> offsite tapes. You won’t have a media server in every POD!</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b="1" dirty="0" smtClean="0"/>
              <a:t>Don’t spend too much time here.</a:t>
            </a:r>
            <a:r>
              <a:rPr lang="en-GB" dirty="0" smtClean="0"/>
              <a:t> The point is</a:t>
            </a:r>
            <a:r>
              <a:rPr lang="en-GB" baseline="0" dirty="0" smtClean="0"/>
              <a:t> to connect </a:t>
            </a:r>
            <a:r>
              <a:rPr lang="en-GB" baseline="0" dirty="0" err="1" smtClean="0"/>
              <a:t>PODs</a:t>
            </a:r>
            <a:endParaRPr lang="en-GB" dirty="0" smtClean="0"/>
          </a:p>
          <a:p>
            <a:endParaRPr lang="en-GB" dirty="0" smtClean="0"/>
          </a:p>
          <a:p>
            <a:r>
              <a:rPr lang="en-GB" dirty="0" smtClean="0"/>
              <a:t>This is how you should envisage</a:t>
            </a:r>
            <a:r>
              <a:rPr lang="en-GB" baseline="0" dirty="0" smtClean="0"/>
              <a:t> POD deployments</a:t>
            </a:r>
          </a:p>
          <a:p>
            <a:endParaRPr lang="en-GB" baseline="0" dirty="0" smtClean="0"/>
          </a:p>
          <a:p>
            <a:r>
              <a:rPr lang="en-GB" baseline="0" dirty="0" smtClean="0"/>
              <a:t>Not one big monolithic unit. But cores *do* come in here and you may need “scale up” as well as “scale out” </a:t>
            </a:r>
            <a:r>
              <a:rPr lang="en-GB" baseline="0" dirty="0" err="1" smtClean="0"/>
              <a:t>PODs</a:t>
            </a:r>
            <a:endParaRPr lang="en-GB" baseline="0" dirty="0" smtClean="0"/>
          </a:p>
          <a:p>
            <a:endParaRPr lang="en-GB" baseline="0" dirty="0" smtClean="0"/>
          </a:p>
          <a:p>
            <a:r>
              <a:rPr lang="en-GB" baseline="0" dirty="0" smtClean="0"/>
              <a:t>But all </a:t>
            </a:r>
            <a:r>
              <a:rPr lang="en-GB" baseline="0" dirty="0" err="1" smtClean="0"/>
              <a:t>PODs</a:t>
            </a:r>
            <a:r>
              <a:rPr lang="en-GB" baseline="0" dirty="0" smtClean="0"/>
              <a:t> must have resilience built in</a:t>
            </a:r>
          </a:p>
          <a:p>
            <a:endParaRPr lang="en-GB" baseline="0" dirty="0" smtClean="0"/>
          </a:p>
          <a:p>
            <a:r>
              <a:rPr lang="en-GB" baseline="0" dirty="0" smtClean="0"/>
              <a:t>NEXT SLIDE: are attributes</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err="1" smtClean="0"/>
              <a:t>PODs</a:t>
            </a:r>
            <a:r>
              <a:rPr lang="en-GB" dirty="0" smtClean="0"/>
              <a:t> scale out, use bigger </a:t>
            </a:r>
            <a:r>
              <a:rPr lang="en-GB" dirty="0" err="1" smtClean="0"/>
              <a:t>PODs</a:t>
            </a:r>
            <a:r>
              <a:rPr lang="en-GB" dirty="0" smtClean="0"/>
              <a:t> to scale up</a:t>
            </a:r>
          </a:p>
          <a:p>
            <a:endParaRPr lang="en-GB" dirty="0" smtClean="0"/>
          </a:p>
          <a:p>
            <a:r>
              <a:rPr lang="en-GB" dirty="0" smtClean="0"/>
              <a:t>Think RAC high availability</a:t>
            </a:r>
            <a:r>
              <a:rPr lang="en-GB" baseline="0" dirty="0" smtClean="0"/>
              <a:t>, same database accessible on different machines. Maybe Gold services need nodes in multiple </a:t>
            </a:r>
            <a:r>
              <a:rPr lang="en-GB" baseline="0" dirty="0" err="1" smtClean="0"/>
              <a:t>PODs</a:t>
            </a:r>
            <a:r>
              <a:rPr lang="en-GB" baseline="0" dirty="0" smtClean="0"/>
              <a:t>.</a:t>
            </a:r>
          </a:p>
          <a:p>
            <a:endParaRPr lang="en-GB" baseline="0" dirty="0" smtClean="0"/>
          </a:p>
          <a:p>
            <a:r>
              <a:rPr lang="en-GB" baseline="0" dirty="0" smtClean="0"/>
              <a:t>DR or Fail over/fail back across </a:t>
            </a:r>
            <a:r>
              <a:rPr lang="en-GB" baseline="0" dirty="0" err="1" smtClean="0"/>
              <a:t>PODs</a:t>
            </a:r>
            <a:r>
              <a:rPr lang="en-GB" baseline="0" dirty="0" smtClean="0"/>
              <a:t> in different data centres</a:t>
            </a:r>
          </a:p>
          <a:p>
            <a:endParaRPr lang="en-GB" baseline="0" dirty="0" smtClean="0"/>
          </a:p>
          <a:p>
            <a:r>
              <a:rPr lang="en-GB" baseline="0" dirty="0" smtClean="0"/>
              <a:t>Let the service catalogue drive DR (those availability) characteristics</a:t>
            </a:r>
          </a:p>
        </p:txBody>
      </p:sp>
      <p:sp>
        <p:nvSpPr>
          <p:cNvPr id="4" name="Slide Number Placeholder 3"/>
          <p:cNvSpPr>
            <a:spLocks noGrp="1"/>
          </p:cNvSpPr>
          <p:nvPr>
            <p:ph type="sldNum" sz="quarter" idx="10"/>
          </p:nvPr>
        </p:nvSpPr>
        <p:spPr/>
        <p:txBody>
          <a:bodyPr/>
          <a:lstStyle/>
          <a:p>
            <a:fld id="{8C72D9AE-7182-4680-8F79-479C4181FF08}" type="slidenum">
              <a:rPr lang="en-GB" smtClean="0"/>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smtClean="0"/>
              <a:t>Use this approach to grow, to scale out,</a:t>
            </a:r>
            <a:r>
              <a:rPr lang="en-GB" baseline="0" dirty="0" smtClean="0"/>
              <a:t> to add more databases to your DBaaS</a:t>
            </a:r>
          </a:p>
          <a:p>
            <a:endParaRPr lang="en-GB" baseline="0" dirty="0" smtClean="0"/>
          </a:p>
          <a:p>
            <a:r>
              <a:rPr lang="en-GB" dirty="0" smtClean="0"/>
              <a:t>Be agile, add services,</a:t>
            </a:r>
            <a:r>
              <a:rPr lang="en-GB" baseline="0" dirty="0" smtClean="0"/>
              <a:t> additional service levels if needed. Maybe you don’t have clusters in Year 1!</a:t>
            </a:r>
          </a:p>
          <a:p>
            <a:endParaRPr lang="en-GB" baseline="0" dirty="0" smtClean="0"/>
          </a:p>
          <a:p>
            <a:r>
              <a:rPr lang="en-GB" baseline="0" dirty="0" smtClean="0"/>
              <a:t>The design of DBaaS must have a sound, robust foundational design but remembering that circle Standardisation -&gt; Consolidation -&gt; Optimisation -&gt; Automation -&gt;</a:t>
            </a:r>
          </a:p>
          <a:p>
            <a:endParaRPr lang="en-GB" baseline="0" dirty="0" smtClean="0"/>
          </a:p>
          <a:p>
            <a:r>
              <a:rPr lang="en-GB" baseline="0" dirty="0" smtClean="0"/>
              <a:t>Click on to next slide for more…</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pods are independent but similarly configured – evolution</a:t>
            </a:r>
            <a:r>
              <a:rPr lang="en-GB" baseline="0" dirty="0" smtClean="0"/>
              <a:t> is enabled. You just move the service to a new POD since you’ve tested functionality</a:t>
            </a:r>
          </a:p>
          <a:p>
            <a:r>
              <a:rPr lang="en-GB" baseline="0" dirty="0" smtClean="0"/>
              <a:t> </a:t>
            </a:r>
          </a:p>
          <a:p>
            <a:r>
              <a:rPr lang="en-GB" baseline="0" dirty="0" smtClean="0"/>
              <a:t>New features are enabled in next release on a different POD. Don’t upgrade a “live” POD. Deploy a new POD with new features.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b="1" dirty="0" smtClean="0"/>
              <a:t>Be pretty quick with this slide. Next slide draws the picture.</a:t>
            </a:r>
          </a:p>
          <a:p>
            <a:endParaRPr lang="en-GB" dirty="0" smtClean="0"/>
          </a:p>
          <a:p>
            <a:r>
              <a:rPr lang="en-GB" dirty="0" smtClean="0"/>
              <a:t>Databases </a:t>
            </a:r>
            <a:r>
              <a:rPr lang="en-GB" u="sng" dirty="0" smtClean="0"/>
              <a:t>can</a:t>
            </a:r>
            <a:r>
              <a:rPr lang="en-GB" dirty="0" smtClean="0"/>
              <a:t> be migrated. Many tools</a:t>
            </a:r>
            <a:r>
              <a:rPr lang="en-GB" baseline="0" dirty="0" smtClean="0"/>
              <a:t> like clone-</a:t>
            </a:r>
            <a:r>
              <a:rPr lang="en-GB" baseline="0" dirty="0" err="1" smtClean="0"/>
              <a:t>ing</a:t>
            </a:r>
            <a:r>
              <a:rPr lang="en-GB" baseline="0" dirty="0" smtClean="0"/>
              <a:t> and Data Guard make it really easy</a:t>
            </a:r>
          </a:p>
          <a:p>
            <a:endParaRPr lang="en-GB" baseline="0" dirty="0" smtClean="0"/>
          </a:p>
          <a:p>
            <a:r>
              <a:rPr lang="en-GB" baseline="0" dirty="0" smtClean="0"/>
              <a:t>RAC, RAC One Node, target first – rolling patches built in are well documented</a:t>
            </a:r>
          </a:p>
          <a:p>
            <a:endParaRPr lang="en-GB" baseline="0" dirty="0" smtClean="0"/>
          </a:p>
          <a:p>
            <a:r>
              <a:rPr lang="en-GB" dirty="0" smtClean="0"/>
              <a:t>NEXT SLIDE IS PICTURE</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smtClean="0"/>
              <a:t>This slide has builds</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smtClean="0"/>
              <a:t>So … I’ve talked about private,</a:t>
            </a:r>
            <a:r>
              <a:rPr lang="en-GB" baseline="0" dirty="0" smtClean="0"/>
              <a:t> what you need to consider if </a:t>
            </a:r>
            <a:r>
              <a:rPr lang="en-GB" baseline="0" dirty="0" smtClean="0"/>
              <a:t>you’re *not* building on-premise</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37</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 quick here. DBaaS is not always Public Cloud.</a:t>
            </a:r>
          </a:p>
          <a:p>
            <a:r>
              <a:rPr lang="en-GB" dirty="0" smtClean="0"/>
              <a:t>This slide draws out a couple of</a:t>
            </a:r>
            <a:r>
              <a:rPr lang="en-GB" baseline="0" dirty="0" smtClean="0"/>
              <a:t> the distinctions.</a:t>
            </a:r>
          </a:p>
          <a:p>
            <a:endParaRPr lang="en-GB" dirty="0" smtClean="0"/>
          </a:p>
          <a:p>
            <a:r>
              <a:rPr lang="en-GB" dirty="0" smtClean="0"/>
              <a:t>Think</a:t>
            </a:r>
            <a:r>
              <a:rPr lang="en-GB" baseline="0" dirty="0" smtClean="0"/>
              <a:t> back to that NIST architecture</a:t>
            </a:r>
          </a:p>
          <a:p>
            <a:endParaRPr lang="en-GB" baseline="0" dirty="0" smtClean="0"/>
          </a:p>
          <a:p>
            <a:r>
              <a:rPr lang="en-GB" baseline="0" dirty="0" smtClean="0"/>
              <a:t>Public Cloud looks different because there is less for you to think about – less you are able to leverage. In return you reply on your cloud provider to have considered that stuff.</a:t>
            </a:r>
          </a:p>
          <a:p>
            <a:endParaRPr lang="en-GB" baseline="0" dirty="0" smtClean="0"/>
          </a:p>
          <a:p>
            <a:r>
              <a:rPr lang="en-GB" baseline="0" dirty="0" smtClean="0"/>
              <a:t>You decision should be to select the right provider for your requirements</a:t>
            </a:r>
          </a:p>
          <a:p>
            <a:endParaRPr lang="en-GB" baseline="0" dirty="0" smtClean="0"/>
          </a:p>
          <a:p>
            <a:r>
              <a:rPr lang="en-GB" baseline="0" dirty="0" smtClean="0"/>
              <a:t>Certainly you have no infrastructure or resource abstraction to implement. With DBaaS, IaaS is different.</a:t>
            </a:r>
          </a:p>
          <a:p>
            <a:endParaRPr lang="en-GB" baseline="0" dirty="0" smtClean="0"/>
          </a:p>
          <a:p>
            <a:r>
              <a:rPr lang="en-GB" baseline="0" dirty="0" smtClean="0"/>
              <a:t>Portability and interoperability are not important because you either have them or you don’t</a:t>
            </a:r>
          </a:p>
          <a:p>
            <a:endParaRPr lang="en-GB" baseline="0" dirty="0" smtClean="0"/>
          </a:p>
          <a:p>
            <a:r>
              <a:rPr lang="en-GB" b="1" baseline="0" dirty="0" smtClean="0"/>
              <a:t>[Don’t necessarily go here if time is getting long] </a:t>
            </a:r>
            <a:r>
              <a:rPr lang="en-GB" baseline="0" dirty="0" smtClean="0"/>
              <a:t>Some would argue that the role of Cloud Broker does not go away (as you still do it) but certainly it changes</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the perspective, the architecture</a:t>
            </a:r>
            <a:r>
              <a:rPr lang="en-GB" baseline="0" dirty="0" smtClean="0"/>
              <a:t> becomes conceptual.</a:t>
            </a:r>
          </a:p>
          <a:p>
            <a:endParaRPr lang="en-GB" baseline="0" dirty="0" smtClean="0"/>
          </a:p>
          <a:p>
            <a:r>
              <a:rPr lang="en-GB" baseline="0" dirty="0" smtClean="0"/>
              <a:t>(Don’t forget you’ll need to consider these aspects even if you are the cloud provider.)</a:t>
            </a:r>
          </a:p>
          <a:p>
            <a:endParaRPr lang="en-GB" baseline="0" dirty="0" smtClean="0"/>
          </a:p>
          <a:p>
            <a:r>
              <a:rPr lang="en-GB" baseline="0" dirty="0" smtClean="0"/>
              <a:t>For Public the focus shifts to </a:t>
            </a:r>
            <a:r>
              <a:rPr lang="en-GB" b="1" u="sng" baseline="0" dirty="0" smtClean="0"/>
              <a:t>how</a:t>
            </a:r>
            <a:r>
              <a:rPr lang="en-GB" baseline="0" dirty="0" smtClean="0"/>
              <a:t> the service works. You abstract the lower layers and need to consider the interactions</a:t>
            </a:r>
          </a:p>
          <a:p>
            <a:endParaRPr lang="en-GB" baseline="0" dirty="0" smtClean="0"/>
          </a:p>
          <a:p>
            <a:r>
              <a:rPr lang="en-GB" baseline="0" dirty="0" smtClean="0"/>
              <a:t>You need to consider what are the services and operations that your business requires – You’ll have understood this in the service catalogue and designed accordingly.</a:t>
            </a:r>
          </a:p>
          <a:p>
            <a:endParaRPr lang="en-GB" baseline="0" dirty="0" smtClean="0"/>
          </a:p>
          <a:p>
            <a:r>
              <a:rPr lang="en-GB" baseline="0" dirty="0" smtClean="0"/>
              <a:t>There will be a service provider that needs to manage the estate – what do they provide (and what will you have to augment?)</a:t>
            </a:r>
          </a:p>
          <a:p>
            <a:endParaRPr lang="en-GB" baseline="0" dirty="0" smtClean="0"/>
          </a:p>
          <a:p>
            <a:r>
              <a:rPr lang="en-GB" baseline="0" dirty="0" smtClean="0"/>
              <a:t>Cloud consumers will interface with the “as a service” – what capabilities will you provide?</a:t>
            </a:r>
          </a:p>
          <a:p>
            <a:endParaRPr lang="en-GB" baseline="0" dirty="0" smtClean="0"/>
          </a:p>
          <a:p>
            <a:r>
              <a:rPr lang="en-GB" baseline="0" dirty="0" smtClean="0"/>
              <a:t>The deployment concepts? They are out of your ability to control in the public cloud – but what are the </a:t>
            </a:r>
            <a:r>
              <a:rPr lang="en-GB" baseline="0" dirty="0" err="1" smtClean="0"/>
              <a:t>SLAs</a:t>
            </a:r>
            <a:r>
              <a:rPr lang="en-GB" baseline="0" dirty="0" smtClean="0"/>
              <a:t> you pay for?</a:t>
            </a:r>
          </a:p>
          <a:p>
            <a:endParaRPr lang="en-GB" baseline="0" dirty="0" smtClean="0"/>
          </a:p>
          <a:p>
            <a:r>
              <a:rPr lang="en-GB" baseline="0" dirty="0" smtClean="0"/>
              <a:t>And in deployment – it is safe to assume that you will have some on-site support capability. The actions of the players will change between cloud providers. (I’m thinking, AWS, Oracle and Microsoft)</a:t>
            </a:r>
          </a:p>
        </p:txBody>
      </p:sp>
      <p:sp>
        <p:nvSpPr>
          <p:cNvPr id="4" name="Slide Number Placeholder 3"/>
          <p:cNvSpPr>
            <a:spLocks noGrp="1"/>
          </p:cNvSpPr>
          <p:nvPr>
            <p:ph type="sldNum" sz="quarter" idx="10"/>
          </p:nvPr>
        </p:nvSpPr>
        <p:spPr/>
        <p:txBody>
          <a:bodyPr/>
          <a:lstStyle/>
          <a:p>
            <a:fld id="{8C72D9AE-7182-4680-8F79-479C4181FF08}" type="slidenum">
              <a:rPr lang="en-GB" smtClean="0"/>
              <a:pPr/>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study</a:t>
            </a:r>
            <a:r>
              <a:rPr lang="en-GB" baseline="0" dirty="0" smtClean="0"/>
              <a:t> “cloud” includes SaaS, PaaS and IaaS.</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smtClean="0"/>
              <a:t>Have a lessons learned in a minute</a:t>
            </a:r>
            <a:r>
              <a:rPr lang="en-GB" baseline="0" dirty="0" smtClean="0"/>
              <a:t> b</a:t>
            </a:r>
            <a:r>
              <a:rPr lang="en-GB" dirty="0" smtClean="0"/>
              <a:t>ut want to give this real importance</a:t>
            </a:r>
            <a:endParaRPr lang="en-GB" baseline="0" dirty="0" smtClean="0"/>
          </a:p>
          <a:p>
            <a:endParaRPr lang="en-GB" baseline="0" dirty="0" smtClean="0"/>
          </a:p>
          <a:p>
            <a:r>
              <a:rPr lang="en-GB" baseline="0" dirty="0" smtClean="0"/>
              <a:t>IT Driven projects need business buy-in or they’re doomed. Find friends.</a:t>
            </a:r>
          </a:p>
          <a:p>
            <a:endParaRPr lang="en-GB" baseline="0" dirty="0" smtClean="0"/>
          </a:p>
          <a:p>
            <a:r>
              <a:rPr lang="en-GB" dirty="0" smtClean="0"/>
              <a:t>If this is the 2</a:t>
            </a:r>
            <a:r>
              <a:rPr lang="en-GB" baseline="30000" dirty="0" smtClean="0"/>
              <a:t>nd</a:t>
            </a:r>
            <a:r>
              <a:rPr lang="en-GB" dirty="0" smtClean="0"/>
              <a:t> step what is the first </a:t>
            </a:r>
            <a:r>
              <a:rPr lang="en-GB" dirty="0" smtClean="0"/>
              <a:t>step? REALLY high level service catalogue. Conceptual</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41</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a:xfrm>
            <a:off x="382588" y="381000"/>
            <a:ext cx="4572000" cy="2573338"/>
          </a:xfrm>
          <a:ln/>
        </p:spPr>
      </p:sp>
      <p:sp>
        <p:nvSpPr>
          <p:cNvPr id="551939" name="Notes Placeholder 2"/>
          <p:cNvSpPr>
            <a:spLocks noGrp="1"/>
          </p:cNvSpPr>
          <p:nvPr>
            <p:ph type="body" idx="1"/>
          </p:nvPr>
        </p:nvSpPr>
        <p:spPr>
          <a:noFill/>
          <a:ln/>
        </p:spPr>
        <p:txBody>
          <a:bodyPr/>
          <a:lstStyle/>
          <a:p>
            <a:r>
              <a:rPr lang="en-US" dirty="0" smtClean="0"/>
              <a:t>A Pragmatic way to start</a:t>
            </a:r>
          </a:p>
          <a:p>
            <a:endParaRPr lang="en-US" dirty="0" smtClean="0"/>
          </a:p>
          <a:p>
            <a:r>
              <a:rPr lang="en-US" dirty="0" smtClean="0"/>
              <a:t>New dev project.</a:t>
            </a:r>
          </a:p>
          <a:p>
            <a:endParaRPr lang="en-US" dirty="0" smtClean="0"/>
          </a:p>
          <a:p>
            <a:r>
              <a:rPr lang="en-US" dirty="0" smtClean="0"/>
              <a:t>Work out kinks, add functionality, build standards</a:t>
            </a:r>
            <a:r>
              <a:rPr lang="en-US" baseline="0" dirty="0" smtClean="0"/>
              <a:t> … then Consolidate.</a:t>
            </a:r>
          </a:p>
          <a:p>
            <a:endParaRPr lang="en-US" baseline="0" dirty="0" smtClean="0"/>
          </a:p>
          <a:p>
            <a:r>
              <a:rPr lang="en-US" b="1" baseline="0" dirty="0" smtClean="0"/>
              <a:t>(Mention but don’t talk about Optimise-&gt;Private-&gt;Hybrid)</a:t>
            </a:r>
            <a:endParaRPr lang="en-US" b="1" dirty="0" smtClean="0"/>
          </a:p>
        </p:txBody>
      </p:sp>
      <p:sp>
        <p:nvSpPr>
          <p:cNvPr id="4" name="Slide Number Placeholder 3"/>
          <p:cNvSpPr>
            <a:spLocks noGrp="1"/>
          </p:cNvSpPr>
          <p:nvPr>
            <p:ph type="sldNum" sz="quarter" idx="5"/>
          </p:nvPr>
        </p:nvSpPr>
        <p:spPr/>
        <p:txBody>
          <a:bodyPr/>
          <a:lstStyle/>
          <a:p>
            <a:pPr>
              <a:defRPr/>
            </a:pPr>
            <a:fld id="{D84F4732-037B-4421-AFA6-5E9A35347EC0}" type="slidenum">
              <a:rPr lang="en-US" smtClean="0">
                <a:solidFill>
                  <a:prstClr val="black"/>
                </a:solidFill>
              </a:rPr>
              <a:pPr>
                <a:defRPr/>
              </a:pPr>
              <a:t>42</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GB" dirty="0" smtClean="0"/>
              <a:t>So you’ve started small. But you will</a:t>
            </a:r>
            <a:r>
              <a:rPr lang="en-GB" baseline="0" dirty="0" smtClean="0"/>
              <a:t> need to consider candidates for your service. No databases stand without an application</a:t>
            </a:r>
          </a:p>
          <a:p>
            <a:endParaRPr lang="en-GB" baseline="0" dirty="0" smtClean="0"/>
          </a:p>
          <a:p>
            <a:r>
              <a:rPr lang="en-GB" baseline="0" dirty="0" smtClean="0"/>
              <a:t>Consider your candidate so that you can easily scale!</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43</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a:buClr>
                <a:srgbClr val="4F81BD"/>
              </a:buClr>
            </a:pPr>
            <a:fld id="{DD83127F-C166-5148-B258-BBF3BC0A1722}" type="slidenum">
              <a:rPr lang="en-US">
                <a:solidFill>
                  <a:prstClr val="black"/>
                </a:solidFill>
              </a:rPr>
              <a:pPr>
                <a:buClr>
                  <a:srgbClr val="4F81BD"/>
                </a:buClr>
              </a:pPr>
              <a:t>45</a:t>
            </a:fld>
            <a:endParaRPr lang="en-US" dirty="0">
              <a:solidFill>
                <a:prstClr val="black"/>
              </a:solidFill>
            </a:endParaRPr>
          </a:p>
        </p:txBody>
      </p:sp>
      <p:sp>
        <p:nvSpPr>
          <p:cNvPr id="109569" name="Text Box 1"/>
          <p:cNvSpPr txBox="1">
            <a:spLocks noGrp="1" noRot="1" noChangeAspect="1" noChangeArrowheads="1"/>
          </p:cNvSpPr>
          <p:nvPr>
            <p:ph type="sldImg"/>
          </p:nvPr>
        </p:nvSpPr>
        <p:spPr bwMode="auto">
          <a:xfrm>
            <a:off x="-1817049" y="954450"/>
            <a:ext cx="9186195" cy="4715240"/>
          </a:xfrm>
          <a:prstGeom prst="rect">
            <a:avLst/>
          </a:prstGeom>
          <a:solidFill>
            <a:srgbClr val="FFFFFF"/>
          </a:solidFill>
          <a:ln>
            <a:solidFill>
              <a:srgbClr val="000000"/>
            </a:solidFill>
            <a:miter lim="800000"/>
            <a:headEnd/>
            <a:tailEnd/>
          </a:ln>
        </p:spPr>
      </p:sp>
      <p:sp>
        <p:nvSpPr>
          <p:cNvPr id="109570" name="Text Box 2"/>
          <p:cNvSpPr txBox="1">
            <a:spLocks noGrp="1" noChangeArrowheads="1"/>
          </p:cNvSpPr>
          <p:nvPr>
            <p:ph type="body" idx="1"/>
          </p:nvPr>
        </p:nvSpPr>
        <p:spPr bwMode="auto">
          <a:xfrm>
            <a:off x="554493" y="5970987"/>
            <a:ext cx="4440464" cy="5657453"/>
          </a:xfrm>
          <a:prstGeom prst="rect">
            <a:avLst/>
          </a:prstGeom>
          <a:noFill/>
          <a:ln>
            <a:round/>
            <a:headEnd/>
            <a:tailEnd/>
          </a:ln>
        </p:spPr>
        <p:txBody>
          <a:bodyPr wrap="none" anchor="ctr">
            <a:prstTxWarp prst="textNoShape">
              <a:avLst/>
            </a:prstTxWarp>
          </a:bodyPr>
          <a:lstStyle/>
          <a:p>
            <a:r>
              <a:rPr lang="en-US" dirty="0" smtClean="0"/>
              <a:t>This is th</a:t>
            </a:r>
            <a:r>
              <a:rPr lang="en-US" baseline="0" dirty="0" smtClean="0"/>
              <a:t>e wikipedia definition of decomposition.</a:t>
            </a:r>
          </a:p>
          <a:p>
            <a:endParaRPr lang="en-US" dirty="0" smtClean="0"/>
          </a:p>
          <a:p>
            <a:r>
              <a:rPr lang="en-US" dirty="0" smtClean="0"/>
              <a:t>Start with a diagram.</a:t>
            </a:r>
          </a:p>
          <a:p>
            <a:endParaRPr lang="en-US" dirty="0" smtClean="0"/>
          </a:p>
          <a:p>
            <a:r>
              <a:rPr lang="en-US" dirty="0" smtClean="0"/>
              <a:t>Start with a ‘good’ architectural description</a:t>
            </a:r>
            <a:r>
              <a:rPr lang="en-US" baseline="0" dirty="0" smtClean="0"/>
              <a:t> that i</a:t>
            </a:r>
            <a:r>
              <a:rPr lang="en-US" dirty="0" smtClean="0"/>
              <a:t>dentifies key components and dependencies, reasonable granularity (≤15 / maps well to functions and products)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a:buClr>
                <a:srgbClr val="4F81BD"/>
              </a:buClr>
            </a:pPr>
            <a:fld id="{DD83127F-C166-5148-B258-BBF3BC0A1722}" type="slidenum">
              <a:rPr lang="en-US">
                <a:solidFill>
                  <a:prstClr val="black"/>
                </a:solidFill>
              </a:rPr>
              <a:pPr>
                <a:buClr>
                  <a:srgbClr val="4F81BD"/>
                </a:buClr>
              </a:pPr>
              <a:t>46</a:t>
            </a:fld>
            <a:endParaRPr lang="en-US" dirty="0">
              <a:solidFill>
                <a:prstClr val="black"/>
              </a:solidFill>
            </a:endParaRPr>
          </a:p>
        </p:txBody>
      </p:sp>
      <p:sp>
        <p:nvSpPr>
          <p:cNvPr id="109569" name="Text Box 1"/>
          <p:cNvSpPr txBox="1">
            <a:spLocks noGrp="1" noRot="1" noChangeAspect="1" noChangeArrowheads="1"/>
          </p:cNvSpPr>
          <p:nvPr>
            <p:ph type="sldImg"/>
          </p:nvPr>
        </p:nvSpPr>
        <p:spPr bwMode="auto">
          <a:xfrm>
            <a:off x="-1817049" y="954450"/>
            <a:ext cx="9186195" cy="4715240"/>
          </a:xfrm>
          <a:prstGeom prst="rect">
            <a:avLst/>
          </a:prstGeom>
          <a:solidFill>
            <a:srgbClr val="FFFFFF"/>
          </a:solidFill>
          <a:ln>
            <a:solidFill>
              <a:srgbClr val="000000"/>
            </a:solidFill>
            <a:miter lim="800000"/>
            <a:headEnd/>
            <a:tailEnd/>
          </a:ln>
        </p:spPr>
      </p:sp>
      <p:sp>
        <p:nvSpPr>
          <p:cNvPr id="109570" name="Text Box 2"/>
          <p:cNvSpPr txBox="1">
            <a:spLocks noGrp="1" noChangeArrowheads="1"/>
          </p:cNvSpPr>
          <p:nvPr>
            <p:ph type="body" idx="1"/>
          </p:nvPr>
        </p:nvSpPr>
        <p:spPr bwMode="auto">
          <a:xfrm>
            <a:off x="554493" y="5970987"/>
            <a:ext cx="4440464" cy="5657453"/>
          </a:xfrm>
          <a:prstGeom prst="rect">
            <a:avLst/>
          </a:prstGeom>
          <a:noFill/>
          <a:ln>
            <a:round/>
            <a:headEnd/>
            <a:tailEnd/>
          </a:ln>
        </p:spPr>
        <p:txBody>
          <a:bodyPr wrap="none" anchor="ctr">
            <a:prstTxWarp prst="textNoShape">
              <a:avLst/>
            </a:prstTxWarp>
          </a:bodyPr>
          <a:lstStyle/>
          <a:p>
            <a:r>
              <a:rPr lang="en-US" dirty="0" smtClean="0"/>
              <a:t>Relative to MM, CCST is more malleable – it’s expected that modifications may be necessary.  These may not be</a:t>
            </a:r>
            <a:r>
              <a:rPr lang="en-US" baseline="0" dirty="0" smtClean="0"/>
              <a:t> the right criteria.  Like MM, it’s easy to ignore individual criteria, but you may also want to add new ones</a:t>
            </a:r>
            <a:r>
              <a:rPr lang="en-US" dirty="0" smtClean="0"/>
              <a:t> …</a:t>
            </a:r>
          </a:p>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 you </a:t>
            </a:r>
            <a:r>
              <a:rPr lang="en-GB" dirty="0" smtClean="0"/>
              <a:t>now know </a:t>
            </a:r>
            <a:r>
              <a:rPr lang="en-GB" dirty="0" smtClean="0"/>
              <a:t>how to do</a:t>
            </a:r>
            <a:r>
              <a:rPr lang="en-GB" baseline="0" dirty="0" smtClean="0"/>
              <a:t> </a:t>
            </a:r>
            <a:r>
              <a:rPr lang="en-GB" baseline="0" dirty="0" smtClean="0"/>
              <a:t>DBaaS … If you’re deploying a private DBaaS/Cloud you’ll want kit.</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47</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Shameless plug of systems that are PODs, are extendable, extensible, resilient,</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48</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you’re looking </a:t>
            </a:r>
            <a:r>
              <a:rPr lang="en-GB" dirty="0" smtClean="0"/>
              <a:t>for Public Cloud.</a:t>
            </a:r>
          </a:p>
          <a:p>
            <a:endParaRPr lang="en-GB" dirty="0" smtClean="0"/>
          </a:p>
          <a:p>
            <a:r>
              <a:rPr lang="en-GB" dirty="0" smtClean="0"/>
              <a:t>This</a:t>
            </a:r>
            <a:r>
              <a:rPr lang="en-GB" baseline="0" dirty="0" smtClean="0"/>
              <a:t> is clearly beyond DBaaS.</a:t>
            </a:r>
          </a:p>
          <a:p>
            <a:endParaRPr lang="en-GB" baseline="0" dirty="0" smtClean="0"/>
          </a:p>
          <a:p>
            <a:r>
              <a:rPr lang="en-GB" baseline="0" dirty="0" smtClean="0"/>
              <a:t>You could pick this alone but best practice “builds for the cloud in the cloud” and unless your application is an APEX app – you’re going to want more services.</a:t>
            </a:r>
          </a:p>
          <a:p>
            <a:endParaRPr lang="en-GB" baseline="0" dirty="0" smtClean="0"/>
          </a:p>
          <a:p>
            <a:r>
              <a:rPr lang="en-GB" baseline="0" dirty="0" smtClean="0"/>
              <a:t>Consider evolution – it will happen</a:t>
            </a:r>
          </a:p>
          <a:p>
            <a:endParaRPr lang="en-GB" baseline="0" dirty="0" smtClean="0"/>
          </a:p>
          <a:p>
            <a:r>
              <a:rPr lang="en-GB" baseline="0" dirty="0" smtClean="0"/>
              <a:t>Which road (public or private) will you take? Standardisation applies here too.</a:t>
            </a:r>
          </a:p>
          <a:p>
            <a:endParaRPr lang="en-GB" baseline="0" dirty="0" smtClean="0"/>
          </a:p>
          <a:p>
            <a:r>
              <a:rPr lang="en-GB" baseline="0" dirty="0" smtClean="0"/>
              <a:t>Hybrid: It’s not always either or!</a:t>
            </a:r>
          </a:p>
          <a:p>
            <a:r>
              <a:rPr lang="en-GB" baseline="0" dirty="0" smtClean="0"/>
              <a:t>I thought about discussing hybrid cloud – a mix of public and private but that’s a topic for another day. </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49</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a:t>
            </a:r>
            <a:r>
              <a:rPr lang="en-GB" baseline="0" dirty="0" smtClean="0"/>
              <a:t> almost last slide but if you look carefully you will see Oracle products layered on top of that NIST architecture.</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50</a:t>
            </a:fld>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My last –</a:t>
            </a:r>
          </a:p>
          <a:p>
            <a:endParaRPr lang="en-GB" dirty="0" smtClean="0"/>
          </a:p>
          <a:p>
            <a:r>
              <a:rPr lang="en-GB" dirty="0" smtClean="0"/>
              <a:t>You could boil</a:t>
            </a:r>
            <a:r>
              <a:rPr lang="en-GB" baseline="0" dirty="0" smtClean="0"/>
              <a:t> all of my previous slides down to this one.</a:t>
            </a:r>
          </a:p>
          <a:p>
            <a:endParaRPr lang="en-GB" baseline="0" dirty="0" smtClean="0"/>
          </a:p>
          <a:p>
            <a:r>
              <a:rPr lang="en-GB" dirty="0" smtClean="0"/>
              <a:t>This is the whole</a:t>
            </a:r>
            <a:r>
              <a:rPr lang="en-GB" baseline="0" dirty="0" smtClean="0"/>
              <a:t> discussion on a slide. -- Why and how.</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51</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Cloud </a:t>
            </a:r>
            <a:r>
              <a:rPr lang="en-GB" dirty="0" smtClean="0"/>
              <a:t>spend on “x</a:t>
            </a:r>
            <a:r>
              <a:rPr lang="en-GB" baseline="0" dirty="0" smtClean="0"/>
              <a:t> as a Service”</a:t>
            </a:r>
            <a:endParaRPr lang="en-GB" dirty="0" smtClean="0"/>
          </a:p>
          <a:p>
            <a:endParaRPr lang="en-GB" dirty="0" smtClean="0"/>
          </a:p>
          <a:p>
            <a:r>
              <a:rPr lang="en-GB" dirty="0" smtClean="0"/>
              <a:t>CAGR = Combined Annual Growth Rate = mean growth rate over &gt;1-year</a:t>
            </a:r>
          </a:p>
          <a:p>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5</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1) It’s not “just provisioning” even if you have a stable on-premise product. Think about </a:t>
            </a:r>
            <a:r>
              <a:rPr lang="en-GB" sz="1100" kern="1200" baseline="0" dirty="0" smtClean="0">
                <a:solidFill>
                  <a:schemeClr val="tx1"/>
                </a:solidFill>
                <a:latin typeface="+mn-lt"/>
                <a:ea typeface="+mn-ea"/>
                <a:cs typeface="+mn-cs"/>
              </a:rPr>
              <a:t>end-to-end lifecycle management.</a:t>
            </a:r>
          </a:p>
          <a:p>
            <a:r>
              <a:rPr lang="en-US" sz="1100" kern="1200" baseline="0" dirty="0" smtClean="0">
                <a:solidFill>
                  <a:schemeClr val="tx1"/>
                </a:solidFill>
                <a:latin typeface="+mn-lt"/>
                <a:ea typeface="+mn-ea"/>
                <a:cs typeface="+mn-cs"/>
              </a:rPr>
              <a:t>2) Don’t expect end-users to bother about patching, backup, recovery i.e. think Gmail, </a:t>
            </a:r>
            <a:r>
              <a:rPr lang="en-GB" sz="1100" kern="1200" baseline="0" dirty="0" smtClean="0">
                <a:solidFill>
                  <a:schemeClr val="tx1"/>
                </a:solidFill>
                <a:latin typeface="+mn-lt"/>
                <a:ea typeface="+mn-ea"/>
                <a:cs typeface="+mn-cs"/>
              </a:rPr>
              <a:t>not Outlook.</a:t>
            </a:r>
          </a:p>
          <a:p>
            <a:r>
              <a:rPr lang="en-GB" sz="1100" kern="1200" baseline="0" dirty="0" smtClean="0">
                <a:solidFill>
                  <a:schemeClr val="tx1"/>
                </a:solidFill>
                <a:latin typeface="+mn-lt"/>
                <a:ea typeface="+mn-ea"/>
                <a:cs typeface="+mn-cs"/>
              </a:rPr>
              <a:t>3) </a:t>
            </a:r>
            <a:r>
              <a:rPr lang="en-US" sz="1100" kern="1200" baseline="0" dirty="0" smtClean="0">
                <a:solidFill>
                  <a:schemeClr val="tx1"/>
                </a:solidFill>
                <a:latin typeface="+mn-lt"/>
                <a:ea typeface="+mn-ea"/>
                <a:cs typeface="+mn-cs"/>
              </a:rPr>
              <a:t>Don’t depend on Support Admin being able to solve problems in the way on-premise works.</a:t>
            </a:r>
            <a:endParaRPr lang="en-GB" sz="1100" kern="1200" baseline="0" dirty="0" smtClean="0">
              <a:solidFill>
                <a:schemeClr val="tx1"/>
              </a:solidFill>
              <a:latin typeface="+mn-lt"/>
              <a:ea typeface="+mn-ea"/>
              <a:cs typeface="+mn-cs"/>
            </a:endParaRPr>
          </a:p>
          <a:p>
            <a:r>
              <a:rPr lang="en-GB" sz="1100" kern="1200" baseline="0" dirty="0" smtClean="0">
                <a:solidFill>
                  <a:schemeClr val="tx1"/>
                </a:solidFill>
                <a:latin typeface="+mn-lt"/>
                <a:ea typeface="+mn-ea"/>
                <a:cs typeface="+mn-cs"/>
              </a:rPr>
              <a:t>4) </a:t>
            </a:r>
            <a:r>
              <a:rPr lang="en-US" sz="1100" kern="1200" baseline="0" dirty="0" smtClean="0">
                <a:solidFill>
                  <a:schemeClr val="tx1"/>
                </a:solidFill>
                <a:latin typeface="+mn-lt"/>
                <a:ea typeface="+mn-ea"/>
                <a:cs typeface="+mn-cs"/>
              </a:rPr>
              <a:t>Frequent releases are the norm in the cloud</a:t>
            </a:r>
          </a:p>
          <a:p>
            <a:r>
              <a:rPr lang="en-US" sz="1100" kern="1200" baseline="0" dirty="0" smtClean="0">
                <a:solidFill>
                  <a:schemeClr val="tx1"/>
                </a:solidFill>
                <a:latin typeface="+mn-lt"/>
                <a:ea typeface="+mn-ea"/>
                <a:cs typeface="+mn-cs"/>
              </a:rPr>
              <a:t>5) Agility cannot come at the price of shipping unstable code. A single issue can bring </a:t>
            </a:r>
            <a:r>
              <a:rPr lang="en-GB" sz="1100" kern="1200" baseline="0" dirty="0" smtClean="0">
                <a:solidFill>
                  <a:schemeClr val="tx1"/>
                </a:solidFill>
                <a:latin typeface="+mn-lt"/>
                <a:ea typeface="+mn-ea"/>
                <a:cs typeface="+mn-cs"/>
              </a:rPr>
              <a:t>down all customer PODs</a:t>
            </a:r>
          </a:p>
          <a:p>
            <a:r>
              <a:rPr lang="en-GB" sz="1100" kern="1200" baseline="0" dirty="0" smtClean="0">
                <a:solidFill>
                  <a:schemeClr val="tx1"/>
                </a:solidFill>
                <a:latin typeface="+mn-lt"/>
                <a:ea typeface="+mn-ea"/>
                <a:cs typeface="+mn-cs"/>
              </a:rPr>
              <a:t>6A) </a:t>
            </a:r>
            <a:r>
              <a:rPr lang="en-US" sz="1100" kern="1200" baseline="0" dirty="0" smtClean="0">
                <a:solidFill>
                  <a:schemeClr val="tx1"/>
                </a:solidFill>
                <a:latin typeface="+mn-lt"/>
                <a:ea typeface="+mn-ea"/>
                <a:cs typeface="+mn-cs"/>
              </a:rPr>
              <a:t>Firewall is only the first line of defens</a:t>
            </a:r>
            <a:r>
              <a:rPr lang="en-GB" sz="1100" kern="1200" baseline="0" dirty="0" smtClean="0">
                <a:solidFill>
                  <a:schemeClr val="tx1"/>
                </a:solidFill>
                <a:latin typeface="+mn-lt"/>
                <a:ea typeface="+mn-ea"/>
                <a:cs typeface="+mn-cs"/>
              </a:rPr>
              <a:t>e</a:t>
            </a:r>
          </a:p>
          <a:p>
            <a:r>
              <a:rPr lang="en-US" sz="1100" kern="1200" baseline="0" dirty="0" smtClean="0">
                <a:solidFill>
                  <a:schemeClr val="tx1"/>
                </a:solidFill>
                <a:latin typeface="+mn-lt"/>
                <a:ea typeface="+mn-ea"/>
                <a:cs typeface="+mn-cs"/>
              </a:rPr>
              <a:t>6B) Don’t forget network level security, virus protection and other intrusions.</a:t>
            </a:r>
          </a:p>
          <a:p>
            <a:r>
              <a:rPr lang="en-US" sz="1100" kern="1200" baseline="0" dirty="0" smtClean="0">
                <a:solidFill>
                  <a:schemeClr val="tx1"/>
                </a:solidFill>
                <a:latin typeface="+mn-lt"/>
                <a:ea typeface="+mn-ea"/>
                <a:cs typeface="+mn-cs"/>
              </a:rPr>
              <a:t>6C) Audit and track everything e.g. logins, logouts, sensitive operations such as deletes</a:t>
            </a:r>
            <a:endParaRPr lang="en-GB" sz="1100" kern="1200" baseline="0" dirty="0" smtClean="0">
              <a:solidFill>
                <a:schemeClr val="tx1"/>
              </a:solidFill>
              <a:latin typeface="+mn-lt"/>
              <a:ea typeface="+mn-ea"/>
              <a:cs typeface="+mn-cs"/>
            </a:endParaRPr>
          </a:p>
          <a:p>
            <a:r>
              <a:rPr lang="en-GB" sz="1100" kern="1200" baseline="0" dirty="0" smtClean="0">
                <a:solidFill>
                  <a:schemeClr val="tx1"/>
                </a:solidFill>
                <a:latin typeface="+mn-lt"/>
                <a:ea typeface="+mn-ea"/>
                <a:cs typeface="+mn-cs"/>
              </a:rPr>
              <a:t>7A) </a:t>
            </a:r>
            <a:r>
              <a:rPr lang="en-US" sz="1100" kern="1200" baseline="0" dirty="0" smtClean="0">
                <a:solidFill>
                  <a:schemeClr val="tx1"/>
                </a:solidFill>
                <a:latin typeface="+mn-lt"/>
                <a:ea typeface="+mn-ea"/>
                <a:cs typeface="+mn-cs"/>
              </a:rPr>
              <a:t>“It works on my machine” is not a valid argument!</a:t>
            </a:r>
          </a:p>
          <a:p>
            <a:r>
              <a:rPr lang="en-US" sz="1100" kern="1200" baseline="0" dirty="0" smtClean="0">
                <a:solidFill>
                  <a:schemeClr val="tx1"/>
                </a:solidFill>
                <a:latin typeface="+mn-lt"/>
                <a:ea typeface="+mn-ea"/>
                <a:cs typeface="+mn-cs"/>
              </a:rPr>
              <a:t>7B) Develop in the same type of topology a customer would use e.g. OHS, OAM, SSO, WLS Cluster etc.</a:t>
            </a:r>
          </a:p>
          <a:p>
            <a:r>
              <a:rPr lang="en-US" sz="1100" kern="1200" baseline="0" dirty="0" smtClean="0">
                <a:solidFill>
                  <a:schemeClr val="tx1"/>
                </a:solidFill>
                <a:latin typeface="+mn-lt"/>
                <a:ea typeface="+mn-ea"/>
                <a:cs typeface="+mn-cs"/>
              </a:rPr>
              <a:t>	It also forces you to think about what it costs us for customers to run our software.</a:t>
            </a:r>
          </a:p>
          <a:p>
            <a:r>
              <a:rPr lang="en-US" sz="1100" kern="1200" baseline="0" dirty="0" smtClean="0">
                <a:solidFill>
                  <a:schemeClr val="tx1"/>
                </a:solidFill>
                <a:latin typeface="+mn-lt"/>
                <a:ea typeface="+mn-ea"/>
                <a:cs typeface="+mn-cs"/>
              </a:rPr>
              <a:t>	E.g. do you really need a database schema, or would files on a storage service suffice?</a:t>
            </a:r>
          </a:p>
          <a:p>
            <a:r>
              <a:rPr lang="en-US" sz="1100" kern="1200" baseline="0" dirty="0" smtClean="0">
                <a:solidFill>
                  <a:schemeClr val="tx1"/>
                </a:solidFill>
                <a:latin typeface="+mn-lt"/>
                <a:ea typeface="+mn-ea"/>
                <a:cs typeface="+mn-cs"/>
              </a:rPr>
              <a:t>	If we can’t afford unlimited disk space for log files or daily DBA intervention to purge tables, so would our customers.</a:t>
            </a:r>
          </a:p>
        </p:txBody>
      </p:sp>
      <p:sp>
        <p:nvSpPr>
          <p:cNvPr id="4" name="Slide Number Placeholder 3"/>
          <p:cNvSpPr>
            <a:spLocks noGrp="1"/>
          </p:cNvSpPr>
          <p:nvPr>
            <p:ph type="sldNum" sz="quarter" idx="10"/>
          </p:nvPr>
        </p:nvSpPr>
        <p:spPr/>
        <p:txBody>
          <a:bodyPr/>
          <a:lstStyle/>
          <a:p>
            <a:fld id="{8C72D9AE-7182-4680-8F79-479C4181FF08}" type="slidenum">
              <a:rPr lang="en-GB" smtClean="0"/>
              <a:pPr/>
              <a:t>52</a:t>
            </a:fld>
            <a:endParaRPr lang="en-GB"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53</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This</a:t>
            </a:r>
            <a:r>
              <a:rPr lang="en-US" baseline="0" dirty="0" smtClean="0"/>
              <a:t> is a </a:t>
            </a:r>
            <a:r>
              <a:rPr lang="en-US" b="1" baseline="0" dirty="0" smtClean="0"/>
              <a:t>Safe Harbor Back </a:t>
            </a:r>
            <a:r>
              <a:rPr lang="en-US" baseline="0" dirty="0" smtClean="0"/>
              <a:t>slide, one of two Safe Harbor Statement slides included in this template. </a:t>
            </a:r>
          </a:p>
          <a:p>
            <a:endParaRPr lang="en-US" baseline="0" dirty="0" smtClean="0"/>
          </a:p>
          <a:p>
            <a:r>
              <a:rPr lang="en-US" dirty="0" smtClean="0"/>
              <a:t>One of the Safe Harbor slides must be used if your presentation covers material affected by Oracle’s Revenue Recognition Policy </a:t>
            </a:r>
          </a:p>
          <a:p>
            <a:endParaRPr lang="en-US" dirty="0" smtClean="0"/>
          </a:p>
          <a:p>
            <a:r>
              <a:rPr lang="en-US" dirty="0" smtClean="0"/>
              <a:t>To learn more about this policy, e-mail: </a:t>
            </a:r>
            <a:r>
              <a:rPr lang="en-US" dirty="0" smtClean="0">
                <a:hlinkClick r:id="rId3"/>
              </a:rPr>
              <a:t>Revrec-americasiebc_us@oracle.com </a:t>
            </a:r>
            <a:endParaRPr lang="en-US" dirty="0" smtClean="0"/>
          </a:p>
          <a:p>
            <a:endParaRPr lang="en-US" dirty="0" smtClean="0"/>
          </a:p>
          <a:p>
            <a:r>
              <a:rPr lang="en-US" sz="1100" kern="1200" dirty="0" smtClean="0">
                <a:solidFill>
                  <a:schemeClr val="tx1"/>
                </a:solidFill>
                <a:latin typeface="+mn-lt"/>
                <a:ea typeface="+mn-ea"/>
                <a:cs typeface="+mn-cs"/>
              </a:rPr>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  </a:t>
            </a:r>
          </a:p>
          <a:p>
            <a:endParaRPr lang="en-US" sz="1100" kern="1200" dirty="0" smtClean="0">
              <a:solidFill>
                <a:schemeClr val="tx1"/>
              </a:solidFill>
              <a:latin typeface="+mn-lt"/>
              <a:ea typeface="+mn-ea"/>
              <a:cs typeface="+mn-cs"/>
            </a:endParaRPr>
          </a:p>
          <a:p>
            <a:r>
              <a:rPr lang="en-US" sz="1100" u="sng" kern="1200" dirty="0" smtClean="0">
                <a:solidFill>
                  <a:schemeClr val="tx1"/>
                </a:solidFill>
                <a:latin typeface="+mn-lt"/>
                <a:ea typeface="+mn-ea"/>
                <a:cs typeface="+mn-cs"/>
                <a:hlinkClick r:id="rId4"/>
              </a:rPr>
              <a:t>http://my.oracle.com/site/fin/gfo/GlobalProcesses/cnt452504.pdf</a:t>
            </a:r>
            <a:endParaRPr lang="en-US" sz="1100" u="sng" kern="1200" dirty="0" smtClean="0">
              <a:solidFill>
                <a:schemeClr val="tx1"/>
              </a:solidFill>
              <a:latin typeface="+mn-lt"/>
              <a:ea typeface="+mn-ea"/>
              <a:cs typeface="+mn-cs"/>
            </a:endParaRPr>
          </a:p>
          <a:p>
            <a:endParaRPr lang="en-US" sz="11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dirty="0" smtClean="0">
                <a:solidFill>
                  <a:schemeClr val="tx1"/>
                </a:solidFill>
                <a:latin typeface="+mn-lt"/>
                <a:ea typeface="+mn-ea"/>
                <a:cs typeface="+mn-cs"/>
              </a:rPr>
              <a:t>For all external communications such as press release, roadmaps, PowerPoint presentations, Safe Harbor Statements are required. You can refer to the link mentioned above to find out additional information/disclaimers required depending on your audience.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54</a:t>
            </a:fld>
            <a:endParaRPr lang="en-US" dirty="0"/>
          </a:p>
        </p:txBody>
      </p:sp>
    </p:spTree>
    <p:extLst>
      <p:ext uri="{BB962C8B-B14F-4D97-AF65-F5344CB8AC3E}">
        <p14:creationId xmlns="" xmlns:p14="http://schemas.microsoft.com/office/powerpoint/2010/main" val="479956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55</a:t>
            </a:fld>
            <a:endParaRPr lang="en-US" dirty="0"/>
          </a:p>
        </p:txBody>
      </p:sp>
    </p:spTree>
    <p:extLst>
      <p:ext uri="{BB962C8B-B14F-4D97-AF65-F5344CB8AC3E}">
        <p14:creationId xmlns="" xmlns:p14="http://schemas.microsoft.com/office/powerpoint/2010/main" val="39912959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56</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a:t>
            </a:r>
            <a:r>
              <a:rPr lang="en-GB" baseline="0" dirty="0" smtClean="0"/>
              <a:t> are </a:t>
            </a:r>
            <a:r>
              <a:rPr lang="en-GB" baseline="0" dirty="0" smtClean="0"/>
              <a:t>US Dollars! So, what’s </a:t>
            </a:r>
            <a:r>
              <a:rPr lang="en-GB" baseline="0" dirty="0" smtClean="0"/>
              <a:t>happening in </a:t>
            </a:r>
            <a:r>
              <a:rPr lang="en-GB" baseline="0" dirty="0" smtClean="0"/>
              <a:t>Europe?</a:t>
            </a:r>
            <a:endParaRPr lang="en-GB" baseline="0" dirty="0" smtClean="0"/>
          </a:p>
          <a:p>
            <a:endParaRPr lang="en-GB" baseline="0" dirty="0" smtClean="0"/>
          </a:p>
          <a:p>
            <a:r>
              <a:rPr lang="en-GB" baseline="0" dirty="0" smtClean="0"/>
              <a:t>“Up to 7x” EMEA is growing faster than the rest of the world</a:t>
            </a:r>
          </a:p>
          <a:p>
            <a:endParaRPr lang="en-GB" baseline="0" dirty="0" smtClean="0"/>
          </a:p>
          <a:p>
            <a:r>
              <a:rPr lang="en-GB" baseline="0" dirty="0" smtClean="0"/>
              <a:t>Public growing faster than on-premise</a:t>
            </a: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Of PaaS – Database is growing faster</a:t>
            </a:r>
            <a:r>
              <a:rPr lang="en-GB" baseline="0" dirty="0" smtClean="0"/>
              <a:t> than anything else and expected to be over next 5-years</a:t>
            </a:r>
          </a:p>
          <a:p>
            <a:endParaRPr lang="en-GB" baseline="0" dirty="0" smtClean="0"/>
          </a:p>
          <a:p>
            <a:r>
              <a:rPr lang="en-GB" baseline="0" dirty="0" smtClean="0"/>
              <a:t>Early doors.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Cloud deployments = yes</a:t>
            </a:r>
          </a:p>
          <a:p>
            <a:r>
              <a:rPr lang="en-GB" dirty="0" smtClean="0"/>
              <a:t>Oracle and MSSQL</a:t>
            </a:r>
            <a:r>
              <a:rPr lang="en-GB" baseline="0" dirty="0" smtClean="0"/>
              <a:t> = yeah</a:t>
            </a:r>
          </a:p>
          <a:p>
            <a:r>
              <a:rPr lang="en-GB" baseline="0" dirty="0" smtClean="0"/>
              <a:t>Others = yeah</a:t>
            </a:r>
          </a:p>
          <a:p>
            <a:r>
              <a:rPr lang="en-GB" baseline="0" dirty="0" smtClean="0"/>
              <a:t>All = maybe</a:t>
            </a:r>
          </a:p>
          <a:p>
            <a:r>
              <a:rPr lang="en-GB" baseline="0" dirty="0" smtClean="0"/>
              <a:t>All? = not for sure</a:t>
            </a:r>
          </a:p>
          <a:p>
            <a:endParaRPr lang="en-GB" baseline="0" dirty="0" smtClean="0"/>
          </a:p>
          <a:p>
            <a:r>
              <a:rPr lang="en-GB" baseline="0" dirty="0" smtClean="0"/>
              <a:t>I’ll spend the rest of the hour explaining why I don’t think this stuff is DBaaS</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GB" baseline="0" dirty="0" smtClean="0"/>
              <a:t>Before we ask what – Lets ask why</a:t>
            </a:r>
          </a:p>
          <a:p>
            <a:endParaRPr lang="en-GB" baseline="0" dirty="0" smtClean="0"/>
          </a:p>
          <a:p>
            <a:r>
              <a:rPr lang="en-US" dirty="0" smtClean="0"/>
              <a:t>You don’t deploy technology for the sake of technology – you work in </a:t>
            </a:r>
            <a:r>
              <a:rPr lang="en-US" dirty="0" smtClean="0"/>
              <a:t>organizations/businesses and DBaaS</a:t>
            </a:r>
            <a:r>
              <a:rPr lang="en-US" baseline="0" dirty="0" smtClean="0"/>
              <a:t> </a:t>
            </a:r>
            <a:r>
              <a:rPr lang="en-US" baseline="0" dirty="0" smtClean="0"/>
              <a:t>has to have a purpose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dirty="0"/>
          </a:p>
        </p:txBody>
      </p:sp>
    </p:spTree>
    <p:extLst>
      <p:ext uri="{BB962C8B-B14F-4D97-AF65-F5344CB8AC3E}">
        <p14:creationId xmlns:p14="http://schemas.microsoft.com/office/powerpoint/2010/main" xmlns="" val="3390571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pPr/>
              <a:t>‹#›</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 xmlns:p14="http://schemas.microsoft.com/office/powerpoint/2010/main" val="3993200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endParaRPr dirty="0"/>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bg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noAutofit/>
          </a:bodyPr>
          <a:lstStyle>
            <a:lvl1pPr>
              <a:defRPr>
                <a:solidFill>
                  <a:schemeClr val="bg1">
                    <a:lumMod val="60000"/>
                    <a:lumOff val="40000"/>
                  </a:schemeClr>
                </a:solidFill>
              </a:defRPr>
            </a:lvl1pPr>
          </a:lstStyle>
          <a:p>
            <a:endParaRPr dirty="0"/>
          </a:p>
        </p:txBody>
      </p:sp>
      <p:sp>
        <p:nvSpPr>
          <p:cNvPr id="6" name="Slide Number Placeholder 5"/>
          <p:cNvSpPr>
            <a:spLocks noGrp="1"/>
          </p:cNvSpPr>
          <p:nvPr>
            <p:ph type="sldNum" sz="quarter" idx="12"/>
          </p:nvPr>
        </p:nvSpPr>
        <p:spPr/>
        <p:txBody>
          <a:bodyPr>
            <a:noAutofit/>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67037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59625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945098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1027766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520166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53371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22633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73938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pPr/>
              <a:t>‹#›</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 xmlns:p14="http://schemas.microsoft.com/office/powerpoint/2010/main" val="2404157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endParaRPr dirty="0"/>
          </a:p>
        </p:txBody>
      </p:sp>
      <p:sp>
        <p:nvSpPr>
          <p:cNvPr id="8" name="Footer Placeholder 7"/>
          <p:cNvSpPr>
            <a:spLocks noGrp="1"/>
          </p:cNvSpPr>
          <p:nvPr>
            <p:ph type="ftr" sz="quarter" idx="11"/>
          </p:nvPr>
        </p:nvSpPr>
        <p:spPr/>
        <p:txBody>
          <a:bodyPr>
            <a:noAutofit/>
          </a:bodyPr>
          <a:lstStyle/>
          <a:p>
            <a:endParaRPr dirty="0"/>
          </a:p>
        </p:txBody>
      </p:sp>
      <p:sp>
        <p:nvSpPr>
          <p:cNvPr id="9" name="Slide Number Placeholder 8"/>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 xmlns:p14="http://schemas.microsoft.com/office/powerpoint/2010/main" val="3787001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416362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45785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058274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908982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790854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 xmlns:p14="http://schemas.microsoft.com/office/powerpoint/2010/main" val="74544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72063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DC1C5"/>
                </a:solidFill>
              </a:defRPr>
            </a:lvl1pPr>
          </a:lstStyle>
          <a:p>
            <a:fld id="{C51EAA63-D034-42AE-91FA-B13B9518C7BE}" type="slidenum">
              <a:rPr/>
              <a:pPr/>
              <a:t>‹#›</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4" name="Picture 13"/>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 xmlns:p14="http://schemas.microsoft.com/office/powerpoint/2010/main" val="860819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3" name="Picture 12"/>
          <p:cNvPicPr>
            <a:picLocks noChangeAspect="1"/>
          </p:cNvPicPr>
          <p:nvPr userDrawn="1"/>
        </p:nvPicPr>
        <p:blipFill rotWithShape="1">
          <a:blip r:embed="rId2" cstate="screen">
            <a:extLst>
              <a:ext uri="{28A0092B-C50C-407E-A947-70E740481C1C}">
                <a14:useLocalDpi xmlns=""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 xmlns:p14="http://schemas.microsoft.com/office/powerpoint/2010/main" val="187660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endParaRPr dirty="0"/>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bg1">
                    <a:lumMod val="60000"/>
                    <a:lumOff val="40000"/>
                  </a:schemeClr>
                </a:solidFill>
              </a:rPr>
              <a:t>Copyright © 2014 Oracle and/or its affiliates. All rights reserved.  |</a:t>
            </a:r>
          </a:p>
        </p:txBody>
      </p:sp>
      <p:sp>
        <p:nvSpPr>
          <p:cNvPr id="6" name="Footer Placeholder 5"/>
          <p:cNvSpPr>
            <a:spLocks noGrp="1"/>
          </p:cNvSpPr>
          <p:nvPr>
            <p:ph type="ftr" sz="quarter" idx="11"/>
          </p:nvPr>
        </p:nvSpPr>
        <p:spPr/>
        <p:txBody>
          <a:bodyPr/>
          <a:lstStyle>
            <a:lvl1pPr>
              <a:defRPr>
                <a:solidFill>
                  <a:schemeClr val="bg1">
                    <a:lumMod val="60000"/>
                    <a:lumOff val="40000"/>
                  </a:schemeClr>
                </a:solidFill>
              </a:defRPr>
            </a:lvl1pPr>
          </a:lstStyle>
          <a:p>
            <a:endParaRPr dirty="0"/>
          </a:p>
        </p:txBody>
      </p:sp>
      <p:sp>
        <p:nvSpPr>
          <p:cNvPr id="7" name="Slide Number Placeholder 6"/>
          <p:cNvSpPr>
            <a:spLocks noGrp="1"/>
          </p:cNvSpPr>
          <p:nvPr>
            <p:ph type="sldNum" sz="quarter" idx="12"/>
          </p:nvPr>
        </p:nvSpPr>
        <p:spPr/>
        <p:txBody>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endParaRPr dirty="0"/>
          </a:p>
        </p:txBody>
      </p:sp>
      <p:sp>
        <p:nvSpPr>
          <p:cNvPr id="3" name="Footer Placeholder 2"/>
          <p:cNvSpPr>
            <a:spLocks noGrp="1"/>
          </p:cNvSpPr>
          <p:nvPr>
            <p:ph type="ftr" sz="quarter" idx="11"/>
          </p:nvPr>
        </p:nvSpPr>
        <p:spPr/>
        <p:txBody>
          <a:bodyPr>
            <a:noAutofit/>
          </a:bodyPr>
          <a:lstStyle/>
          <a:p>
            <a:endParaRPr dirty="0"/>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endParaRPr dirty="0"/>
          </a:p>
        </p:txBody>
      </p:sp>
      <p:sp>
        <p:nvSpPr>
          <p:cNvPr id="3" name="Footer Placeholder 2"/>
          <p:cNvSpPr>
            <a:spLocks noGrp="1"/>
          </p:cNvSpPr>
          <p:nvPr>
            <p:ph type="ftr" sz="quarter" idx="11"/>
          </p:nvPr>
        </p:nvSpPr>
        <p:spPr/>
        <p:txBody>
          <a:bodyPr>
            <a:noAutofit/>
          </a:bodyPr>
          <a:lstStyle/>
          <a:p>
            <a:endParaRPr dirty="0"/>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 xmlns:p14="http://schemas.microsoft.com/office/powerpoint/2010/main" val="2358871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endParaRPr lang="en-US" dirty="0"/>
          </a:p>
        </p:txBody>
      </p:sp>
      <p:sp>
        <p:nvSpPr>
          <p:cNvPr id="5" name="Footer Placeholder 4"/>
          <p:cNvSpPr>
            <a:spLocks noGrp="1"/>
          </p:cNvSpPr>
          <p:nvPr>
            <p:ph type="ftr" sz="quarter" idx="11"/>
          </p:nvPr>
        </p:nvSpPr>
        <p:spPr/>
        <p:txBody>
          <a:bodyPr>
            <a:noAutofit/>
          </a:bodyPr>
          <a:lstStyle/>
          <a:p>
            <a:endParaRPr lang="en-US" dirty="0"/>
          </a:p>
        </p:txBody>
      </p:sp>
      <p:sp>
        <p:nvSpPr>
          <p:cNvPr id="6" name="Slide Number Placeholder 5"/>
          <p:cNvSpPr>
            <a:spLocks noGrp="1"/>
          </p:cNvSpPr>
          <p:nvPr>
            <p:ph type="sldNum" sz="quarter" idx="12"/>
          </p:nvPr>
        </p:nvSpPr>
        <p:spPr/>
        <p:txBody>
          <a:bodyPr>
            <a:noAutofit/>
          </a:bodyPr>
          <a:lstStyle/>
          <a:p>
            <a:fld id="{D4EAF17A-378C-49D5-A479-C71FF9D7F1E7}" type="slidenum">
              <a:rPr lang="en-US" smtClean="0"/>
              <a:pPr/>
              <a:t>‹#›</a:t>
            </a:fld>
            <a:endParaRPr lang="en-US" dirty="0"/>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173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2183" y="327385"/>
            <a:ext cx="10969924" cy="541860"/>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1072183" y="2029468"/>
            <a:ext cx="10969943" cy="40834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7" name="Text Placeholder 4"/>
          <p:cNvSpPr>
            <a:spLocks noGrp="1"/>
          </p:cNvSpPr>
          <p:nvPr>
            <p:ph type="body" sz="quarter" idx="13"/>
          </p:nvPr>
        </p:nvSpPr>
        <p:spPr>
          <a:xfrm>
            <a:off x="1072183" y="864288"/>
            <a:ext cx="10969943" cy="406400"/>
          </a:xfrm>
        </p:spPr>
        <p:txBody>
          <a:bodyPr anchor="t" anchorCtr="0">
            <a:noAutofit/>
          </a:bodyPr>
          <a:lstStyle>
            <a:lvl1pPr marL="0" indent="0">
              <a:spcAft>
                <a:spcPts val="0"/>
              </a:spcAft>
              <a:buFontTx/>
              <a:buNone/>
              <a:defRPr sz="2700">
                <a:solidFill>
                  <a:schemeClr val="accent1"/>
                </a:solidFill>
              </a:defRPr>
            </a:lvl1pPr>
            <a:lvl2pPr marL="609493" indent="0">
              <a:buFontTx/>
              <a:buNone/>
              <a:defRPr/>
            </a:lvl2pPr>
            <a:lvl3pPr marL="1218987" indent="0">
              <a:buFontTx/>
              <a:buNone/>
              <a:defRPr/>
            </a:lvl3pPr>
            <a:lvl4pPr marL="1828480" indent="0">
              <a:buFontTx/>
              <a:buNone/>
              <a:defRPr/>
            </a:lvl4pPr>
            <a:lvl5pPr marL="2437973" indent="0">
              <a:buFontTx/>
              <a:buNone/>
              <a:defRPr/>
            </a:lvl5pPr>
          </a:lstStyle>
          <a:p>
            <a:pPr lvl="0"/>
            <a:r>
              <a:rPr lang="en-GB" smtClean="0"/>
              <a:t>Click to edit Master text styles</a:t>
            </a:r>
          </a:p>
        </p:txBody>
      </p:sp>
    </p:spTree>
    <p:extLst>
      <p:ext uri="{BB962C8B-B14F-4D97-AF65-F5344CB8AC3E}">
        <p14:creationId xmlns="" xmlns:p14="http://schemas.microsoft.com/office/powerpoint/2010/main" val="27722042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2183" y="327385"/>
            <a:ext cx="10969924" cy="541860"/>
          </a:xfrm>
        </p:spPr>
        <p:txBody>
          <a:bodyPr anchor="t" anchorCtr="0"/>
          <a:lstStyle/>
          <a:p>
            <a:r>
              <a:rPr lang="en-US" dirty="0" smtClean="0"/>
              <a:t>Click to edit Master title style</a:t>
            </a:r>
            <a:br>
              <a:rPr lang="en-US" dirty="0" smtClean="0"/>
            </a:br>
            <a:endParaRPr lang="en-US" dirty="0"/>
          </a:p>
        </p:txBody>
      </p:sp>
      <p:sp>
        <p:nvSpPr>
          <p:cNvPr id="7" name="Text Placeholder 4"/>
          <p:cNvSpPr>
            <a:spLocks noGrp="1"/>
          </p:cNvSpPr>
          <p:nvPr>
            <p:ph type="body" sz="quarter" idx="13"/>
          </p:nvPr>
        </p:nvSpPr>
        <p:spPr>
          <a:xfrm>
            <a:off x="1072183" y="864288"/>
            <a:ext cx="10969943" cy="406400"/>
          </a:xfrm>
        </p:spPr>
        <p:txBody>
          <a:bodyPr anchor="t" anchorCtr="0">
            <a:noAutofit/>
          </a:bodyPr>
          <a:lstStyle>
            <a:lvl1pPr marL="0" indent="0">
              <a:spcAft>
                <a:spcPts val="0"/>
              </a:spcAft>
              <a:buFontTx/>
              <a:buNone/>
              <a:defRPr sz="2700">
                <a:solidFill>
                  <a:schemeClr val="accent1"/>
                </a:solidFill>
              </a:defRPr>
            </a:lvl1pPr>
            <a:lvl2pPr marL="609493" indent="0">
              <a:buFontTx/>
              <a:buNone/>
              <a:defRPr/>
            </a:lvl2pPr>
            <a:lvl3pPr marL="1218987" indent="0">
              <a:buFontTx/>
              <a:buNone/>
              <a:defRPr/>
            </a:lvl3pPr>
            <a:lvl4pPr marL="1828480" indent="0">
              <a:buFontTx/>
              <a:buNone/>
              <a:defRPr/>
            </a:lvl4pPr>
            <a:lvl5pPr marL="2437973" indent="0">
              <a:buFontTx/>
              <a:buNone/>
              <a:defRPr/>
            </a:lvl5pPr>
          </a:lstStyle>
          <a:p>
            <a:pPr lvl="0"/>
            <a:r>
              <a:rPr lang="en-GB" smtClean="0"/>
              <a:t>Click to edit Master text styles</a:t>
            </a:r>
          </a:p>
        </p:txBody>
      </p:sp>
    </p:spTree>
    <p:extLst>
      <p:ext uri="{BB962C8B-B14F-4D97-AF65-F5344CB8AC3E}">
        <p14:creationId xmlns:p14="http://schemas.microsoft.com/office/powerpoint/2010/main" xmlns="" val="26516158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609441" y="6356351"/>
            <a:ext cx="2844059" cy="365125"/>
          </a:xfrm>
          <a:prstGeom prst="rect">
            <a:avLst/>
          </a:prstGeom>
        </p:spPr>
        <p:txBody>
          <a:body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a:xfrm>
            <a:off x="8735325" y="6356351"/>
            <a:ext cx="2844059" cy="365125"/>
          </a:xfrm>
          <a:prstGeom prst="rect">
            <a:avLst/>
          </a:prstGeom>
        </p:spPr>
        <p:txBody>
          <a:bodyPr/>
          <a:lstStyle/>
          <a:p>
            <a:fld id="{1F737D46-2C77-3F43-9DC0-EA6862D866A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 xmlns:p14="http://schemas.microsoft.com/office/powerpoint/2010/main" val="261745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endParaRPr dirty="0"/>
          </a:p>
        </p:txBody>
      </p:sp>
      <p:sp>
        <p:nvSpPr>
          <p:cNvPr id="5" name="Footer Placeholder 4"/>
          <p:cNvSpPr>
            <a:spLocks noGrp="1"/>
          </p:cNvSpPr>
          <p:nvPr>
            <p:ph type="ftr" sz="quarter" idx="11"/>
          </p:nvPr>
        </p:nvSpPr>
        <p:spPr/>
        <p:txBody>
          <a:bodyPr>
            <a:noAutofit/>
          </a:bodyPr>
          <a:lstStyle/>
          <a:p>
            <a:endParaRPr dirty="0"/>
          </a:p>
        </p:txBody>
      </p:sp>
      <p:sp>
        <p:nvSpPr>
          <p:cNvPr id="6" name="Slide Number Placeholder 5"/>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 xmlns:p14="http://schemas.microsoft.com/office/powerpoint/2010/main" val="681229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endParaRPr dirty="0"/>
          </a:p>
        </p:txBody>
      </p:sp>
      <p:sp>
        <p:nvSpPr>
          <p:cNvPr id="15" name="TextBox 14"/>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3"/>
          </p:nvPr>
        </p:nvSpPr>
        <p:spPr>
          <a:xfrm>
            <a:off x="8777289" y="6556248"/>
            <a:ext cx="2498723" cy="182880"/>
          </a:xfrm>
          <a:prstGeom prst="rect">
            <a:avLst/>
          </a:prstGeom>
        </p:spPr>
        <p:txBody>
          <a:bodyPr vert="horz" wrap="none" lIns="0" tIns="0" rIns="0" bIns="0" rtlCol="0" anchor="ctr"/>
          <a:lstStyle>
            <a:lvl1pPr algn="l">
              <a:defRPr sz="800">
                <a:solidFill>
                  <a:schemeClr val="tx1">
                    <a:lumMod val="60000"/>
                    <a:lumOff val="40000"/>
                  </a:schemeClr>
                </a:solidFill>
              </a:defRPr>
            </a:lvl1pPr>
          </a:lstStyle>
          <a:p>
            <a:endParaRPr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4" r:id="rId39"/>
    <p:sldLayoutId id="2147483695" r:id="rId40"/>
    <p:sldLayoutId id="2147483696" r:id="rId4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9.png"/><Relationship Id="rId11" Type="http://schemas.openxmlformats.org/officeDocument/2006/relationships/image" Target="../media/image24.gif"/><Relationship Id="rId5" Type="http://schemas.openxmlformats.org/officeDocument/2006/relationships/image" Target="../media/image18.gif"/><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2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diagramData" Target="../diagrams/data4.xml"/><Relationship Id="rId3" Type="http://schemas.openxmlformats.org/officeDocument/2006/relationships/image" Target="../media/image51.png"/><Relationship Id="rId7" Type="http://schemas.openxmlformats.org/officeDocument/2006/relationships/diagramColors" Target="../diagrams/colors3.xml"/><Relationship Id="rId12" Type="http://schemas.openxmlformats.org/officeDocument/2006/relationships/image" Target="../media/image54.png"/><Relationship Id="rId17" Type="http://schemas.microsoft.com/office/2007/relationships/diagramDrawing" Target="../diagrams/drawing4.xml"/><Relationship Id="rId2" Type="http://schemas.openxmlformats.org/officeDocument/2006/relationships/notesSlide" Target="../notesSlides/notesSlide22.xml"/><Relationship Id="rId16" Type="http://schemas.openxmlformats.org/officeDocument/2006/relationships/diagramColors" Target="../diagrams/colors4.xml"/><Relationship Id="rId1" Type="http://schemas.openxmlformats.org/officeDocument/2006/relationships/slideLayout" Target="../slideLayouts/slideLayout21.xml"/><Relationship Id="rId6" Type="http://schemas.openxmlformats.org/officeDocument/2006/relationships/diagramQuickStyle" Target="../diagrams/quickStyle3.xml"/><Relationship Id="rId11" Type="http://schemas.microsoft.com/office/2007/relationships/hdphoto" Target="../media/hdphoto1.wdp"/><Relationship Id="rId5" Type="http://schemas.openxmlformats.org/officeDocument/2006/relationships/diagramLayout" Target="../diagrams/layout3.xml"/><Relationship Id="rId15" Type="http://schemas.openxmlformats.org/officeDocument/2006/relationships/diagramQuickStyle" Target="../diagrams/quickStyle4.xml"/><Relationship Id="rId10" Type="http://schemas.openxmlformats.org/officeDocument/2006/relationships/image" Target="../media/image53.png"/><Relationship Id="rId4" Type="http://schemas.openxmlformats.org/officeDocument/2006/relationships/diagramData" Target="../diagrams/data3.xml"/><Relationship Id="rId9" Type="http://schemas.openxmlformats.org/officeDocument/2006/relationships/image" Target="../media/image52.png"/><Relationship Id="rId1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23.xml"/><Relationship Id="rId16"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diagramColors" Target="../diagrams/colors5.xml"/><Relationship Id="rId11" Type="http://schemas.openxmlformats.org/officeDocument/2006/relationships/image" Target="../media/image75.png"/><Relationship Id="rId5" Type="http://schemas.openxmlformats.org/officeDocument/2006/relationships/diagramQuickStyle" Target="../diagrams/quickStyle5.xml"/><Relationship Id="rId10" Type="http://schemas.openxmlformats.org/officeDocument/2006/relationships/image" Target="../media/image74.png"/><Relationship Id="rId4" Type="http://schemas.openxmlformats.org/officeDocument/2006/relationships/diagramLayout" Target="../diagrams/layout5.xml"/><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diagramColors" Target="../diagrams/colors6.xml"/><Relationship Id="rId11" Type="http://schemas.openxmlformats.org/officeDocument/2006/relationships/image" Target="../media/image75.png"/><Relationship Id="rId5" Type="http://schemas.openxmlformats.org/officeDocument/2006/relationships/diagramQuickStyle" Target="../diagrams/quickStyle6.xml"/><Relationship Id="rId10" Type="http://schemas.openxmlformats.org/officeDocument/2006/relationships/image" Target="../media/image74.png"/><Relationship Id="rId4" Type="http://schemas.openxmlformats.org/officeDocument/2006/relationships/diagramLayout" Target="../diagrams/layout6.xml"/><Relationship Id="rId9" Type="http://schemas.openxmlformats.org/officeDocument/2006/relationships/image" Target="../media/image73.png"/></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77.png"/><Relationship Id="rId7" Type="http://schemas.openxmlformats.org/officeDocument/2006/relationships/image" Target="../media/image76.png"/><Relationship Id="rId12"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image" Target="../media/image75.png"/><Relationship Id="rId11" Type="http://schemas.openxmlformats.org/officeDocument/2006/relationships/diagramColors" Target="../diagrams/colors7.xml"/><Relationship Id="rId5" Type="http://schemas.openxmlformats.org/officeDocument/2006/relationships/image" Target="../media/image74.png"/><Relationship Id="rId10" Type="http://schemas.openxmlformats.org/officeDocument/2006/relationships/diagramQuickStyle" Target="../diagrams/quickStyle7.xml"/><Relationship Id="rId4" Type="http://schemas.openxmlformats.org/officeDocument/2006/relationships/image" Target="../media/image73.png"/><Relationship Id="rId9"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diagramColors" Target="../diagrams/colors8.xml"/><Relationship Id="rId11" Type="http://schemas.openxmlformats.org/officeDocument/2006/relationships/image" Target="../media/image75.png"/><Relationship Id="rId5" Type="http://schemas.openxmlformats.org/officeDocument/2006/relationships/diagramQuickStyle" Target="../diagrams/quickStyle8.xml"/><Relationship Id="rId10" Type="http://schemas.openxmlformats.org/officeDocument/2006/relationships/image" Target="../media/image74.png"/><Relationship Id="rId4" Type="http://schemas.openxmlformats.org/officeDocument/2006/relationships/diagramLayout" Target="../diagrams/layout8.xml"/><Relationship Id="rId9" Type="http://schemas.openxmlformats.org/officeDocument/2006/relationships/image" Target="../media/image73.png"/></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80.png"/><Relationship Id="rId7"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92.png"/><Relationship Id="rId3" Type="http://schemas.openxmlformats.org/officeDocument/2006/relationships/image" Target="../media/image84.png"/><Relationship Id="rId7" Type="http://schemas.openxmlformats.org/officeDocument/2006/relationships/image" Target="../media/image49.jpeg"/><Relationship Id="rId12" Type="http://schemas.openxmlformats.org/officeDocument/2006/relationships/image" Target="../media/image91.png"/><Relationship Id="rId2" Type="http://schemas.openxmlformats.org/officeDocument/2006/relationships/notesSlide" Target="../notesSlides/notesSlide41.xml"/><Relationship Id="rId16" Type="http://schemas.openxmlformats.org/officeDocument/2006/relationships/image" Target="../media/image95.png"/><Relationship Id="rId1" Type="http://schemas.openxmlformats.org/officeDocument/2006/relationships/slideLayout" Target="../slideLayouts/slideLayout22.xml"/><Relationship Id="rId6" Type="http://schemas.openxmlformats.org/officeDocument/2006/relationships/image" Target="../media/image87.png"/><Relationship Id="rId11" Type="http://schemas.openxmlformats.org/officeDocument/2006/relationships/image" Target="../media/image90.png"/><Relationship Id="rId5" Type="http://schemas.openxmlformats.org/officeDocument/2006/relationships/image" Target="../media/image86.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5.png"/><Relationship Id="rId9" Type="http://schemas.openxmlformats.org/officeDocument/2006/relationships/image" Target="../media/image88.jpeg"/><Relationship Id="rId14" Type="http://schemas.openxmlformats.org/officeDocument/2006/relationships/image" Target="../media/image9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3.xml"/><Relationship Id="rId1" Type="http://schemas.openxmlformats.org/officeDocument/2006/relationships/slideLayout" Target="../slideLayouts/slideLayout41.xml"/><Relationship Id="rId4" Type="http://schemas.openxmlformats.org/officeDocument/2006/relationships/image" Target="../media/image9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6.xml"/><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100.png"/><Relationship Id="rId21" Type="http://schemas.openxmlformats.org/officeDocument/2006/relationships/image" Target="../media/image118.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notesSlide" Target="../notesSlides/notesSlide47.xml"/><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21.xml"/><Relationship Id="rId6" Type="http://schemas.openxmlformats.org/officeDocument/2006/relationships/image" Target="../media/image103.png"/><Relationship Id="rId11" Type="http://schemas.openxmlformats.org/officeDocument/2006/relationships/image" Target="../media/image108.png"/><Relationship Id="rId24" Type="http://schemas.openxmlformats.org/officeDocument/2006/relationships/image" Target="../media/image121.png"/><Relationship Id="rId5" Type="http://schemas.openxmlformats.org/officeDocument/2006/relationships/image" Target="../media/image102.png"/><Relationship Id="rId15" Type="http://schemas.openxmlformats.org/officeDocument/2006/relationships/image" Target="../media/image112.png"/><Relationship Id="rId23" Type="http://schemas.openxmlformats.org/officeDocument/2006/relationships/image" Target="../media/image120.pn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 Id="rId22" Type="http://schemas.openxmlformats.org/officeDocument/2006/relationships/image" Target="../media/image1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3.pn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notesSlide" Target="../notesSlides/notesSlide49.xml"/><Relationship Id="rId1" Type="http://schemas.openxmlformats.org/officeDocument/2006/relationships/slideLayout" Target="../slideLayouts/slideLayout21.xml"/><Relationship Id="rId6" Type="http://schemas.openxmlformats.org/officeDocument/2006/relationships/hyperlink" Target="http://www.oracle.com/goto/computerworld" TargetMode="External"/><Relationship Id="rId11" Type="http://schemas.openxmlformats.org/officeDocument/2006/relationships/image" Target="../media/image130.png"/><Relationship Id="rId5" Type="http://schemas.openxmlformats.org/officeDocument/2006/relationships/image" Target="../media/image125.png"/><Relationship Id="rId10" Type="http://schemas.openxmlformats.org/officeDocument/2006/relationships/image" Target="../media/image129.png"/><Relationship Id="rId4" Type="http://schemas.openxmlformats.org/officeDocument/2006/relationships/image" Target="../media/image124.png"/><Relationship Id="rId9" Type="http://schemas.openxmlformats.org/officeDocument/2006/relationships/image" Target="../media/image1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gif"/><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6000" b="-26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Database as a Service</a:t>
            </a:r>
            <a:endParaRPr lang="en-US" dirty="0"/>
          </a:p>
        </p:txBody>
      </p:sp>
      <p:sp>
        <p:nvSpPr>
          <p:cNvPr id="11" name="Subtitle 10"/>
          <p:cNvSpPr>
            <a:spLocks noGrp="1"/>
          </p:cNvSpPr>
          <p:nvPr>
            <p:ph type="subTitle" idx="1"/>
          </p:nvPr>
        </p:nvSpPr>
        <p:spPr/>
        <p:txBody>
          <a:bodyPr/>
          <a:lstStyle/>
          <a:p>
            <a:r>
              <a:rPr lang="en-US" dirty="0" smtClean="0"/>
              <a:t>BCS </a:t>
            </a:r>
            <a:r>
              <a:rPr lang="en-US" dirty="0" smtClean="0"/>
              <a:t>Edinburgh </a:t>
            </a:r>
            <a:r>
              <a:rPr lang="en-US" dirty="0" smtClean="0"/>
              <a:t>Branch</a:t>
            </a:r>
            <a:endParaRPr lang="en-US" dirty="0"/>
          </a:p>
        </p:txBody>
      </p:sp>
      <p:sp>
        <p:nvSpPr>
          <p:cNvPr id="12" name="Text Placeholder 11"/>
          <p:cNvSpPr>
            <a:spLocks noGrp="1"/>
          </p:cNvSpPr>
          <p:nvPr>
            <p:ph type="body" sz="quarter" idx="13"/>
          </p:nvPr>
        </p:nvSpPr>
        <p:spPr/>
        <p:txBody>
          <a:bodyPr/>
          <a:lstStyle/>
          <a:p>
            <a:r>
              <a:rPr lang="en-US" dirty="0" smtClean="0"/>
              <a:t>David Martin</a:t>
            </a:r>
          </a:p>
          <a:p>
            <a:r>
              <a:rPr lang="en-US" dirty="0" smtClean="0"/>
              <a:t>Enterprise </a:t>
            </a:r>
            <a:r>
              <a:rPr lang="en-US" dirty="0" smtClean="0"/>
              <a:t>Architect</a:t>
            </a:r>
          </a:p>
          <a:p>
            <a:r>
              <a:rPr lang="en-US" dirty="0" smtClean="0"/>
              <a:t>Oracle Consulting, UK, Ireland, Israel</a:t>
            </a:r>
          </a:p>
          <a:p>
            <a:r>
              <a:rPr lang="en-US" dirty="0" smtClean="0"/>
              <a:t>2</a:t>
            </a:r>
            <a:r>
              <a:rPr lang="en-US" baseline="30000" dirty="0" smtClean="0"/>
              <a:t>nd</a:t>
            </a:r>
            <a:r>
              <a:rPr lang="en-US" dirty="0" smtClean="0"/>
              <a:t> September </a:t>
            </a:r>
            <a:r>
              <a:rPr lang="en-US" dirty="0" smtClean="0"/>
              <a:t>2015</a:t>
            </a:r>
            <a:endParaRPr lang="en-US" dirty="0"/>
          </a:p>
        </p:txBody>
      </p:sp>
      <p:sp>
        <p:nvSpPr>
          <p:cNvPr id="13" name="Text Placeholder 12"/>
          <p:cNvSpPr>
            <a:spLocks noGrp="1"/>
          </p:cNvSpPr>
          <p:nvPr>
            <p:ph type="body" sz="quarter" idx="15"/>
          </p:nvPr>
        </p:nvSpPr>
        <p:spPr/>
        <p:txBody>
          <a:bodyPr/>
          <a:lstStyle/>
          <a:p>
            <a:r>
              <a:rPr lang="en-US" dirty="0" smtClean="0"/>
              <a:t>Presented to</a:t>
            </a:r>
            <a:endParaRPr lang="en-US" dirty="0"/>
          </a:p>
        </p:txBody>
      </p:sp>
      <p:pic>
        <p:nvPicPr>
          <p:cNvPr id="10" name="Picture 9" descr="logo placeholder"/>
          <p:cNvPicPr>
            <a:picLocks noChangeAspect="1"/>
          </p:cNvPicPr>
          <p:nvPr/>
        </p:nvPicPr>
        <p:blipFill>
          <a:blip r:embed="rId4" cstate="print"/>
          <a:stretch>
            <a:fillRect/>
          </a:stretch>
        </p:blipFill>
        <p:spPr>
          <a:xfrm>
            <a:off x="10226751" y="546201"/>
            <a:ext cx="1031721" cy="1193147"/>
          </a:xfrm>
          <a:prstGeom prst="rect">
            <a:avLst/>
          </a:prstGeom>
        </p:spPr>
      </p:pic>
      <p:sp>
        <p:nvSpPr>
          <p:cNvPr id="8" name="Slide Number Placeholder 7"/>
          <p:cNvSpPr>
            <a:spLocks noGrp="1"/>
          </p:cNvSpPr>
          <p:nvPr>
            <p:ph type="sldNum" sz="quarter" idx="12"/>
          </p:nvPr>
        </p:nvSpPr>
        <p:spPr/>
        <p:txBody>
          <a:bodyPr/>
          <a:lstStyle/>
          <a:p>
            <a:fld id="{C51EAA63-D034-42AE-91FA-B13B9518C7BE}" type="slidenum">
              <a:rPr lang="en-GB" smtClean="0"/>
              <a:pPr/>
              <a:t>1</a:t>
            </a:fld>
            <a:endParaRPr lang="en-GB" dirty="0"/>
          </a:p>
        </p:txBody>
      </p:sp>
    </p:spTree>
    <p:extLst>
      <p:ext uri="{BB962C8B-B14F-4D97-AF65-F5344CB8AC3E}">
        <p14:creationId xmlns="" xmlns:p14="http://schemas.microsoft.com/office/powerpoint/2010/main" val="29119427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What is DBaaS?</a:t>
            </a:r>
            <a:endParaRPr lang="en-GB"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10</a:t>
            </a:fld>
            <a:endParaRPr lang="en-GB" dirty="0"/>
          </a:p>
        </p:txBody>
      </p:sp>
      <p:sp>
        <p:nvSpPr>
          <p:cNvPr id="10" name="Rectangle 9"/>
          <p:cNvSpPr/>
          <p:nvPr/>
        </p:nvSpPr>
        <p:spPr>
          <a:xfrm flipH="1">
            <a:off x="1763588" y="1966664"/>
            <a:ext cx="4114800" cy="88053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GB" sz="2400" dirty="0" smtClean="0">
                <a:solidFill>
                  <a:srgbClr val="46575E"/>
                </a:solidFill>
              </a:rPr>
              <a:t>Standardisation</a:t>
            </a:r>
            <a:endParaRPr lang="en-US" sz="2400" dirty="0">
              <a:solidFill>
                <a:srgbClr val="46575E"/>
              </a:solidFill>
            </a:endParaRPr>
          </a:p>
        </p:txBody>
      </p:sp>
      <p:sp>
        <p:nvSpPr>
          <p:cNvPr id="11" name="Rectangle 10"/>
          <p:cNvSpPr/>
          <p:nvPr/>
        </p:nvSpPr>
        <p:spPr>
          <a:xfrm flipH="1">
            <a:off x="1763588" y="2993953"/>
            <a:ext cx="4114800" cy="88053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GB" sz="2400" dirty="0" smtClean="0">
                <a:solidFill>
                  <a:srgbClr val="46575E"/>
                </a:solidFill>
              </a:rPr>
              <a:t>Consolidation</a:t>
            </a:r>
            <a:endParaRPr lang="en-US" sz="2400" dirty="0">
              <a:solidFill>
                <a:srgbClr val="46575E"/>
              </a:solidFill>
            </a:endParaRPr>
          </a:p>
        </p:txBody>
      </p:sp>
      <p:sp>
        <p:nvSpPr>
          <p:cNvPr id="12" name="Rectangle 11"/>
          <p:cNvSpPr/>
          <p:nvPr/>
        </p:nvSpPr>
        <p:spPr>
          <a:xfrm flipH="1">
            <a:off x="1763588" y="4021242"/>
            <a:ext cx="4114800" cy="88053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400" dirty="0" smtClean="0">
                <a:solidFill>
                  <a:srgbClr val="46575E"/>
                </a:solidFill>
              </a:rPr>
              <a:t>Optimisation</a:t>
            </a:r>
            <a:endParaRPr lang="en-US" sz="2400" dirty="0">
              <a:solidFill>
                <a:srgbClr val="46575E"/>
              </a:solidFill>
            </a:endParaRPr>
          </a:p>
        </p:txBody>
      </p:sp>
      <p:sp>
        <p:nvSpPr>
          <p:cNvPr id="13" name="Rectangle 12"/>
          <p:cNvSpPr/>
          <p:nvPr/>
        </p:nvSpPr>
        <p:spPr>
          <a:xfrm flipH="1">
            <a:off x="1763588" y="5048531"/>
            <a:ext cx="4114800" cy="88053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400" dirty="0" smtClean="0">
                <a:solidFill>
                  <a:srgbClr val="46575E"/>
                </a:solidFill>
              </a:rPr>
              <a:t>Automation</a:t>
            </a:r>
            <a:endParaRPr lang="en-US" sz="2400" dirty="0">
              <a:solidFill>
                <a:srgbClr val="46575E"/>
              </a:solidFill>
            </a:endParaRPr>
          </a:p>
        </p:txBody>
      </p:sp>
      <p:sp>
        <p:nvSpPr>
          <p:cNvPr id="14" name="Trapezoid 13"/>
          <p:cNvSpPr/>
          <p:nvPr/>
        </p:nvSpPr>
        <p:spPr>
          <a:xfrm rot="5400000" flipH="1">
            <a:off x="4243165" y="3552055"/>
            <a:ext cx="4032448" cy="762001"/>
          </a:xfrm>
          <a:custGeom>
            <a:avLst/>
            <a:gdLst/>
            <a:ahLst/>
            <a:cxnLst/>
            <a:rect l="l" t="t" r="r" b="b"/>
            <a:pathLst>
              <a:path w="3962400" h="762001">
                <a:moveTo>
                  <a:pt x="1667532" y="0"/>
                </a:moveTo>
                <a:lnTo>
                  <a:pt x="883489" y="762001"/>
                </a:lnTo>
                <a:lnTo>
                  <a:pt x="0" y="762001"/>
                </a:lnTo>
                <a:lnTo>
                  <a:pt x="1425704" y="0"/>
                </a:lnTo>
                <a:close/>
                <a:moveTo>
                  <a:pt x="1958989" y="0"/>
                </a:moveTo>
                <a:lnTo>
                  <a:pt x="1958975" y="2"/>
                </a:lnTo>
                <a:lnTo>
                  <a:pt x="1906859" y="762001"/>
                </a:lnTo>
                <a:lnTo>
                  <a:pt x="1032497" y="762001"/>
                </a:lnTo>
                <a:lnTo>
                  <a:pt x="1712375" y="0"/>
                </a:lnTo>
                <a:close/>
                <a:moveTo>
                  <a:pt x="2932285" y="762001"/>
                </a:moveTo>
                <a:lnTo>
                  <a:pt x="2055703" y="762001"/>
                </a:lnTo>
                <a:lnTo>
                  <a:pt x="2003749" y="0"/>
                </a:lnTo>
                <a:lnTo>
                  <a:pt x="2252407" y="0"/>
                </a:lnTo>
                <a:close/>
                <a:moveTo>
                  <a:pt x="3962400" y="762001"/>
                </a:moveTo>
                <a:lnTo>
                  <a:pt x="3081293" y="762001"/>
                </a:lnTo>
                <a:lnTo>
                  <a:pt x="2297251" y="0"/>
                </a:lnTo>
                <a:lnTo>
                  <a:pt x="2536696" y="0"/>
                </a:lnTo>
                <a:close/>
              </a:path>
            </a:pathLst>
          </a:cu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5" name="Rectangle 14"/>
          <p:cNvSpPr/>
          <p:nvPr/>
        </p:nvSpPr>
        <p:spPr>
          <a:xfrm>
            <a:off x="6660132" y="3391306"/>
            <a:ext cx="4114800" cy="1113114"/>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GB" sz="2800" dirty="0" smtClean="0">
                <a:solidFill>
                  <a:schemeClr val="bg1"/>
                </a:solidFill>
              </a:rPr>
              <a:t>Database as a Service</a:t>
            </a:r>
            <a:endParaRPr lang="en-US"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Standardisation</a:t>
            </a:r>
            <a:endParaRPr lang="en-GB" dirty="0"/>
          </a:p>
        </p:txBody>
      </p:sp>
      <p:sp>
        <p:nvSpPr>
          <p:cNvPr id="3" name="Text Placeholder 2"/>
          <p:cNvSpPr>
            <a:spLocks noGrp="1"/>
          </p:cNvSpPr>
          <p:nvPr>
            <p:ph type="body" sz="quarter" idx="13"/>
          </p:nvPr>
        </p:nvSpPr>
        <p:spPr/>
        <p:txBody>
          <a:bodyPr/>
          <a:lstStyle/>
          <a:p>
            <a:r>
              <a:rPr lang="en-GB" dirty="0" smtClean="0"/>
              <a:t>Can you run a Zoo?</a:t>
            </a:r>
            <a:endParaRPr lang="en-GB" dirty="0"/>
          </a:p>
        </p:txBody>
      </p:sp>
      <p:graphicFrame>
        <p:nvGraphicFramePr>
          <p:cNvPr id="7" name="Content Placeholder 6"/>
          <p:cNvGraphicFramePr>
            <a:graphicFrameLocks noGrp="1"/>
          </p:cNvGraphicFramePr>
          <p:nvPr>
            <p:ph idx="1"/>
          </p:nvPr>
        </p:nvGraphicFramePr>
        <p:xfrm>
          <a:off x="531813" y="1981200"/>
          <a:ext cx="7787640" cy="3708400"/>
        </p:xfrm>
        <a:graphic>
          <a:graphicData uri="http://schemas.openxmlformats.org/drawingml/2006/table">
            <a:tbl>
              <a:tblPr firstRow="1" bandRow="1">
                <a:tableStyleId>{5FD0F851-EC5A-4D38-B0AD-8093EC10F338}</a:tableStyleId>
              </a:tblPr>
              <a:tblGrid>
                <a:gridCol w="1242119"/>
                <a:gridCol w="982921"/>
                <a:gridCol w="1112520"/>
                <a:gridCol w="1112520"/>
                <a:gridCol w="1112520"/>
                <a:gridCol w="1112520"/>
                <a:gridCol w="1112520"/>
              </a:tblGrid>
              <a:tr h="370840">
                <a:tc>
                  <a:txBody>
                    <a:bodyPr/>
                    <a:lstStyle/>
                    <a:p>
                      <a:endParaRPr lang="en-GB" dirty="0"/>
                    </a:p>
                  </a:txBody>
                  <a:tcPr/>
                </a:tc>
                <a:tc>
                  <a:txBody>
                    <a:bodyPr/>
                    <a:lstStyle/>
                    <a:p>
                      <a:r>
                        <a:rPr lang="en-GB" dirty="0" smtClean="0"/>
                        <a:t>8</a:t>
                      </a:r>
                      <a:endParaRPr lang="en-GB" dirty="0"/>
                    </a:p>
                  </a:txBody>
                  <a:tcPr/>
                </a:tc>
                <a:tc>
                  <a:txBody>
                    <a:bodyPr/>
                    <a:lstStyle/>
                    <a:p>
                      <a:r>
                        <a:rPr lang="en-GB" dirty="0" smtClean="0"/>
                        <a:t>9i</a:t>
                      </a:r>
                      <a:endParaRPr lang="en-GB" dirty="0"/>
                    </a:p>
                  </a:txBody>
                  <a:tcPr/>
                </a:tc>
                <a:tc>
                  <a:txBody>
                    <a:bodyPr/>
                    <a:lstStyle/>
                    <a:p>
                      <a:r>
                        <a:rPr lang="en-GB" dirty="0" smtClean="0"/>
                        <a:t>10gR1</a:t>
                      </a:r>
                      <a:endParaRPr lang="en-GB" dirty="0"/>
                    </a:p>
                  </a:txBody>
                  <a:tcPr/>
                </a:tc>
                <a:tc>
                  <a:txBody>
                    <a:bodyPr/>
                    <a:lstStyle/>
                    <a:p>
                      <a:r>
                        <a:rPr lang="en-GB" dirty="0" smtClean="0"/>
                        <a:t>10gR2</a:t>
                      </a:r>
                      <a:endParaRPr lang="en-GB" dirty="0"/>
                    </a:p>
                  </a:txBody>
                  <a:tcPr/>
                </a:tc>
                <a:tc>
                  <a:txBody>
                    <a:bodyPr/>
                    <a:lstStyle/>
                    <a:p>
                      <a:r>
                        <a:rPr lang="en-GB" dirty="0" smtClean="0"/>
                        <a:t>11gR1</a:t>
                      </a:r>
                      <a:endParaRPr lang="en-GB" dirty="0"/>
                    </a:p>
                  </a:txBody>
                  <a:tcPr/>
                </a:tc>
                <a:tc>
                  <a:txBody>
                    <a:bodyPr/>
                    <a:lstStyle/>
                    <a:p>
                      <a:r>
                        <a:rPr lang="en-GB" dirty="0" smtClean="0"/>
                        <a:t>11gR2</a:t>
                      </a:r>
                      <a:endParaRPr lang="en-GB" dirty="0"/>
                    </a:p>
                  </a:txBody>
                  <a:tcPr/>
                </a:tc>
              </a:tr>
              <a:tr h="370840">
                <a:tc>
                  <a:txBody>
                    <a:bodyPr/>
                    <a:lstStyle/>
                    <a:p>
                      <a:pPr marL="0" algn="l" defTabSz="914400" rtl="0" eaLnBrk="1" latinLnBrk="0" hangingPunct="1"/>
                      <a:r>
                        <a:rPr lang="en-GB" sz="1800" kern="1200" dirty="0" smtClean="0">
                          <a:solidFill>
                            <a:schemeClr val="tx1"/>
                          </a:solidFill>
                          <a:latin typeface="+mn-lt"/>
                          <a:ea typeface="+mn-ea"/>
                          <a:cs typeface="+mn-cs"/>
                        </a:rPr>
                        <a:t>Tru64 5.0</a:t>
                      </a:r>
                    </a:p>
                  </a:txBody>
                  <a:tcPr/>
                </a:tc>
                <a:tc>
                  <a:txBody>
                    <a:bodyPr/>
                    <a:lstStyle/>
                    <a:p>
                      <a:r>
                        <a:rPr lang="en-GB" dirty="0" smtClean="0"/>
                        <a:t>99</a:t>
                      </a:r>
                      <a:endParaRPr lang="en-GB" dirty="0"/>
                    </a:p>
                  </a:txBody>
                  <a:tcPr/>
                </a:tc>
                <a:tc>
                  <a:txBody>
                    <a:bodyPr/>
                    <a:lstStyle/>
                    <a:p>
                      <a:r>
                        <a:rPr lang="en-GB" dirty="0" smtClean="0"/>
                        <a:t>34</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sz="1800" kern="1200" dirty="0" smtClean="0">
                          <a:solidFill>
                            <a:schemeClr val="tx1"/>
                          </a:solidFill>
                          <a:latin typeface="+mn-lt"/>
                          <a:ea typeface="+mn-ea"/>
                          <a:cs typeface="+mn-cs"/>
                        </a:rPr>
                        <a:t>Tru64 5.1</a:t>
                      </a:r>
                    </a:p>
                  </a:txBody>
                  <a:tcPr/>
                </a:tc>
                <a:tc>
                  <a:txBody>
                    <a:bodyPr/>
                    <a:lstStyle/>
                    <a:p>
                      <a:endParaRPr lang="en-GB" dirty="0"/>
                    </a:p>
                  </a:txBody>
                  <a:tcPr/>
                </a:tc>
                <a:tc>
                  <a:txBody>
                    <a:bodyPr/>
                    <a:lstStyle/>
                    <a:p>
                      <a:r>
                        <a:rPr lang="en-GB" dirty="0" smtClean="0"/>
                        <a:t>114</a:t>
                      </a:r>
                      <a:endParaRPr lang="en-GB" dirty="0"/>
                    </a:p>
                  </a:txBody>
                  <a:tcPr/>
                </a:tc>
                <a:tc>
                  <a:txBody>
                    <a:bodyPr/>
                    <a:lstStyle/>
                    <a:p>
                      <a:r>
                        <a:rPr lang="en-GB" dirty="0" smtClean="0"/>
                        <a:t>58</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pPr marL="0" algn="l" defTabSz="914400" rtl="0" eaLnBrk="1" latinLnBrk="0" hangingPunct="1"/>
                      <a:r>
                        <a:rPr lang="en-GB" sz="1800" kern="1200" dirty="0" smtClean="0">
                          <a:solidFill>
                            <a:schemeClr val="tx1"/>
                          </a:solidFill>
                          <a:latin typeface="+mn-lt"/>
                          <a:ea typeface="+mn-ea"/>
                          <a:cs typeface="+mn-cs"/>
                        </a:rPr>
                        <a:t>Tru64 5.1B</a:t>
                      </a:r>
                    </a:p>
                  </a:txBody>
                  <a:tcPr/>
                </a:tc>
                <a:tc>
                  <a:txBody>
                    <a:bodyPr/>
                    <a:lstStyle/>
                    <a:p>
                      <a:endParaRPr lang="en-GB" dirty="0"/>
                    </a:p>
                  </a:txBody>
                  <a:tcPr/>
                </a:tc>
                <a:tc>
                  <a:txBody>
                    <a:bodyPr/>
                    <a:lstStyle/>
                    <a:p>
                      <a:endParaRPr lang="en-GB" dirty="0"/>
                    </a:p>
                  </a:txBody>
                  <a:tcPr/>
                </a:tc>
                <a:tc>
                  <a:txBody>
                    <a:bodyPr/>
                    <a:lstStyle/>
                    <a:p>
                      <a:r>
                        <a:rPr lang="en-GB" dirty="0" smtClean="0"/>
                        <a:t>86</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pPr marL="0" algn="l" defTabSz="914400" rtl="0" eaLnBrk="1" latinLnBrk="0" hangingPunct="1"/>
                      <a:r>
                        <a:rPr lang="en-GB" sz="1800" kern="1200" dirty="0" smtClean="0">
                          <a:solidFill>
                            <a:schemeClr val="tx1"/>
                          </a:solidFill>
                          <a:latin typeface="+mn-lt"/>
                          <a:ea typeface="+mn-ea"/>
                          <a:cs typeface="+mn-cs"/>
                        </a:rPr>
                        <a:t>AIX 5</a:t>
                      </a:r>
                    </a:p>
                  </a:txBody>
                  <a:tcPr/>
                </a:tc>
                <a:tc>
                  <a:txBody>
                    <a:bodyPr/>
                    <a:lstStyle/>
                    <a:p>
                      <a:r>
                        <a:rPr lang="en-GB" dirty="0" smtClean="0"/>
                        <a:t>7</a:t>
                      </a:r>
                      <a:endParaRPr lang="en-GB" dirty="0"/>
                    </a:p>
                  </a:txBody>
                  <a:tcPr/>
                </a:tc>
                <a:tc>
                  <a:txBody>
                    <a:bodyPr/>
                    <a:lstStyle/>
                    <a:p>
                      <a:r>
                        <a:rPr lang="en-GB" dirty="0" smtClean="0"/>
                        <a:t>110</a:t>
                      </a:r>
                      <a:endParaRPr lang="en-GB" dirty="0"/>
                    </a:p>
                  </a:txBody>
                  <a:tcPr/>
                </a:tc>
                <a:tc>
                  <a:txBody>
                    <a:bodyPr/>
                    <a:lstStyle/>
                    <a:p>
                      <a:r>
                        <a:rPr lang="en-GB" dirty="0" smtClean="0"/>
                        <a:t>11</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AIX 6</a:t>
                      </a:r>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71</a:t>
                      </a:r>
                      <a:endParaRPr lang="en-GB" dirty="0"/>
                    </a:p>
                  </a:txBody>
                  <a:tcPr/>
                </a:tc>
                <a:tc>
                  <a:txBody>
                    <a:bodyPr/>
                    <a:lstStyle/>
                    <a:p>
                      <a:r>
                        <a:rPr lang="en-GB" dirty="0" smtClean="0"/>
                        <a:t>165</a:t>
                      </a:r>
                      <a:endParaRPr lang="en-GB" dirty="0"/>
                    </a:p>
                  </a:txBody>
                  <a:tcPr/>
                </a:tc>
                <a:tc>
                  <a:txBody>
                    <a:bodyPr/>
                    <a:lstStyle/>
                    <a:p>
                      <a:r>
                        <a:rPr lang="en-GB" dirty="0" smtClean="0"/>
                        <a:t>64</a:t>
                      </a:r>
                      <a:endParaRPr lang="en-GB" dirty="0"/>
                    </a:p>
                  </a:txBody>
                  <a:tcPr/>
                </a:tc>
                <a:tc>
                  <a:txBody>
                    <a:bodyPr/>
                    <a:lstStyle/>
                    <a:p>
                      <a:endParaRPr lang="en-GB" dirty="0"/>
                    </a:p>
                  </a:txBody>
                  <a:tcPr/>
                </a:tc>
              </a:tr>
              <a:tr h="370840">
                <a:tc>
                  <a:txBody>
                    <a:bodyPr/>
                    <a:lstStyle/>
                    <a:p>
                      <a:r>
                        <a:rPr lang="en-GB" dirty="0" smtClean="0"/>
                        <a:t>AIX 7</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18</a:t>
                      </a:r>
                      <a:endParaRPr lang="en-GB" dirty="0"/>
                    </a:p>
                  </a:txBody>
                  <a:tcPr/>
                </a:tc>
                <a:tc>
                  <a:txBody>
                    <a:bodyPr/>
                    <a:lstStyle/>
                    <a:p>
                      <a:r>
                        <a:rPr lang="en-GB" dirty="0" smtClean="0"/>
                        <a:t>21</a:t>
                      </a:r>
                      <a:endParaRPr lang="en-GB" dirty="0"/>
                    </a:p>
                  </a:txBody>
                  <a:tcPr/>
                </a:tc>
              </a:tr>
              <a:tr h="370840">
                <a:tc>
                  <a:txBody>
                    <a:bodyPr/>
                    <a:lstStyle/>
                    <a:p>
                      <a:r>
                        <a:rPr lang="en-GB" sz="1800" kern="1200" dirty="0" smtClean="0">
                          <a:solidFill>
                            <a:schemeClr val="tx1"/>
                          </a:solidFill>
                          <a:latin typeface="+mn-lt"/>
                          <a:ea typeface="+mn-ea"/>
                          <a:cs typeface="+mn-cs"/>
                        </a:rPr>
                        <a:t>Linux 4</a:t>
                      </a:r>
                    </a:p>
                  </a:txBody>
                  <a:tcPr/>
                </a:tc>
                <a:tc>
                  <a:txBody>
                    <a:bodyPr/>
                    <a:lstStyle/>
                    <a:p>
                      <a:endParaRPr lang="en-GB" dirty="0"/>
                    </a:p>
                  </a:txBody>
                  <a:tcPr/>
                </a:tc>
                <a:tc>
                  <a:txBody>
                    <a:bodyPr/>
                    <a:lstStyle/>
                    <a:p>
                      <a:r>
                        <a:rPr lang="en-GB" dirty="0" smtClean="0"/>
                        <a:t>3</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Linux</a:t>
                      </a:r>
                      <a:r>
                        <a:rPr lang="en-GB" baseline="0" dirty="0" smtClean="0"/>
                        <a:t> 5</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1</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Linux 6</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1</a:t>
                      </a:r>
                      <a:endParaRPr lang="en-GB" dirty="0"/>
                    </a:p>
                  </a:txBody>
                  <a:tcPr/>
                </a:tc>
              </a:tr>
            </a:tbl>
          </a:graphicData>
        </a:graphic>
      </p:graphicFrame>
      <p:sp>
        <p:nvSpPr>
          <p:cNvPr id="6" name="Slide Number Placeholder 5"/>
          <p:cNvSpPr>
            <a:spLocks noGrp="1"/>
          </p:cNvSpPr>
          <p:nvPr>
            <p:ph type="sldNum" sz="quarter" idx="12"/>
          </p:nvPr>
        </p:nvSpPr>
        <p:spPr/>
        <p:txBody>
          <a:bodyPr/>
          <a:lstStyle/>
          <a:p>
            <a:fld id="{C51EAA63-D034-42AE-91FA-B13B9518C7BE}" type="slidenum">
              <a:rPr lang="en-GB" smtClean="0"/>
              <a:pPr/>
              <a:t>11</a:t>
            </a:fld>
            <a:endParaRPr lang="en-GB" dirty="0"/>
          </a:p>
        </p:txBody>
      </p:sp>
      <p:graphicFrame>
        <p:nvGraphicFramePr>
          <p:cNvPr id="9" name="Diagram 8"/>
          <p:cNvGraphicFramePr/>
          <p:nvPr/>
        </p:nvGraphicFramePr>
        <p:xfrm>
          <a:off x="8542684" y="1988840"/>
          <a:ext cx="309634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7" descr="http://www.ubizoo.de/blog/wp-content/uploads/ubi-zoo.jpg"/>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3356454" y="2276872"/>
            <a:ext cx="4538158" cy="30243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2" descr="http://www.coomber-rich.co.uk/images/uploads/image-02.png"/>
          <p:cNvPicPr>
            <a:picLocks noChangeAspect="1" noChangeArrowheads="1"/>
          </p:cNvPicPr>
          <p:nvPr/>
        </p:nvPicPr>
        <p:blipFill>
          <a:blip r:embed="rId9" cstate="print">
            <a:duotone>
              <a:schemeClr val="accent1">
                <a:shade val="45000"/>
                <a:satMod val="135000"/>
              </a:schemeClr>
              <a:prstClr val="white"/>
            </a:duotone>
          </a:blip>
          <a:srcRect/>
          <a:stretch>
            <a:fillRect/>
          </a:stretch>
        </p:blipFill>
        <p:spPr bwMode="auto">
          <a:xfrm>
            <a:off x="2133972" y="1844824"/>
            <a:ext cx="5254743" cy="440586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par>
                                <p:cTn id="15" presetID="2"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Consolidation and Optimisation</a:t>
            </a:r>
            <a:endParaRPr lang="en-GB"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12</a:t>
            </a:fld>
            <a:endParaRPr lang="en-GB" dirty="0"/>
          </a:p>
        </p:txBody>
      </p:sp>
      <p:pic>
        <p:nvPicPr>
          <p:cNvPr id="7" name="Picture 6" descr="nomura estate.png"/>
          <p:cNvPicPr>
            <a:picLocks noChangeAspect="1"/>
          </p:cNvPicPr>
          <p:nvPr/>
        </p:nvPicPr>
        <p:blipFill>
          <a:blip r:embed="rId3" cstate="print"/>
          <a:stretch>
            <a:fillRect/>
          </a:stretch>
        </p:blipFill>
        <p:spPr>
          <a:xfrm>
            <a:off x="909836" y="2204864"/>
            <a:ext cx="5472608" cy="3531311"/>
          </a:xfrm>
          <a:prstGeom prst="rect">
            <a:avLst/>
          </a:prstGeom>
          <a:ln>
            <a:solidFill>
              <a:schemeClr val="tx1">
                <a:lumMod val="50000"/>
              </a:schemeClr>
            </a:solidFill>
          </a:ln>
        </p:spPr>
      </p:pic>
      <p:sp>
        <p:nvSpPr>
          <p:cNvPr id="9" name="Right Arrow 8"/>
          <p:cNvSpPr/>
          <p:nvPr/>
        </p:nvSpPr>
        <p:spPr>
          <a:xfrm>
            <a:off x="6670476" y="3284984"/>
            <a:ext cx="1512168" cy="1152128"/>
          </a:xfrm>
          <a:prstGeom prst="right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GB" dirty="0"/>
          </a:p>
        </p:txBody>
      </p:sp>
      <p:pic>
        <p:nvPicPr>
          <p:cNvPr id="10" name="Picture 9"/>
          <p:cNvPicPr>
            <a:picLocks noChangeAspect="1"/>
          </p:cNvPicPr>
          <p:nvPr/>
        </p:nvPicPr>
        <p:blipFill>
          <a:blip r:embed="rId4" cstate="print"/>
          <a:stretch>
            <a:fillRect/>
          </a:stretch>
        </p:blipFill>
        <p:spPr>
          <a:xfrm>
            <a:off x="8494019" y="2824501"/>
            <a:ext cx="768745" cy="2116667"/>
          </a:xfrm>
          <a:prstGeom prst="rect">
            <a:avLst/>
          </a:prstGeom>
        </p:spPr>
      </p:pic>
      <p:pic>
        <p:nvPicPr>
          <p:cNvPr id="11" name="Picture 10"/>
          <p:cNvPicPr>
            <a:picLocks noChangeAspect="1"/>
          </p:cNvPicPr>
          <p:nvPr/>
        </p:nvPicPr>
        <p:blipFill>
          <a:blip r:embed="rId4" cstate="print"/>
          <a:stretch>
            <a:fillRect/>
          </a:stretch>
        </p:blipFill>
        <p:spPr>
          <a:xfrm>
            <a:off x="9286107" y="2824501"/>
            <a:ext cx="768745" cy="2116667"/>
          </a:xfrm>
          <a:prstGeom prst="rect">
            <a:avLst/>
          </a:prstGeom>
        </p:spPr>
      </p:pic>
      <p:pic>
        <p:nvPicPr>
          <p:cNvPr id="12" name="Picture 11"/>
          <p:cNvPicPr>
            <a:picLocks noChangeAspect="1"/>
          </p:cNvPicPr>
          <p:nvPr/>
        </p:nvPicPr>
        <p:blipFill>
          <a:blip r:embed="rId4" cstate="print"/>
          <a:stretch>
            <a:fillRect/>
          </a:stretch>
        </p:blipFill>
        <p:spPr>
          <a:xfrm>
            <a:off x="10078195" y="2824501"/>
            <a:ext cx="768745" cy="211666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Automation</a:t>
            </a:r>
            <a:endParaRPr lang="en-GB" dirty="0"/>
          </a:p>
        </p:txBody>
      </p:sp>
      <p:sp>
        <p:nvSpPr>
          <p:cNvPr id="11" name="Content Placeholder 10"/>
          <p:cNvSpPr>
            <a:spLocks noGrp="1"/>
          </p:cNvSpPr>
          <p:nvPr>
            <p:ph sz="half" idx="1"/>
          </p:nvPr>
        </p:nvSpPr>
        <p:spPr/>
        <p:txBody>
          <a:bodyPr/>
          <a:lstStyle/>
          <a:p>
            <a:pPr marL="0" indent="0" algn="ctr">
              <a:lnSpc>
                <a:spcPct val="100000"/>
              </a:lnSpc>
              <a:spcBef>
                <a:spcPts val="0"/>
              </a:spcBef>
              <a:buNone/>
            </a:pPr>
            <a:r>
              <a:rPr lang="en-GB" sz="11500" b="1" dirty="0" smtClean="0">
                <a:solidFill>
                  <a:schemeClr val="accent3"/>
                </a:solidFill>
              </a:rPr>
              <a:t>51%</a:t>
            </a:r>
          </a:p>
          <a:p>
            <a:pPr marL="0" indent="0" algn="ctr">
              <a:lnSpc>
                <a:spcPct val="100000"/>
              </a:lnSpc>
              <a:spcBef>
                <a:spcPts val="1800"/>
              </a:spcBef>
              <a:buNone/>
            </a:pPr>
            <a:r>
              <a:rPr lang="en-US" sz="3200" dirty="0" smtClean="0"/>
              <a:t>DBAs state dealing with manual tasks like provisioning &amp; cloning of new databases for test/dev systems is too time consuming</a:t>
            </a:r>
            <a:endParaRPr lang="en-GB" sz="3200" dirty="0"/>
          </a:p>
        </p:txBody>
      </p:sp>
      <p:sp>
        <p:nvSpPr>
          <p:cNvPr id="12" name="Content Placeholder 11"/>
          <p:cNvSpPr>
            <a:spLocks noGrp="1"/>
          </p:cNvSpPr>
          <p:nvPr>
            <p:ph sz="half" idx="2"/>
          </p:nvPr>
        </p:nvSpPr>
        <p:spPr/>
        <p:txBody>
          <a:bodyPr/>
          <a:lstStyle/>
          <a:p>
            <a:pPr marL="0" indent="0" algn="ctr">
              <a:lnSpc>
                <a:spcPct val="100000"/>
              </a:lnSpc>
              <a:spcBef>
                <a:spcPts val="0"/>
              </a:spcBef>
              <a:buNone/>
            </a:pPr>
            <a:r>
              <a:rPr lang="en-US" dirty="0" smtClean="0"/>
              <a:t>“</a:t>
            </a:r>
            <a:r>
              <a:rPr lang="en-US" sz="3200" dirty="0" smtClean="0"/>
              <a:t>Provisioning a database server takes us 4-5 days with involvement of different groups to create a system meeting enterprise standards. Need to roll out services on short order in matter of minutes and hours”</a:t>
            </a:r>
            <a:endParaRPr lang="en-GB"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13</a:t>
            </a:fld>
            <a:endParaRPr lang="en-GB" dirty="0"/>
          </a:p>
        </p:txBody>
      </p:sp>
      <p:pic>
        <p:nvPicPr>
          <p:cNvPr id="13" name="Picture 5" descr="http://t1.gstatic.com/images?q=tbn:ANd9GcRY-P513qCIl2V1lTOfdwN54HKd3mFshSLDQS8iibpZaEG_qesjJw"/>
          <p:cNvPicPr>
            <a:picLocks noChangeAspect="1" noChangeArrowheads="1"/>
          </p:cNvPicPr>
          <p:nvPr/>
        </p:nvPicPr>
        <p:blipFill>
          <a:blip r:embed="rId3" cstate="print"/>
          <a:srcRect/>
          <a:stretch>
            <a:fillRect/>
          </a:stretch>
        </p:blipFill>
        <p:spPr bwMode="auto">
          <a:xfrm>
            <a:off x="7822604" y="5373216"/>
            <a:ext cx="2021839" cy="634658"/>
          </a:xfrm>
          <a:prstGeom prst="rect">
            <a:avLst/>
          </a:prstGeom>
          <a:noFill/>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Continuous Evolution</a:t>
            </a:r>
            <a:endParaRPr lang="en-GB"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14</a:t>
            </a:fld>
            <a:endParaRPr lang="en-GB" dirty="0"/>
          </a:p>
        </p:txBody>
      </p:sp>
      <p:graphicFrame>
        <p:nvGraphicFramePr>
          <p:cNvPr id="8" name="Diagram 7"/>
          <p:cNvGraphicFramePr/>
          <p:nvPr/>
        </p:nvGraphicFramePr>
        <p:xfrm>
          <a:off x="2422004" y="1512460"/>
          <a:ext cx="7087278" cy="4724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9"/>
          <p:cNvGrpSpPr/>
          <p:nvPr/>
        </p:nvGrpSpPr>
        <p:grpSpPr>
          <a:xfrm>
            <a:off x="3934800" y="2060848"/>
            <a:ext cx="7560000" cy="3168352"/>
            <a:chOff x="4114192" y="2060848"/>
            <a:chExt cx="7200000" cy="3168352"/>
          </a:xfrm>
        </p:grpSpPr>
        <p:sp>
          <p:nvSpPr>
            <p:cNvPr id="9" name="Down Arrow 8"/>
            <p:cNvSpPr/>
            <p:nvPr/>
          </p:nvSpPr>
          <p:spPr>
            <a:xfrm>
              <a:off x="4114192" y="2060848"/>
              <a:ext cx="7200000" cy="3168352"/>
            </a:xfrm>
            <a:prstGeom prst="downArrow">
              <a:avLst>
                <a:gd name="adj1" fmla="val 100000"/>
                <a:gd name="adj2" fmla="val 13529"/>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6" name="Rectangle 5"/>
            <p:cNvSpPr/>
            <p:nvPr/>
          </p:nvSpPr>
          <p:spPr>
            <a:xfrm>
              <a:off x="4114192" y="2060848"/>
              <a:ext cx="7200000" cy="27363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indent="-285750">
                <a:buClr>
                  <a:schemeClr val="bg1"/>
                </a:buClr>
                <a:buFont typeface="Arial" pitchFamily="34" charset="0"/>
                <a:buChar char="•"/>
              </a:pPr>
              <a:r>
                <a:rPr lang="en-US" sz="2400" dirty="0" smtClean="0"/>
                <a:t>Minimal set of database versions</a:t>
              </a:r>
            </a:p>
            <a:p>
              <a:pPr marL="533400" indent="-285750">
                <a:buClr>
                  <a:schemeClr val="bg1"/>
                </a:buClr>
                <a:buFont typeface="Arial" pitchFamily="34" charset="0"/>
                <a:buChar char="•"/>
              </a:pPr>
              <a:r>
                <a:rPr lang="en-US" sz="2400" dirty="0" smtClean="0"/>
                <a:t>Standard architecture</a:t>
              </a:r>
            </a:p>
            <a:p>
              <a:pPr marL="533400" indent="-285750">
                <a:buClr>
                  <a:schemeClr val="bg1"/>
                </a:buClr>
                <a:buFont typeface="Arial" pitchFamily="34" charset="0"/>
                <a:buChar char="•"/>
              </a:pPr>
              <a:r>
                <a:rPr lang="en-US" sz="2400" dirty="0" smtClean="0"/>
                <a:t>Well defined service catalogue</a:t>
              </a:r>
            </a:p>
            <a:p>
              <a:pPr marL="533400" indent="-285750">
                <a:buClr>
                  <a:schemeClr val="bg1"/>
                </a:buClr>
                <a:buFont typeface="Arial" pitchFamily="34" charset="0"/>
                <a:buChar char="•"/>
              </a:pPr>
              <a:r>
                <a:rPr lang="en-US" sz="2400" dirty="0" smtClean="0"/>
                <a:t>Standard maintenance processes</a:t>
              </a:r>
            </a:p>
            <a:p>
              <a:pPr marL="533400" indent="-285750">
                <a:buClr>
                  <a:schemeClr val="bg1"/>
                </a:buClr>
                <a:buFont typeface="Arial" pitchFamily="34" charset="0"/>
                <a:buChar char="•"/>
              </a:pPr>
              <a:r>
                <a:rPr lang="en-US" sz="2400" dirty="0" smtClean="0"/>
                <a:t>Standardise monitoring &amp; reporting</a:t>
              </a:r>
            </a:p>
            <a:p>
              <a:pPr marL="533400" indent="-285750">
                <a:buClr>
                  <a:schemeClr val="bg1"/>
                </a:buClr>
                <a:buFont typeface="Arial" pitchFamily="34" charset="0"/>
                <a:buChar char="•"/>
              </a:pPr>
              <a:r>
                <a:rPr lang="en-US" sz="2400" dirty="0" smtClean="0"/>
                <a:t>Well defined user interface</a:t>
              </a:r>
            </a:p>
          </p:txBody>
        </p:sp>
      </p:grpSp>
      <p:sp>
        <p:nvSpPr>
          <p:cNvPr id="2" name="Title 1"/>
          <p:cNvSpPr>
            <a:spLocks noGrp="1"/>
          </p:cNvSpPr>
          <p:nvPr>
            <p:ph type="title"/>
          </p:nvPr>
        </p:nvSpPr>
        <p:spPr/>
        <p:txBody>
          <a:bodyPr/>
          <a:lstStyle/>
          <a:p>
            <a:r>
              <a:rPr lang="en-GB" dirty="0" smtClean="0"/>
              <a:t>Standardise</a:t>
            </a:r>
            <a:endParaRPr lang="en-US" dirty="0"/>
          </a:p>
        </p:txBody>
      </p:sp>
      <p:sp>
        <p:nvSpPr>
          <p:cNvPr id="3" name="Text Placeholder 2"/>
          <p:cNvSpPr>
            <a:spLocks noGrp="1"/>
          </p:cNvSpPr>
          <p:nvPr>
            <p:ph type="body" sz="quarter" idx="13"/>
          </p:nvPr>
        </p:nvSpPr>
        <p:spPr/>
        <p:txBody>
          <a:bodyPr/>
          <a:lstStyle/>
          <a:p>
            <a:r>
              <a:rPr lang="en-GB" dirty="0" smtClean="0"/>
              <a:t>Aggressive simplification</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15</a:t>
            </a:fld>
            <a:endParaRPr lang="en-US" dirty="0"/>
          </a:p>
        </p:txBody>
      </p:sp>
      <p:sp>
        <p:nvSpPr>
          <p:cNvPr id="5" name="Pentagon 4"/>
          <p:cNvSpPr/>
          <p:nvPr/>
        </p:nvSpPr>
        <p:spPr>
          <a:xfrm>
            <a:off x="549796" y="2060848"/>
            <a:ext cx="3024000" cy="827324"/>
          </a:xfrm>
          <a:prstGeom prst="homePlate">
            <a:avLst/>
          </a:prstGeom>
          <a:solidFill>
            <a:schemeClr val="accent5">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3200" dirty="0" smtClean="0">
                <a:solidFill>
                  <a:schemeClr val="bg1"/>
                </a:solidFill>
              </a:rPr>
              <a:t>Standardise</a:t>
            </a:r>
          </a:p>
        </p:txBody>
      </p:sp>
      <p:sp>
        <p:nvSpPr>
          <p:cNvPr id="7" name="Rectangle 6"/>
          <p:cNvSpPr/>
          <p:nvPr/>
        </p:nvSpPr>
        <p:spPr>
          <a:xfrm>
            <a:off x="3934800" y="5373216"/>
            <a:ext cx="7560000" cy="64807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indent="-285750" algn="ctr">
              <a:buClr>
                <a:schemeClr val="bg1"/>
              </a:buClr>
            </a:pPr>
            <a:r>
              <a:rPr lang="en-US" sz="3200" dirty="0" smtClean="0"/>
              <a:t>Lower operational cost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Consolidate</a:t>
            </a:r>
            <a:endParaRPr lang="en-US" dirty="0"/>
          </a:p>
        </p:txBody>
      </p:sp>
      <p:sp>
        <p:nvSpPr>
          <p:cNvPr id="3" name="Text Placeholder 2"/>
          <p:cNvSpPr>
            <a:spLocks noGrp="1"/>
          </p:cNvSpPr>
          <p:nvPr>
            <p:ph type="body" sz="quarter" idx="13"/>
          </p:nvPr>
        </p:nvSpPr>
        <p:spPr/>
        <p:txBody>
          <a:bodyPr/>
          <a:lstStyle/>
          <a:p>
            <a:r>
              <a:rPr lang="en-US" dirty="0" smtClean="0"/>
              <a:t>Large scale consolidation onto a modern shared platform</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16</a:t>
            </a:fld>
            <a:endParaRPr lang="en-US" dirty="0"/>
          </a:p>
        </p:txBody>
      </p:sp>
      <p:grpSp>
        <p:nvGrpSpPr>
          <p:cNvPr id="5" name="Group 9"/>
          <p:cNvGrpSpPr/>
          <p:nvPr/>
        </p:nvGrpSpPr>
        <p:grpSpPr>
          <a:xfrm>
            <a:off x="3934800" y="2060848"/>
            <a:ext cx="7560000" cy="3168352"/>
            <a:chOff x="4114192" y="2060848"/>
            <a:chExt cx="7200000" cy="3168352"/>
          </a:xfrm>
        </p:grpSpPr>
        <p:sp>
          <p:nvSpPr>
            <p:cNvPr id="11" name="Down Arrow 10"/>
            <p:cNvSpPr/>
            <p:nvPr/>
          </p:nvSpPr>
          <p:spPr>
            <a:xfrm>
              <a:off x="4114192" y="2060848"/>
              <a:ext cx="7200000" cy="3168352"/>
            </a:xfrm>
            <a:prstGeom prst="downArrow">
              <a:avLst>
                <a:gd name="adj1" fmla="val 100000"/>
                <a:gd name="adj2" fmla="val 13529"/>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2" name="Rectangle 11"/>
            <p:cNvSpPr/>
            <p:nvPr/>
          </p:nvSpPr>
          <p:spPr>
            <a:xfrm>
              <a:off x="4114192" y="2060848"/>
              <a:ext cx="7200000" cy="27363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indent="-285750">
                <a:buClr>
                  <a:schemeClr val="bg1"/>
                </a:buClr>
                <a:buFont typeface="Arial" pitchFamily="34" charset="0"/>
                <a:buChar char="•"/>
              </a:pPr>
              <a:r>
                <a:rPr lang="en-US" sz="2400" dirty="0" smtClean="0"/>
                <a:t>Higher density of databases on hardware</a:t>
              </a:r>
            </a:p>
            <a:p>
              <a:pPr marL="533400" indent="-285750">
                <a:buClr>
                  <a:schemeClr val="bg1"/>
                </a:buClr>
                <a:buFont typeface="Arial" pitchFamily="34" charset="0"/>
                <a:buChar char="•"/>
              </a:pPr>
              <a:r>
                <a:rPr lang="en-US" sz="2400" dirty="0" smtClean="0"/>
                <a:t>Reduced hardware requirement</a:t>
              </a:r>
            </a:p>
            <a:p>
              <a:pPr marL="533400" indent="-285750">
                <a:buClr>
                  <a:schemeClr val="bg1"/>
                </a:buClr>
                <a:buFont typeface="Arial" pitchFamily="34" charset="0"/>
                <a:buChar char="•"/>
              </a:pPr>
              <a:r>
                <a:rPr lang="en-US" sz="2400" dirty="0" smtClean="0"/>
                <a:t>Consolidate use of licenses</a:t>
              </a:r>
            </a:p>
            <a:p>
              <a:pPr marL="533400" indent="-285750">
                <a:buClr>
                  <a:schemeClr val="bg1"/>
                </a:buClr>
                <a:buFont typeface="Arial" pitchFamily="34" charset="0"/>
                <a:buChar char="•"/>
              </a:pPr>
              <a:r>
                <a:rPr lang="en-US" sz="2400" dirty="0" smtClean="0"/>
                <a:t>Minimise test and development systems</a:t>
              </a:r>
            </a:p>
            <a:p>
              <a:pPr marL="533400" indent="-285750">
                <a:buClr>
                  <a:schemeClr val="bg1"/>
                </a:buClr>
                <a:buFont typeface="Arial" pitchFamily="34" charset="0"/>
                <a:buChar char="•"/>
              </a:pPr>
              <a:r>
                <a:rPr lang="en-US" sz="2400" dirty="0" smtClean="0"/>
                <a:t>Share acceptance test resources</a:t>
              </a:r>
            </a:p>
            <a:p>
              <a:pPr marL="533400" indent="-285750">
                <a:buClr>
                  <a:schemeClr val="bg1"/>
                </a:buClr>
                <a:buFont typeface="Arial" pitchFamily="34" charset="0"/>
                <a:buChar char="•"/>
              </a:pPr>
              <a:r>
                <a:rPr lang="en-US" sz="2400" dirty="0" smtClean="0"/>
                <a:t>Reduce number of OS/DB installations</a:t>
              </a:r>
            </a:p>
          </p:txBody>
        </p:sp>
      </p:grpSp>
      <p:sp>
        <p:nvSpPr>
          <p:cNvPr id="13" name="Pentagon 12"/>
          <p:cNvSpPr/>
          <p:nvPr/>
        </p:nvSpPr>
        <p:spPr>
          <a:xfrm>
            <a:off x="549796" y="2060848"/>
            <a:ext cx="3024000" cy="827324"/>
          </a:xfrm>
          <a:prstGeom prst="homePlate">
            <a:avLst/>
          </a:prstGeom>
          <a:solidFill>
            <a:schemeClr val="accent5">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3200" dirty="0" smtClean="0">
                <a:solidFill>
                  <a:schemeClr val="bg1"/>
                </a:solidFill>
              </a:rPr>
              <a:t>Consolidate</a:t>
            </a:r>
          </a:p>
        </p:txBody>
      </p:sp>
      <p:sp>
        <p:nvSpPr>
          <p:cNvPr id="14" name="Rectangle 13"/>
          <p:cNvSpPr/>
          <p:nvPr/>
        </p:nvSpPr>
        <p:spPr>
          <a:xfrm>
            <a:off x="3934800" y="5373216"/>
            <a:ext cx="7560000" cy="64807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indent="-285750" algn="ctr">
              <a:buClr>
                <a:schemeClr val="bg1"/>
              </a:buClr>
            </a:pPr>
            <a:r>
              <a:rPr lang="en-US" sz="3200" dirty="0" smtClean="0"/>
              <a:t>Lower capital cost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Optimise</a:t>
            </a:r>
            <a:endParaRPr lang="en-US" dirty="0"/>
          </a:p>
        </p:txBody>
      </p:sp>
      <p:sp>
        <p:nvSpPr>
          <p:cNvPr id="3" name="Text Placeholder 2"/>
          <p:cNvSpPr>
            <a:spLocks noGrp="1"/>
          </p:cNvSpPr>
          <p:nvPr>
            <p:ph type="body" sz="quarter" idx="13"/>
          </p:nvPr>
        </p:nvSpPr>
        <p:spPr/>
        <p:txBody>
          <a:bodyPr/>
          <a:lstStyle/>
          <a:p>
            <a:r>
              <a:rPr lang="en-GB" dirty="0" smtClean="0"/>
              <a:t>Improve every aspect of the service</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17</a:t>
            </a:fld>
            <a:endParaRPr lang="en-US" dirty="0"/>
          </a:p>
        </p:txBody>
      </p:sp>
      <p:grpSp>
        <p:nvGrpSpPr>
          <p:cNvPr id="5" name="Group 9"/>
          <p:cNvGrpSpPr/>
          <p:nvPr/>
        </p:nvGrpSpPr>
        <p:grpSpPr>
          <a:xfrm>
            <a:off x="3934800" y="2060848"/>
            <a:ext cx="7560000" cy="3168352"/>
            <a:chOff x="4114192" y="2060848"/>
            <a:chExt cx="7200000" cy="3168352"/>
          </a:xfrm>
        </p:grpSpPr>
        <p:sp>
          <p:nvSpPr>
            <p:cNvPr id="11" name="Down Arrow 10"/>
            <p:cNvSpPr/>
            <p:nvPr/>
          </p:nvSpPr>
          <p:spPr>
            <a:xfrm>
              <a:off x="4114192" y="2060848"/>
              <a:ext cx="7200000" cy="3168352"/>
            </a:xfrm>
            <a:prstGeom prst="downArrow">
              <a:avLst>
                <a:gd name="adj1" fmla="val 100000"/>
                <a:gd name="adj2" fmla="val 13529"/>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2" name="Rectangle 11"/>
            <p:cNvSpPr/>
            <p:nvPr/>
          </p:nvSpPr>
          <p:spPr>
            <a:xfrm>
              <a:off x="4114192" y="2060848"/>
              <a:ext cx="7200000" cy="27363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indent="-285750">
                <a:buClr>
                  <a:schemeClr val="bg1"/>
                </a:buClr>
                <a:buFont typeface="Arial" pitchFamily="34" charset="0"/>
                <a:buChar char="•"/>
              </a:pPr>
              <a:r>
                <a:rPr lang="en-US" sz="2400" dirty="0" smtClean="0"/>
                <a:t>Hardware </a:t>
              </a:r>
              <a:r>
                <a:rPr lang="en-GB" sz="2400" dirty="0" smtClean="0"/>
                <a:t>optimised</a:t>
              </a:r>
              <a:r>
                <a:rPr lang="en-US" sz="2400" dirty="0" smtClean="0"/>
                <a:t> for database</a:t>
              </a:r>
            </a:p>
            <a:p>
              <a:pPr marL="533400" indent="-285750">
                <a:buClr>
                  <a:schemeClr val="bg1"/>
                </a:buClr>
                <a:buFont typeface="Arial" pitchFamily="34" charset="0"/>
                <a:buChar char="•"/>
              </a:pPr>
              <a:r>
                <a:rPr lang="en-US" sz="2400" dirty="0" smtClean="0"/>
                <a:t>Database pools optimised for license</a:t>
              </a:r>
            </a:p>
            <a:p>
              <a:pPr marL="533400" indent="-285750">
                <a:buClr>
                  <a:schemeClr val="bg1"/>
                </a:buClr>
                <a:buFont typeface="Arial" pitchFamily="34" charset="0"/>
                <a:buChar char="•"/>
              </a:pPr>
              <a:r>
                <a:rPr lang="en-US" sz="2400" dirty="0" smtClean="0"/>
                <a:t>Optimised DBaaS processes</a:t>
              </a:r>
            </a:p>
            <a:p>
              <a:pPr marL="533400" indent="-285750">
                <a:buClr>
                  <a:schemeClr val="bg1"/>
                </a:buClr>
                <a:buFont typeface="Arial" pitchFamily="34" charset="0"/>
                <a:buChar char="•"/>
              </a:pPr>
              <a:r>
                <a:rPr lang="en-US" sz="2400" dirty="0" smtClean="0"/>
                <a:t>Enforce security to minimise risk</a:t>
              </a:r>
            </a:p>
            <a:p>
              <a:pPr marL="533400" indent="-285750">
                <a:buClr>
                  <a:schemeClr val="bg1"/>
                </a:buClr>
                <a:buFont typeface="Arial" pitchFamily="34" charset="0"/>
                <a:buChar char="•"/>
              </a:pPr>
              <a:r>
                <a:rPr lang="en-US" sz="2400" dirty="0" smtClean="0"/>
                <a:t>Improved resilience</a:t>
              </a:r>
            </a:p>
            <a:p>
              <a:pPr marL="533400" indent="-285750">
                <a:buClr>
                  <a:schemeClr val="bg1"/>
                </a:buClr>
                <a:buFont typeface="Arial" pitchFamily="34" charset="0"/>
                <a:buChar char="•"/>
              </a:pPr>
              <a:r>
                <a:rPr lang="en-US" sz="2400" dirty="0" smtClean="0"/>
                <a:t>Differentiated service models</a:t>
              </a:r>
            </a:p>
          </p:txBody>
        </p:sp>
      </p:grpSp>
      <p:sp>
        <p:nvSpPr>
          <p:cNvPr id="13" name="Pentagon 12"/>
          <p:cNvSpPr/>
          <p:nvPr/>
        </p:nvSpPr>
        <p:spPr>
          <a:xfrm>
            <a:off x="549796" y="2060848"/>
            <a:ext cx="3024000" cy="827324"/>
          </a:xfrm>
          <a:prstGeom prst="homePlate">
            <a:avLst/>
          </a:prstGeom>
          <a:solidFill>
            <a:schemeClr val="accent5">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sz="3200" dirty="0" smtClean="0">
                <a:solidFill>
                  <a:schemeClr val="bg1"/>
                </a:solidFill>
              </a:rPr>
              <a:t>Optimise</a:t>
            </a:r>
          </a:p>
        </p:txBody>
      </p:sp>
      <p:sp>
        <p:nvSpPr>
          <p:cNvPr id="14" name="Rectangle 13"/>
          <p:cNvSpPr/>
          <p:nvPr/>
        </p:nvSpPr>
        <p:spPr>
          <a:xfrm>
            <a:off x="3934800" y="5373216"/>
            <a:ext cx="7560000" cy="64807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t>Lower OpEx Cost, Faster Deployment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Automate</a:t>
            </a:r>
            <a:endParaRPr lang="en-US" dirty="0"/>
          </a:p>
        </p:txBody>
      </p:sp>
      <p:sp>
        <p:nvSpPr>
          <p:cNvPr id="3" name="Text Placeholder 2"/>
          <p:cNvSpPr>
            <a:spLocks noGrp="1"/>
          </p:cNvSpPr>
          <p:nvPr>
            <p:ph type="body" sz="quarter" idx="13"/>
          </p:nvPr>
        </p:nvSpPr>
        <p:spPr/>
        <p:txBody>
          <a:bodyPr/>
          <a:lstStyle/>
          <a:p>
            <a:r>
              <a:rPr lang="en-US" dirty="0" smtClean="0"/>
              <a:t>Convert manual processes into automatic or self-service</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18</a:t>
            </a:fld>
            <a:endParaRPr lang="en-US" dirty="0"/>
          </a:p>
        </p:txBody>
      </p:sp>
      <p:grpSp>
        <p:nvGrpSpPr>
          <p:cNvPr id="5" name="Group 9"/>
          <p:cNvGrpSpPr/>
          <p:nvPr/>
        </p:nvGrpSpPr>
        <p:grpSpPr>
          <a:xfrm>
            <a:off x="3934800" y="2060848"/>
            <a:ext cx="7560000" cy="3168352"/>
            <a:chOff x="4114192" y="2060848"/>
            <a:chExt cx="7200000" cy="3168352"/>
          </a:xfrm>
        </p:grpSpPr>
        <p:sp>
          <p:nvSpPr>
            <p:cNvPr id="11" name="Down Arrow 10"/>
            <p:cNvSpPr/>
            <p:nvPr/>
          </p:nvSpPr>
          <p:spPr>
            <a:xfrm>
              <a:off x="4114192" y="2060848"/>
              <a:ext cx="7200000" cy="3168352"/>
            </a:xfrm>
            <a:prstGeom prst="downArrow">
              <a:avLst>
                <a:gd name="adj1" fmla="val 100000"/>
                <a:gd name="adj2" fmla="val 13529"/>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2" name="Rectangle 11"/>
            <p:cNvSpPr/>
            <p:nvPr/>
          </p:nvSpPr>
          <p:spPr>
            <a:xfrm>
              <a:off x="4114192" y="2060848"/>
              <a:ext cx="7200000" cy="27363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indent="-285750">
                <a:buClr>
                  <a:schemeClr val="bg1"/>
                </a:buClr>
                <a:buFont typeface="Arial" pitchFamily="34" charset="0"/>
                <a:buChar char="•"/>
              </a:pPr>
              <a:r>
                <a:rPr lang="en-US" sz="2400" dirty="0" smtClean="0"/>
                <a:t>High automation of common operations</a:t>
              </a:r>
            </a:p>
            <a:p>
              <a:pPr marL="533400" indent="-285750">
                <a:buClr>
                  <a:schemeClr val="bg1"/>
                </a:buClr>
                <a:buFont typeface="Arial" pitchFamily="34" charset="0"/>
                <a:buChar char="•"/>
              </a:pPr>
              <a:r>
                <a:rPr lang="en-US" sz="2400" dirty="0" smtClean="0"/>
                <a:t>Self-service interface</a:t>
              </a:r>
            </a:p>
            <a:p>
              <a:pPr marL="533400" indent="-285750">
                <a:buClr>
                  <a:schemeClr val="bg1"/>
                </a:buClr>
                <a:buFont typeface="Arial" pitchFamily="34" charset="0"/>
                <a:buChar char="•"/>
              </a:pPr>
              <a:r>
                <a:rPr lang="en-US" sz="2400" dirty="0" smtClean="0"/>
                <a:t>Auto space allocation</a:t>
              </a:r>
            </a:p>
            <a:p>
              <a:pPr marL="533400" indent="-285750">
                <a:buClr>
                  <a:schemeClr val="bg1"/>
                </a:buClr>
                <a:buFont typeface="Arial" pitchFamily="34" charset="0"/>
                <a:buChar char="•"/>
              </a:pPr>
              <a:r>
                <a:rPr lang="en-US" sz="2400" dirty="0" smtClean="0"/>
                <a:t>Pro-active monitoring</a:t>
              </a:r>
            </a:p>
            <a:p>
              <a:pPr marL="533400" indent="-285750">
                <a:buClr>
                  <a:schemeClr val="bg1"/>
                </a:buClr>
                <a:buFont typeface="Arial" pitchFamily="34" charset="0"/>
                <a:buChar char="•"/>
              </a:pPr>
              <a:r>
                <a:rPr lang="en-US" sz="2400" dirty="0" smtClean="0"/>
                <a:t>Automating regular patching</a:t>
              </a:r>
            </a:p>
            <a:p>
              <a:pPr marL="533400" indent="-285750">
                <a:buClr>
                  <a:schemeClr val="bg1"/>
                </a:buClr>
                <a:buFont typeface="Arial" pitchFamily="34" charset="0"/>
                <a:buChar char="•"/>
              </a:pPr>
              <a:r>
                <a:rPr lang="en-US" sz="2400" dirty="0" smtClean="0"/>
                <a:t>Automated service upgrade</a:t>
              </a:r>
            </a:p>
          </p:txBody>
        </p:sp>
      </p:grpSp>
      <p:sp>
        <p:nvSpPr>
          <p:cNvPr id="13" name="Pentagon 12"/>
          <p:cNvSpPr/>
          <p:nvPr/>
        </p:nvSpPr>
        <p:spPr>
          <a:xfrm>
            <a:off x="549796" y="2060848"/>
            <a:ext cx="3024000" cy="827324"/>
          </a:xfrm>
          <a:prstGeom prst="homePlate">
            <a:avLst/>
          </a:prstGeom>
          <a:solidFill>
            <a:schemeClr val="accent5">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GB" sz="3200" dirty="0" smtClean="0">
                <a:solidFill>
                  <a:schemeClr val="bg1"/>
                </a:solidFill>
              </a:rPr>
              <a:t>Automate</a:t>
            </a:r>
            <a:endParaRPr lang="en-US" sz="3200" dirty="0" smtClean="0">
              <a:solidFill>
                <a:schemeClr val="bg1"/>
              </a:solidFill>
            </a:endParaRPr>
          </a:p>
        </p:txBody>
      </p:sp>
      <p:sp>
        <p:nvSpPr>
          <p:cNvPr id="14" name="Rectangle 13"/>
          <p:cNvSpPr/>
          <p:nvPr/>
        </p:nvSpPr>
        <p:spPr>
          <a:xfrm>
            <a:off x="3934800" y="5373216"/>
            <a:ext cx="7560000" cy="64807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t>Lower OpEx Cost, Faster Deployment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DBaaS</a:t>
            </a:r>
            <a:endParaRPr lang="en-US" dirty="0"/>
          </a:p>
        </p:txBody>
      </p:sp>
      <p:sp>
        <p:nvSpPr>
          <p:cNvPr id="4" name="Text Placeholder 3"/>
          <p:cNvSpPr>
            <a:spLocks noGrp="1"/>
          </p:cNvSpPr>
          <p:nvPr>
            <p:ph type="body" sz="quarter" idx="13"/>
          </p:nvPr>
        </p:nvSpPr>
        <p:spPr/>
        <p:txBody>
          <a:bodyPr/>
          <a:lstStyle/>
          <a:p>
            <a:r>
              <a:rPr lang="en-US" dirty="0" smtClean="0"/>
              <a:t>The Key </a:t>
            </a:r>
            <a:r>
              <a:rPr lang="en-US" dirty="0"/>
              <a:t>P</a:t>
            </a:r>
            <a:r>
              <a:rPr lang="en-US" dirty="0" smtClean="0"/>
              <a:t>rinciples</a:t>
            </a:r>
            <a:endParaRPr lang="en-US" dirty="0"/>
          </a:p>
        </p:txBody>
      </p:sp>
      <p:grpSp>
        <p:nvGrpSpPr>
          <p:cNvPr id="3" name="Group 6"/>
          <p:cNvGrpSpPr/>
          <p:nvPr/>
        </p:nvGrpSpPr>
        <p:grpSpPr>
          <a:xfrm>
            <a:off x="1119830" y="1941701"/>
            <a:ext cx="4950869" cy="3516107"/>
            <a:chOff x="382890" y="680314"/>
            <a:chExt cx="3714119" cy="2637080"/>
          </a:xfrm>
        </p:grpSpPr>
        <p:sp>
          <p:nvSpPr>
            <p:cNvPr id="14" name="Rectangle 13"/>
            <p:cNvSpPr/>
            <p:nvPr/>
          </p:nvSpPr>
          <p:spPr>
            <a:xfrm>
              <a:off x="382890" y="1165018"/>
              <a:ext cx="3510699" cy="21523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382890" y="680314"/>
              <a:ext cx="3714119" cy="26370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defTabSz="1066613">
                <a:lnSpc>
                  <a:spcPct val="90000"/>
                </a:lnSpc>
                <a:spcBef>
                  <a:spcPct val="0"/>
                </a:spcBef>
                <a:spcAft>
                  <a:spcPct val="35000"/>
                </a:spcAft>
              </a:pPr>
              <a:r>
                <a:rPr lang="en-US" sz="2700" dirty="0" smtClean="0"/>
                <a:t>The approach </a:t>
              </a:r>
              <a:r>
                <a:rPr lang="en-US" sz="2700" b="1" dirty="0" smtClean="0"/>
                <a:t>must</a:t>
              </a:r>
              <a:r>
                <a:rPr lang="en-US" sz="2700" dirty="0" smtClean="0"/>
                <a:t> :</a:t>
              </a:r>
              <a:endParaRPr lang="en-US" sz="2700" dirty="0"/>
            </a:p>
            <a:p>
              <a:pPr marL="152373" lvl="1" indent="-152373" defTabSz="829588">
                <a:lnSpc>
                  <a:spcPct val="120000"/>
                </a:lnSpc>
                <a:spcBef>
                  <a:spcPct val="0"/>
                </a:spcBef>
                <a:spcAft>
                  <a:spcPct val="15000"/>
                </a:spcAft>
                <a:buChar char="••"/>
              </a:pPr>
              <a:r>
                <a:rPr lang="en-US" sz="2100" dirty="0" smtClean="0"/>
                <a:t>allow gradual transition – no big bang</a:t>
              </a:r>
            </a:p>
            <a:p>
              <a:pPr marL="152373" lvl="1" indent="-152373" defTabSz="829588">
                <a:lnSpc>
                  <a:spcPct val="120000"/>
                </a:lnSpc>
                <a:spcBef>
                  <a:spcPct val="0"/>
                </a:spcBef>
                <a:spcAft>
                  <a:spcPct val="15000"/>
                </a:spcAft>
                <a:buChar char="••"/>
              </a:pPr>
              <a:r>
                <a:rPr lang="en-US" sz="2100" dirty="0" smtClean="0"/>
                <a:t>allow evolution of the service</a:t>
              </a:r>
            </a:p>
            <a:p>
              <a:pPr marL="152373" lvl="1" indent="-152373" defTabSz="829588">
                <a:lnSpc>
                  <a:spcPct val="120000"/>
                </a:lnSpc>
                <a:spcBef>
                  <a:spcPct val="0"/>
                </a:spcBef>
                <a:spcAft>
                  <a:spcPct val="15000"/>
                </a:spcAft>
                <a:buChar char="••"/>
              </a:pPr>
              <a:r>
                <a:rPr lang="en-US" sz="2100" dirty="0" smtClean="0"/>
                <a:t>deliver cost-optimised levels of service</a:t>
              </a:r>
            </a:p>
            <a:p>
              <a:pPr marL="152373" lvl="1" indent="-152373" defTabSz="829588">
                <a:lnSpc>
                  <a:spcPct val="120000"/>
                </a:lnSpc>
                <a:spcBef>
                  <a:spcPct val="0"/>
                </a:spcBef>
                <a:spcAft>
                  <a:spcPct val="15000"/>
                </a:spcAft>
                <a:buChar char="••"/>
              </a:pPr>
              <a:r>
                <a:rPr lang="en-US" sz="2100" dirty="0" smtClean="0"/>
                <a:t>drive simplicity and standardisation</a:t>
              </a:r>
            </a:p>
            <a:p>
              <a:pPr marL="152373" lvl="1" indent="-152373" defTabSz="829588">
                <a:lnSpc>
                  <a:spcPct val="120000"/>
                </a:lnSpc>
                <a:spcBef>
                  <a:spcPct val="0"/>
                </a:spcBef>
                <a:spcAft>
                  <a:spcPct val="15000"/>
                </a:spcAft>
                <a:buChar char="••"/>
              </a:pPr>
              <a:r>
                <a:rPr lang="en-US" sz="2100" dirty="0" smtClean="0"/>
                <a:t>break the link between an application and specific hardware</a:t>
              </a:r>
            </a:p>
            <a:p>
              <a:pPr marL="152373" lvl="1" indent="-152373" defTabSz="829588">
                <a:lnSpc>
                  <a:spcPct val="120000"/>
                </a:lnSpc>
                <a:spcBef>
                  <a:spcPct val="0"/>
                </a:spcBef>
                <a:spcAft>
                  <a:spcPct val="15000"/>
                </a:spcAft>
                <a:buChar char="••"/>
              </a:pPr>
              <a:r>
                <a:rPr lang="en-US" sz="2100" dirty="0" smtClean="0"/>
                <a:t>allow transparent service migration</a:t>
              </a:r>
            </a:p>
            <a:p>
              <a:pPr marL="152373" lvl="1" indent="-152373" defTabSz="829588">
                <a:lnSpc>
                  <a:spcPct val="120000"/>
                </a:lnSpc>
                <a:spcBef>
                  <a:spcPct val="0"/>
                </a:spcBef>
                <a:spcAft>
                  <a:spcPct val="15000"/>
                </a:spcAft>
                <a:buChar char="••"/>
              </a:pPr>
              <a:r>
                <a:rPr lang="en-US" sz="2100" dirty="0" smtClean="0"/>
                <a:t>Enable self-service</a:t>
              </a:r>
            </a:p>
          </p:txBody>
        </p:sp>
      </p:grpSp>
      <p:grpSp>
        <p:nvGrpSpPr>
          <p:cNvPr id="5" name="Group 7"/>
          <p:cNvGrpSpPr/>
          <p:nvPr/>
        </p:nvGrpSpPr>
        <p:grpSpPr>
          <a:xfrm>
            <a:off x="6524615" y="1941702"/>
            <a:ext cx="4518930" cy="3426985"/>
            <a:chOff x="4437535" y="680314"/>
            <a:chExt cx="3390080" cy="2570239"/>
          </a:xfrm>
        </p:grpSpPr>
        <p:sp>
          <p:nvSpPr>
            <p:cNvPr id="12" name="Rectangle 11"/>
            <p:cNvSpPr/>
            <p:nvPr/>
          </p:nvSpPr>
          <p:spPr>
            <a:xfrm>
              <a:off x="4437535" y="1136372"/>
              <a:ext cx="3390080" cy="21141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4437535" y="680314"/>
              <a:ext cx="3390080" cy="25702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defTabSz="1066613">
                <a:lnSpc>
                  <a:spcPct val="90000"/>
                </a:lnSpc>
                <a:spcBef>
                  <a:spcPct val="0"/>
                </a:spcBef>
                <a:spcAft>
                  <a:spcPct val="35000"/>
                </a:spcAft>
              </a:pPr>
              <a:r>
                <a:rPr lang="en-US" sz="2400" dirty="0" smtClean="0"/>
                <a:t>The approach must </a:t>
              </a:r>
              <a:r>
                <a:rPr lang="en-US" sz="2400" b="1" dirty="0" smtClean="0"/>
                <a:t>not </a:t>
              </a:r>
            </a:p>
            <a:p>
              <a:pPr marL="152373" lvl="1" indent="-152373" defTabSz="829588">
                <a:lnSpc>
                  <a:spcPct val="90000"/>
                </a:lnSpc>
                <a:spcBef>
                  <a:spcPct val="0"/>
                </a:spcBef>
                <a:spcAft>
                  <a:spcPct val="15000"/>
                </a:spcAft>
                <a:buChar char="••"/>
              </a:pPr>
              <a:r>
                <a:rPr lang="en-US" sz="2100" dirty="0" smtClean="0"/>
                <a:t>lock into specific vendor hardware or storage</a:t>
              </a:r>
            </a:p>
          </p:txBody>
        </p:sp>
      </p:grpSp>
      <p:sp>
        <p:nvSpPr>
          <p:cNvPr id="11" name="Straight Connector 10"/>
          <p:cNvSpPr/>
          <p:nvPr/>
        </p:nvSpPr>
        <p:spPr>
          <a:xfrm>
            <a:off x="6342505" y="2324950"/>
            <a:ext cx="873" cy="3208476"/>
          </a:xfrm>
          <a:prstGeom prst="line">
            <a:avLst/>
          </a:prstGeom>
        </p:spPr>
        <p:style>
          <a:lnRef idx="1">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6" name="Slide Number Placeholder 15"/>
          <p:cNvSpPr>
            <a:spLocks noGrp="1"/>
          </p:cNvSpPr>
          <p:nvPr>
            <p:ph type="sldNum" sz="quarter" idx="12"/>
          </p:nvPr>
        </p:nvSpPr>
        <p:spPr/>
        <p:txBody>
          <a:bodyPr/>
          <a:lstStyle/>
          <a:p>
            <a:fld id="{C51EAA63-D034-42AE-91FA-B13B9518C7BE}" type="slidenum">
              <a:rPr lang="en-GB" smtClean="0"/>
              <a:pPr/>
              <a:t>19</a:t>
            </a:fld>
            <a:endParaRPr lang="en-GB" dirty="0"/>
          </a:p>
        </p:txBody>
      </p:sp>
    </p:spTree>
    <p:extLst>
      <p:ext uri="{BB962C8B-B14F-4D97-AF65-F5344CB8AC3E}">
        <p14:creationId xmlns="" xmlns:p14="http://schemas.microsoft.com/office/powerpoint/2010/main" val="27050617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Visiting_Nurse_Service_of_New_York_Logo.jpg"/>
          <p:cNvPicPr>
            <a:picLocks noChangeAspect="1"/>
          </p:cNvPicPr>
          <p:nvPr/>
        </p:nvPicPr>
        <p:blipFill>
          <a:blip r:embed="rId3" cstate="print"/>
          <a:stretch>
            <a:fillRect/>
          </a:stretch>
        </p:blipFill>
        <p:spPr>
          <a:xfrm>
            <a:off x="9694812" y="2420888"/>
            <a:ext cx="1008112" cy="1008112"/>
          </a:xfrm>
          <a:prstGeom prst="rect">
            <a:avLst/>
          </a:prstGeom>
        </p:spPr>
      </p:pic>
      <p:sp>
        <p:nvSpPr>
          <p:cNvPr id="5" name="Title 4"/>
          <p:cNvSpPr>
            <a:spLocks noGrp="1"/>
          </p:cNvSpPr>
          <p:nvPr>
            <p:ph type="title"/>
          </p:nvPr>
        </p:nvSpPr>
        <p:spPr/>
        <p:txBody>
          <a:bodyPr/>
          <a:lstStyle/>
          <a:p>
            <a:r>
              <a:rPr lang="en-GB" dirty="0" smtClean="0"/>
              <a:t>A bit about me</a:t>
            </a:r>
            <a:endParaRPr lang="en-GB"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2</a:t>
            </a:fld>
            <a:endParaRPr lang="en-US" dirty="0"/>
          </a:p>
        </p:txBody>
      </p:sp>
      <p:pic>
        <p:nvPicPr>
          <p:cNvPr id="12" name="Content Placeholder 11" descr="mfa logo.jpg"/>
          <p:cNvPicPr>
            <a:picLocks noGrp="1" noChangeAspect="1"/>
          </p:cNvPicPr>
          <p:nvPr>
            <p:ph idx="4294967295"/>
          </p:nvPr>
        </p:nvPicPr>
        <p:blipFill>
          <a:blip r:embed="rId4" cstate="print"/>
          <a:stretch>
            <a:fillRect/>
          </a:stretch>
        </p:blipFill>
        <p:spPr>
          <a:xfrm>
            <a:off x="10342884" y="3429050"/>
            <a:ext cx="1008062" cy="1008062"/>
          </a:xfrm>
        </p:spPr>
      </p:pic>
      <p:sp>
        <p:nvSpPr>
          <p:cNvPr id="101378" name="AutoShape 2" descr="Image result for bskyb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1380" name="AutoShape 4" descr="Image result for bskyb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1382" name="AutoShape 6" descr="Image result for bskyb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1384" name="AutoShape 8" descr="Image result for bskyb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3" name="Picture 12" descr="cessna logo.GIF"/>
          <p:cNvPicPr>
            <a:picLocks noChangeAspect="1"/>
          </p:cNvPicPr>
          <p:nvPr/>
        </p:nvPicPr>
        <p:blipFill>
          <a:blip r:embed="rId5" cstate="print"/>
          <a:stretch>
            <a:fillRect/>
          </a:stretch>
        </p:blipFill>
        <p:spPr>
          <a:xfrm>
            <a:off x="8974732" y="5229200"/>
            <a:ext cx="619940" cy="648072"/>
          </a:xfrm>
          <a:prstGeom prst="rect">
            <a:avLst/>
          </a:prstGeom>
        </p:spPr>
      </p:pic>
      <p:pic>
        <p:nvPicPr>
          <p:cNvPr id="14" name="Picture 13" descr="Boeing-Logo.svg.png"/>
          <p:cNvPicPr>
            <a:picLocks noChangeAspect="1"/>
          </p:cNvPicPr>
          <p:nvPr/>
        </p:nvPicPr>
        <p:blipFill>
          <a:blip r:embed="rId6" cstate="print"/>
          <a:stretch>
            <a:fillRect/>
          </a:stretch>
        </p:blipFill>
        <p:spPr>
          <a:xfrm>
            <a:off x="9838828" y="5070135"/>
            <a:ext cx="1512168" cy="375089"/>
          </a:xfrm>
          <a:prstGeom prst="rect">
            <a:avLst/>
          </a:prstGeom>
        </p:spPr>
      </p:pic>
      <p:pic>
        <p:nvPicPr>
          <p:cNvPr id="16" name="Picture 15" descr="emtec logo.png"/>
          <p:cNvPicPr>
            <a:picLocks noChangeAspect="1"/>
          </p:cNvPicPr>
          <p:nvPr/>
        </p:nvPicPr>
        <p:blipFill>
          <a:blip r:embed="rId7" cstate="print"/>
          <a:stretch>
            <a:fillRect/>
          </a:stretch>
        </p:blipFill>
        <p:spPr>
          <a:xfrm>
            <a:off x="7750596" y="3356992"/>
            <a:ext cx="1584176" cy="1584176"/>
          </a:xfrm>
          <a:prstGeom prst="rect">
            <a:avLst/>
          </a:prstGeom>
        </p:spPr>
      </p:pic>
      <p:pic>
        <p:nvPicPr>
          <p:cNvPr id="18" name="Picture 17" descr="sky_logo.jpg"/>
          <p:cNvPicPr>
            <a:picLocks noChangeAspect="1"/>
          </p:cNvPicPr>
          <p:nvPr/>
        </p:nvPicPr>
        <p:blipFill>
          <a:blip r:embed="rId8" cstate="print"/>
          <a:stretch>
            <a:fillRect/>
          </a:stretch>
        </p:blipFill>
        <p:spPr>
          <a:xfrm>
            <a:off x="7904107" y="1755118"/>
            <a:ext cx="1934721" cy="1080120"/>
          </a:xfrm>
          <a:prstGeom prst="rect">
            <a:avLst/>
          </a:prstGeom>
        </p:spPr>
      </p:pic>
      <p:sp>
        <p:nvSpPr>
          <p:cNvPr id="19" name="TextBox 18"/>
          <p:cNvSpPr txBox="1"/>
          <p:nvPr/>
        </p:nvSpPr>
        <p:spPr>
          <a:xfrm>
            <a:off x="981844" y="1772816"/>
            <a:ext cx="7056784" cy="4104456"/>
          </a:xfrm>
          <a:prstGeom prst="rect">
            <a:avLst/>
          </a:prstGeom>
          <a:noFill/>
        </p:spPr>
        <p:txBody>
          <a:bodyPr wrap="square" lIns="0" tIns="0" rIns="0" bIns="0" rtlCol="0">
            <a:noAutofit/>
          </a:bodyPr>
          <a:lstStyle/>
          <a:p>
            <a:pPr marL="230400" indent="-230400">
              <a:lnSpc>
                <a:spcPct val="90000"/>
              </a:lnSpc>
              <a:spcAft>
                <a:spcPts val="600"/>
              </a:spcAft>
              <a:buFont typeface="Arial" pitchFamily="34" charset="0"/>
              <a:buChar char="•"/>
            </a:pPr>
            <a:r>
              <a:rPr lang="en-GB" dirty="0" smtClean="0"/>
              <a:t>RSTS/E on DEC PDP/11</a:t>
            </a:r>
          </a:p>
          <a:p>
            <a:pPr marL="230400" indent="-230400">
              <a:lnSpc>
                <a:spcPct val="90000"/>
              </a:lnSpc>
              <a:spcAft>
                <a:spcPts val="600"/>
              </a:spcAft>
              <a:buFont typeface="Arial" pitchFamily="34" charset="0"/>
              <a:buChar char="•"/>
            </a:pPr>
            <a:r>
              <a:rPr lang="en-GB" dirty="0" smtClean="0"/>
              <a:t>IBM 370</a:t>
            </a:r>
          </a:p>
          <a:p>
            <a:pPr marL="230400" indent="-230400">
              <a:lnSpc>
                <a:spcPct val="90000"/>
              </a:lnSpc>
              <a:spcAft>
                <a:spcPts val="600"/>
              </a:spcAft>
              <a:buFont typeface="Arial" pitchFamily="34" charset="0"/>
              <a:buChar char="•"/>
            </a:pPr>
            <a:r>
              <a:rPr lang="en-GB" dirty="0" smtClean="0"/>
              <a:t>First IBM PC</a:t>
            </a:r>
          </a:p>
          <a:p>
            <a:pPr marL="230400" indent="-230400">
              <a:lnSpc>
                <a:spcPct val="90000"/>
              </a:lnSpc>
              <a:spcAft>
                <a:spcPts val="600"/>
              </a:spcAft>
              <a:buFont typeface="Arial" pitchFamily="34" charset="0"/>
              <a:buChar char="•"/>
            </a:pPr>
            <a:r>
              <a:rPr lang="en-GB" dirty="0" smtClean="0"/>
              <a:t>3-node office automation LAN (in 1984!) </a:t>
            </a:r>
          </a:p>
          <a:p>
            <a:pPr marL="230400" indent="-230400">
              <a:lnSpc>
                <a:spcPct val="90000"/>
              </a:lnSpc>
              <a:spcAft>
                <a:spcPts val="600"/>
              </a:spcAft>
              <a:buFont typeface="Arial" pitchFamily="34" charset="0"/>
              <a:buChar char="•"/>
            </a:pPr>
            <a:r>
              <a:rPr lang="en-GB" dirty="0" smtClean="0"/>
              <a:t>Novell Netware CNE (#64)</a:t>
            </a:r>
          </a:p>
          <a:p>
            <a:pPr marL="230400" indent="-230400">
              <a:lnSpc>
                <a:spcPct val="90000"/>
              </a:lnSpc>
              <a:spcAft>
                <a:spcPts val="600"/>
              </a:spcAft>
              <a:buFont typeface="Arial" pitchFamily="34" charset="0"/>
              <a:buChar char="•"/>
            </a:pPr>
            <a:r>
              <a:rPr lang="en-GB" dirty="0" smtClean="0"/>
              <a:t>Sun SPARCstation 1 (20 MHz , 48MB RAM)</a:t>
            </a:r>
          </a:p>
          <a:p>
            <a:pPr marL="230400" indent="-230400">
              <a:lnSpc>
                <a:spcPct val="90000"/>
              </a:lnSpc>
              <a:spcAft>
                <a:spcPts val="600"/>
              </a:spcAft>
              <a:buFont typeface="Arial" pitchFamily="34" charset="0"/>
              <a:buChar char="•"/>
            </a:pPr>
            <a:r>
              <a:rPr lang="en-GB" dirty="0" smtClean="0"/>
              <a:t>Cisco 2501</a:t>
            </a:r>
          </a:p>
          <a:p>
            <a:pPr marL="230400" indent="-230400">
              <a:lnSpc>
                <a:spcPct val="90000"/>
              </a:lnSpc>
              <a:spcAft>
                <a:spcPts val="600"/>
              </a:spcAft>
              <a:buFont typeface="Arial" pitchFamily="34" charset="0"/>
              <a:buChar char="•"/>
            </a:pPr>
            <a:r>
              <a:rPr lang="en-GB" dirty="0" smtClean="0"/>
              <a:t>Broke a demo Gen 1 NeXT cube</a:t>
            </a:r>
          </a:p>
          <a:p>
            <a:pPr marL="230400" indent="-230400">
              <a:lnSpc>
                <a:spcPct val="90000"/>
              </a:lnSpc>
              <a:spcAft>
                <a:spcPts val="600"/>
              </a:spcAft>
              <a:buFont typeface="Arial" pitchFamily="34" charset="0"/>
              <a:buChar char="•"/>
            </a:pPr>
            <a:r>
              <a:rPr lang="en-GB" dirty="0" smtClean="0"/>
              <a:t>Oracle Database 8 for OS/390</a:t>
            </a:r>
          </a:p>
          <a:p>
            <a:pPr marL="230400" indent="-230400">
              <a:lnSpc>
                <a:spcPct val="90000"/>
              </a:lnSpc>
              <a:spcAft>
                <a:spcPts val="600"/>
              </a:spcAft>
              <a:buFont typeface="Arial" pitchFamily="34" charset="0"/>
              <a:buChar char="•"/>
            </a:pPr>
            <a:r>
              <a:rPr lang="en-GB" dirty="0" smtClean="0"/>
              <a:t>Oracle Database 8i (Sun E250)</a:t>
            </a:r>
          </a:p>
          <a:p>
            <a:pPr marL="230400" indent="-230400">
              <a:lnSpc>
                <a:spcPct val="90000"/>
              </a:lnSpc>
              <a:spcAft>
                <a:spcPts val="600"/>
              </a:spcAft>
              <a:buFont typeface="Arial" pitchFamily="34" charset="0"/>
              <a:buChar char="•"/>
            </a:pPr>
            <a:r>
              <a:rPr lang="en-GB" dirty="0" smtClean="0"/>
              <a:t>Recovered hard drives from 200 Vesey St. in Sept. 2001</a:t>
            </a:r>
          </a:p>
          <a:p>
            <a:pPr marL="230400" indent="-230400">
              <a:lnSpc>
                <a:spcPct val="90000"/>
              </a:lnSpc>
              <a:spcAft>
                <a:spcPts val="600"/>
              </a:spcAft>
              <a:buFont typeface="Arial" pitchFamily="34" charset="0"/>
              <a:buChar char="•"/>
            </a:pPr>
            <a:r>
              <a:rPr lang="en-GB" dirty="0" smtClean="0"/>
              <a:t>Developed “Building Blocks” (2007)</a:t>
            </a:r>
          </a:p>
          <a:p>
            <a:pPr marL="230400" indent="-230400">
              <a:lnSpc>
                <a:spcPct val="90000"/>
              </a:lnSpc>
              <a:spcAft>
                <a:spcPts val="600"/>
              </a:spcAft>
              <a:buFont typeface="Arial" pitchFamily="34" charset="0"/>
              <a:buChar char="•"/>
            </a:pPr>
            <a:r>
              <a:rPr lang="en-GB" dirty="0" smtClean="0"/>
              <a:t>Joined Oracle 2011</a:t>
            </a:r>
            <a:endParaRPr lang="en-GB" dirty="0"/>
          </a:p>
        </p:txBody>
      </p:sp>
      <p:pic>
        <p:nvPicPr>
          <p:cNvPr id="20" name="Picture 19" descr="mai-systems-4222-basic-four-dot-matrix-printer-78c.jpg"/>
          <p:cNvPicPr>
            <a:picLocks noChangeAspect="1"/>
          </p:cNvPicPr>
          <p:nvPr/>
        </p:nvPicPr>
        <p:blipFill>
          <a:blip r:embed="rId9" cstate="print"/>
          <a:stretch>
            <a:fillRect/>
          </a:stretch>
        </p:blipFill>
        <p:spPr>
          <a:xfrm>
            <a:off x="9342719" y="4437112"/>
            <a:ext cx="1936269" cy="504056"/>
          </a:xfrm>
          <a:prstGeom prst="rect">
            <a:avLst/>
          </a:prstGeom>
        </p:spPr>
      </p:pic>
      <p:pic>
        <p:nvPicPr>
          <p:cNvPr id="21" name="Picture 20" descr="O_Consulting_clr.bmp"/>
          <p:cNvPicPr>
            <a:picLocks noChangeAspect="1"/>
          </p:cNvPicPr>
          <p:nvPr/>
        </p:nvPicPr>
        <p:blipFill>
          <a:blip r:embed="rId10" cstate="print"/>
          <a:stretch>
            <a:fillRect/>
          </a:stretch>
        </p:blipFill>
        <p:spPr>
          <a:xfrm>
            <a:off x="9690573" y="1628800"/>
            <a:ext cx="1588415" cy="774390"/>
          </a:xfrm>
          <a:prstGeom prst="rect">
            <a:avLst/>
          </a:prstGeom>
        </p:spPr>
      </p:pic>
      <p:pic>
        <p:nvPicPr>
          <p:cNvPr id="22" name="Picture 21" descr="rutgers.gif"/>
          <p:cNvPicPr>
            <a:picLocks noChangeAspect="1"/>
          </p:cNvPicPr>
          <p:nvPr/>
        </p:nvPicPr>
        <p:blipFill>
          <a:blip r:embed="rId11" cstate="print"/>
          <a:stretch>
            <a:fillRect/>
          </a:stretch>
        </p:blipFill>
        <p:spPr>
          <a:xfrm>
            <a:off x="7606580" y="4725144"/>
            <a:ext cx="1656184" cy="494110"/>
          </a:xfrm>
          <a:prstGeom prst="rect">
            <a:avLst/>
          </a:prstGeom>
        </p:spPr>
      </p:pic>
      <p:pic>
        <p:nvPicPr>
          <p:cNvPr id="23" name="Picture 22" descr="napier.png"/>
          <p:cNvPicPr>
            <a:picLocks noChangeAspect="1"/>
          </p:cNvPicPr>
          <p:nvPr/>
        </p:nvPicPr>
        <p:blipFill>
          <a:blip r:embed="rId12" cstate="print"/>
          <a:stretch>
            <a:fillRect/>
          </a:stretch>
        </p:blipFill>
        <p:spPr>
          <a:xfrm>
            <a:off x="7958186" y="2790982"/>
            <a:ext cx="1520602" cy="494002"/>
          </a:xfrm>
          <a:prstGeom prst="rect">
            <a:avLst/>
          </a:prstGeom>
        </p:spPr>
      </p:pic>
      <p:pic>
        <p:nvPicPr>
          <p:cNvPr id="15" name="Picture 14" descr="streamweb.png"/>
          <p:cNvPicPr>
            <a:picLocks noChangeAspect="1"/>
          </p:cNvPicPr>
          <p:nvPr/>
        </p:nvPicPr>
        <p:blipFill>
          <a:blip r:embed="rId13" cstate="print"/>
          <a:stretch>
            <a:fillRect/>
          </a:stretch>
        </p:blipFill>
        <p:spPr>
          <a:xfrm>
            <a:off x="8758708" y="3325604"/>
            <a:ext cx="1305145" cy="535444"/>
          </a:xfrm>
          <a:prstGeom prst="rect">
            <a:avLst/>
          </a:prstGeom>
        </p:spPr>
      </p:pic>
    </p:spTree>
    <p:extLst>
      <p:ext uri="{BB962C8B-B14F-4D97-AF65-F5344CB8AC3E}">
        <p14:creationId xmlns="" xmlns:p14="http://schemas.microsoft.com/office/powerpoint/2010/main" val="30853197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6"/>
          <p:cNvGrpSpPr>
            <a:grpSpLocks noChangeAspect="1"/>
          </p:cNvGrpSpPr>
          <p:nvPr/>
        </p:nvGrpSpPr>
        <p:grpSpPr>
          <a:xfrm>
            <a:off x="621804" y="1525264"/>
            <a:ext cx="10997821" cy="4712048"/>
            <a:chOff x="190500" y="819912"/>
            <a:chExt cx="8788908" cy="3764652"/>
          </a:xfrm>
        </p:grpSpPr>
        <p:sp>
          <p:nvSpPr>
            <p:cNvPr id="2" name="Rectangle 1027"/>
            <p:cNvSpPr txBox="1">
              <a:spLocks noChangeArrowheads="1"/>
            </p:cNvSpPr>
            <p:nvPr/>
          </p:nvSpPr>
          <p:spPr>
            <a:xfrm>
              <a:off x="2122759" y="1115265"/>
              <a:ext cx="3604088" cy="1390191"/>
            </a:xfrm>
            <a:prstGeom prst="rect">
              <a:avLst/>
            </a:prstGeom>
            <a:noFill/>
            <a:ln>
              <a:noFill/>
            </a:ln>
          </p:spPr>
          <p:txBody>
            <a:bodyPr vert="horz" lIns="0" tIns="0" rIns="0" bIns="0" rtlCol="0">
              <a:noAutofit/>
            </a:bodyPr>
            <a:lstStyle/>
            <a:p>
              <a:pPr marL="284830" lvl="1" indent="-114249" algn="ctr" defTabSz="456999">
                <a:spcAft>
                  <a:spcPts val="800"/>
                </a:spcAft>
                <a:buClr>
                  <a:srgbClr val="424545"/>
                </a:buClr>
                <a:buSzPct val="85000"/>
                <a:defRPr/>
              </a:pPr>
              <a:r>
                <a:rPr lang="en-US" sz="2100" b="1" dirty="0" smtClean="0">
                  <a:solidFill>
                    <a:srgbClr val="000000"/>
                  </a:solidFill>
                  <a:ea typeface="Arial" pitchFamily="34" charset="0"/>
                  <a:cs typeface="Arial" pitchFamily="34" charset="0"/>
                </a:rPr>
                <a:t> </a:t>
              </a:r>
              <a:endParaRPr lang="en-US" sz="2100" b="1" dirty="0" smtClean="0">
                <a:solidFill>
                  <a:srgbClr val="FF0000"/>
                </a:solidFill>
                <a:ea typeface="Arial" pitchFamily="34" charset="0"/>
                <a:cs typeface="Arial" pitchFamily="34" charset="0"/>
              </a:endParaRPr>
            </a:p>
            <a:p>
              <a:pPr marL="284830" lvl="1" indent="-114249" defTabSz="456999">
                <a:spcAft>
                  <a:spcPts val="800"/>
                </a:spcAft>
                <a:buClr>
                  <a:srgbClr val="424545"/>
                </a:buClr>
                <a:buSzPct val="85000"/>
                <a:buFont typeface="Arial" pitchFamily="34" charset="0"/>
                <a:buChar char="•"/>
                <a:defRPr/>
              </a:pPr>
              <a:r>
                <a:rPr lang="en-US" sz="2100" b="1" dirty="0" smtClean="0">
                  <a:solidFill>
                    <a:srgbClr val="FF0000"/>
                  </a:solidFill>
                  <a:latin typeface="Calibri" pitchFamily="34" charset="0"/>
                  <a:ea typeface="Arial" pitchFamily="34" charset="0"/>
                  <a:cs typeface="Calibri" pitchFamily="34" charset="0"/>
                </a:rPr>
                <a:t>What</a:t>
              </a:r>
              <a:r>
                <a:rPr lang="en-US" sz="2100" dirty="0" smtClean="0">
                  <a:solidFill>
                    <a:srgbClr val="000000"/>
                  </a:solidFill>
                  <a:latin typeface="Calibri" pitchFamily="34" charset="0"/>
                  <a:ea typeface="Arial" pitchFamily="34" charset="0"/>
                  <a:cs typeface="Calibri" pitchFamily="34" charset="0"/>
                </a:rPr>
                <a:t> does the service provide</a:t>
              </a:r>
            </a:p>
            <a:p>
              <a:pPr marL="894323" lvl="2" indent="-114249" defTabSz="456999">
                <a:spcAft>
                  <a:spcPts val="800"/>
                </a:spcAft>
                <a:buClr>
                  <a:srgbClr val="424545"/>
                </a:buClr>
                <a:buSzPct val="85000"/>
                <a:buFont typeface="Arial" pitchFamily="34" charset="0"/>
                <a:buChar char="•"/>
                <a:defRPr/>
              </a:pPr>
              <a:r>
                <a:rPr lang="en-US" sz="2100" dirty="0" smtClean="0">
                  <a:solidFill>
                    <a:srgbClr val="000000"/>
                  </a:solidFill>
                  <a:latin typeface="Calibri" pitchFamily="34" charset="0"/>
                  <a:ea typeface="Arial" pitchFamily="34" charset="0"/>
                  <a:cs typeface="Calibri" pitchFamily="34" charset="0"/>
                </a:rPr>
                <a:t>Service levels and costs </a:t>
              </a:r>
            </a:p>
            <a:p>
              <a:pPr marL="894323" lvl="2" indent="-114249" defTabSz="456999">
                <a:spcAft>
                  <a:spcPts val="800"/>
                </a:spcAft>
                <a:buClr>
                  <a:srgbClr val="424545"/>
                </a:buClr>
                <a:buSzPct val="85000"/>
                <a:buFont typeface="Arial" pitchFamily="34" charset="0"/>
                <a:buChar char="•"/>
                <a:defRPr/>
              </a:pPr>
              <a:r>
                <a:rPr lang="en-US" sz="2100" dirty="0" smtClean="0">
                  <a:solidFill>
                    <a:srgbClr val="000000"/>
                  </a:solidFill>
                  <a:latin typeface="Calibri" pitchFamily="34" charset="0"/>
                  <a:ea typeface="Arial" pitchFamily="34" charset="0"/>
                  <a:cs typeface="Calibri" pitchFamily="34" charset="0"/>
                </a:rPr>
                <a:t>Should fit on one page</a:t>
              </a:r>
            </a:p>
            <a:p>
              <a:pPr marL="894323" lvl="2" indent="-114249" defTabSz="456999">
                <a:spcAft>
                  <a:spcPts val="800"/>
                </a:spcAft>
                <a:buClr>
                  <a:srgbClr val="424545"/>
                </a:buClr>
                <a:buSzPct val="85000"/>
                <a:buFont typeface="Arial" pitchFamily="34" charset="0"/>
                <a:buChar char="•"/>
                <a:defRPr/>
              </a:pPr>
              <a:r>
                <a:rPr lang="en-US" sz="2100" dirty="0" smtClean="0">
                  <a:solidFill>
                    <a:srgbClr val="000000"/>
                  </a:solidFill>
                  <a:latin typeface="Calibri" pitchFamily="34" charset="0"/>
                  <a:ea typeface="Arial" pitchFamily="34" charset="0"/>
                  <a:cs typeface="Calibri" pitchFamily="34" charset="0"/>
                </a:rPr>
                <a:t>Hide deployment complexity</a:t>
              </a:r>
            </a:p>
          </p:txBody>
        </p:sp>
        <p:sp>
          <p:nvSpPr>
            <p:cNvPr id="3" name="Rectangle 1027"/>
            <p:cNvSpPr txBox="1">
              <a:spLocks noChangeArrowheads="1"/>
            </p:cNvSpPr>
            <p:nvPr/>
          </p:nvSpPr>
          <p:spPr>
            <a:xfrm>
              <a:off x="2944368" y="3437550"/>
              <a:ext cx="4831885" cy="1045463"/>
            </a:xfrm>
            <a:prstGeom prst="rect">
              <a:avLst/>
            </a:prstGeom>
            <a:noFill/>
            <a:ln>
              <a:noFill/>
            </a:ln>
          </p:spPr>
          <p:txBody>
            <a:bodyPr vert="horz" lIns="0" tIns="0" rIns="0" bIns="0" rtlCol="0">
              <a:noAutofit/>
            </a:bodyPr>
            <a:lstStyle/>
            <a:p>
              <a:pPr marL="284830" lvl="1" indent="-114249" algn="ctr" defTabSz="456999">
                <a:lnSpc>
                  <a:spcPct val="90000"/>
                </a:lnSpc>
                <a:spcAft>
                  <a:spcPts val="800"/>
                </a:spcAft>
                <a:buClr>
                  <a:srgbClr val="424545"/>
                </a:buClr>
                <a:buSzPct val="85000"/>
                <a:defRPr/>
              </a:pPr>
              <a:endParaRPr lang="en-US" sz="2100" b="1" dirty="0" smtClean="0">
                <a:solidFill>
                  <a:srgbClr val="FF0000"/>
                </a:solidFill>
                <a:ea typeface="Arial" pitchFamily="34" charset="0"/>
                <a:cs typeface="Arial" pitchFamily="34" charset="0"/>
              </a:endParaRPr>
            </a:p>
            <a:p>
              <a:pPr marL="284830" lvl="1" indent="-114249" defTabSz="456999">
                <a:lnSpc>
                  <a:spcPct val="90000"/>
                </a:lnSpc>
                <a:spcAft>
                  <a:spcPts val="800"/>
                </a:spcAft>
                <a:buClr>
                  <a:srgbClr val="424545"/>
                </a:buClr>
                <a:buSzPct val="85000"/>
                <a:buFont typeface="Arial" pitchFamily="34" charset="0"/>
                <a:buChar char="•"/>
                <a:defRPr/>
              </a:pPr>
              <a:r>
                <a:rPr lang="en-US" sz="2100" dirty="0" smtClean="0">
                  <a:solidFill>
                    <a:srgbClr val="000000"/>
                  </a:solidFill>
                  <a:latin typeface="Calibri" pitchFamily="34" charset="0"/>
                  <a:ea typeface="Arial" pitchFamily="34" charset="0"/>
                  <a:cs typeface="Calibri" pitchFamily="34" charset="0"/>
                </a:rPr>
                <a:t> </a:t>
              </a:r>
              <a:r>
                <a:rPr lang="en-US" sz="2100" b="1" dirty="0" smtClean="0">
                  <a:solidFill>
                    <a:srgbClr val="FF0000"/>
                  </a:solidFill>
                  <a:latin typeface="Calibri" pitchFamily="34" charset="0"/>
                  <a:ea typeface="Arial" pitchFamily="34" charset="0"/>
                  <a:cs typeface="Calibri" pitchFamily="34" charset="0"/>
                </a:rPr>
                <a:t>How</a:t>
              </a:r>
              <a:r>
                <a:rPr lang="en-US" sz="2100" dirty="0" smtClean="0">
                  <a:solidFill>
                    <a:srgbClr val="000000"/>
                  </a:solidFill>
                  <a:latin typeface="Calibri" pitchFamily="34" charset="0"/>
                  <a:ea typeface="Arial" pitchFamily="34" charset="0"/>
                  <a:cs typeface="Calibri" pitchFamily="34" charset="0"/>
                </a:rPr>
                <a:t> is the service provisioned and maintained</a:t>
              </a:r>
            </a:p>
            <a:p>
              <a:pPr marL="894323" lvl="2" indent="-114249" defTabSz="456999">
                <a:lnSpc>
                  <a:spcPct val="90000"/>
                </a:lnSpc>
                <a:spcAft>
                  <a:spcPts val="800"/>
                </a:spcAft>
                <a:buClr>
                  <a:srgbClr val="424545"/>
                </a:buClr>
                <a:buSzPct val="85000"/>
                <a:buFont typeface="Arial" pitchFamily="34" charset="0"/>
                <a:buChar char="•"/>
                <a:defRPr/>
              </a:pPr>
              <a:r>
                <a:rPr lang="en-US" sz="2100" dirty="0" smtClean="0">
                  <a:solidFill>
                    <a:srgbClr val="000000"/>
                  </a:solidFill>
                  <a:latin typeface="Calibri" pitchFamily="34" charset="0"/>
                  <a:ea typeface="Arial" pitchFamily="34" charset="0"/>
                  <a:cs typeface="Calibri" pitchFamily="34" charset="0"/>
                </a:rPr>
                <a:t>Deployment template</a:t>
              </a:r>
            </a:p>
            <a:p>
              <a:pPr marL="894323" lvl="2" indent="-114249" defTabSz="456999">
                <a:lnSpc>
                  <a:spcPct val="90000"/>
                </a:lnSpc>
                <a:spcAft>
                  <a:spcPts val="800"/>
                </a:spcAft>
                <a:buClr>
                  <a:srgbClr val="424545"/>
                </a:buClr>
                <a:buSzPct val="85000"/>
                <a:buFont typeface="Arial" pitchFamily="34" charset="0"/>
                <a:buChar char="•"/>
                <a:defRPr/>
              </a:pPr>
              <a:r>
                <a:rPr lang="en-US" sz="2100" dirty="0" smtClean="0">
                  <a:solidFill>
                    <a:srgbClr val="000000"/>
                  </a:solidFill>
                  <a:latin typeface="Calibri" pitchFamily="34" charset="0"/>
                  <a:ea typeface="Arial" pitchFamily="34" charset="0"/>
                  <a:cs typeface="Calibri" pitchFamily="34" charset="0"/>
                </a:rPr>
                <a:t>Processes</a:t>
              </a:r>
            </a:p>
          </p:txBody>
        </p:sp>
        <p:sp>
          <p:nvSpPr>
            <p:cNvPr id="4" name="Rectangle 1027"/>
            <p:cNvSpPr txBox="1">
              <a:spLocks noChangeArrowheads="1"/>
            </p:cNvSpPr>
            <p:nvPr/>
          </p:nvSpPr>
          <p:spPr>
            <a:xfrm>
              <a:off x="6413532" y="1131181"/>
              <a:ext cx="2559780" cy="1682993"/>
            </a:xfrm>
            <a:prstGeom prst="rect">
              <a:avLst/>
            </a:prstGeom>
            <a:noFill/>
            <a:ln>
              <a:noFill/>
            </a:ln>
            <a:effectLst/>
          </p:spPr>
          <p:txBody>
            <a:bodyPr vert="horz" lIns="0" tIns="0" rIns="0" bIns="0" rtlCol="0">
              <a:noAutofit/>
            </a:bodyPr>
            <a:lstStyle/>
            <a:p>
              <a:pPr marL="284830" lvl="1" indent="-114249" algn="ctr" defTabSz="456999">
                <a:spcAft>
                  <a:spcPts val="800"/>
                </a:spcAft>
                <a:buClr>
                  <a:srgbClr val="424545"/>
                </a:buClr>
                <a:buSzPct val="85000"/>
                <a:defRPr/>
              </a:pPr>
              <a:endParaRPr lang="en-US" sz="2100" b="1" dirty="0" smtClean="0">
                <a:solidFill>
                  <a:srgbClr val="000000"/>
                </a:solidFill>
                <a:ea typeface="Arial" pitchFamily="34" charset="0"/>
                <a:cs typeface="Arial" pitchFamily="34" charset="0"/>
              </a:endParaRPr>
            </a:p>
            <a:p>
              <a:pPr marL="284830" lvl="1" indent="-114249" defTabSz="456999">
                <a:spcAft>
                  <a:spcPts val="800"/>
                </a:spcAft>
                <a:buClr>
                  <a:srgbClr val="424545"/>
                </a:buClr>
                <a:buSzPct val="85000"/>
                <a:buFont typeface="Arial" pitchFamily="34" charset="0"/>
                <a:buChar char="•"/>
                <a:defRPr/>
              </a:pPr>
              <a:r>
                <a:rPr lang="en-US" sz="2100" dirty="0" smtClean="0">
                  <a:solidFill>
                    <a:srgbClr val="000000"/>
                  </a:solidFill>
                  <a:latin typeface="Calibri" pitchFamily="34" charset="0"/>
                  <a:ea typeface="Arial" pitchFamily="34" charset="0"/>
                  <a:cs typeface="Calibri" pitchFamily="34" charset="0"/>
                </a:rPr>
                <a:t> </a:t>
              </a:r>
              <a:r>
                <a:rPr lang="en-US" sz="2100" b="1" dirty="0" smtClean="0">
                  <a:solidFill>
                    <a:srgbClr val="FF0000"/>
                  </a:solidFill>
                  <a:latin typeface="Calibri" pitchFamily="34" charset="0"/>
                  <a:ea typeface="Arial" pitchFamily="34" charset="0"/>
                  <a:cs typeface="Calibri" pitchFamily="34" charset="0"/>
                </a:rPr>
                <a:t>On demand </a:t>
              </a:r>
              <a:r>
                <a:rPr lang="en-US" sz="2100" dirty="0" smtClean="0">
                  <a:solidFill>
                    <a:srgbClr val="000000"/>
                  </a:solidFill>
                  <a:latin typeface="Calibri" pitchFamily="34" charset="0"/>
                  <a:ea typeface="Arial" pitchFamily="34" charset="0"/>
                  <a:cs typeface="Calibri" pitchFamily="34" charset="0"/>
                </a:rPr>
                <a:t>portal of selected items from the Business Catalog </a:t>
              </a:r>
            </a:p>
          </p:txBody>
        </p:sp>
        <p:pic>
          <p:nvPicPr>
            <p:cNvPr id="7" name="Picture 29" descr="C:\Users\brclouse.ST-USERS\AppData\Local\Microsoft\Windows\Temporary Internet Files\Content.IE5\CNQMF7IC\MC900030082[1].wmf"/>
            <p:cNvPicPr>
              <a:picLocks noChangeAspect="1" noChangeArrowheads="1"/>
            </p:cNvPicPr>
            <p:nvPr/>
          </p:nvPicPr>
          <p:blipFill>
            <a:blip r:embed="rId3" cstate="print"/>
            <a:srcRect/>
            <a:stretch>
              <a:fillRect/>
            </a:stretch>
          </p:blipFill>
          <p:spPr bwMode="auto">
            <a:xfrm>
              <a:off x="6824269" y="3860231"/>
              <a:ext cx="803758" cy="673456"/>
            </a:xfrm>
            <a:prstGeom prst="rect">
              <a:avLst/>
            </a:prstGeom>
            <a:noFill/>
          </p:spPr>
        </p:pic>
        <p:sp>
          <p:nvSpPr>
            <p:cNvPr id="21" name="Right Arrow 20"/>
            <p:cNvSpPr/>
            <p:nvPr/>
          </p:nvSpPr>
          <p:spPr bwMode="auto">
            <a:xfrm>
              <a:off x="5912142" y="1636312"/>
              <a:ext cx="354438" cy="69564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58723" indent="-158723" algn="ctr" fontAlgn="base">
                <a:lnSpc>
                  <a:spcPct val="90000"/>
                </a:lnSpc>
                <a:spcBef>
                  <a:spcPct val="50000"/>
                </a:spcBef>
                <a:spcAft>
                  <a:spcPct val="0"/>
                </a:spcAft>
                <a:buClr>
                  <a:srgbClr val="FF1414"/>
                </a:buClr>
              </a:pPr>
              <a:endParaRPr lang="en-US" sz="2700" b="1" dirty="0">
                <a:solidFill>
                  <a:srgbClr val="000000"/>
                </a:solidFill>
              </a:endParaRPr>
            </a:p>
          </p:txBody>
        </p:sp>
        <p:grpSp>
          <p:nvGrpSpPr>
            <p:cNvPr id="6" name="Group 47"/>
            <p:cNvGrpSpPr/>
            <p:nvPr/>
          </p:nvGrpSpPr>
          <p:grpSpPr>
            <a:xfrm>
              <a:off x="4975042" y="1485878"/>
              <a:ext cx="796652" cy="922020"/>
              <a:chOff x="4683246" y="2401873"/>
              <a:chExt cx="831358" cy="960120"/>
            </a:xfrm>
          </p:grpSpPr>
          <p:pic>
            <p:nvPicPr>
              <p:cNvPr id="49" name="Picture 48" descr="signature paper.png"/>
              <p:cNvPicPr>
                <a:picLocks noChangeAspect="1"/>
              </p:cNvPicPr>
              <p:nvPr/>
            </p:nvPicPr>
            <p:blipFill>
              <a:blip r:embed="rId4" cstate="print">
                <a:duotone>
                  <a:prstClr val="black"/>
                  <a:schemeClr val="accent4">
                    <a:tint val="45000"/>
                    <a:satMod val="400000"/>
                  </a:schemeClr>
                </a:duotone>
                <a:lum bright="34000" contrast="-48000"/>
              </a:blip>
              <a:stretch>
                <a:fillRect/>
              </a:stretch>
            </p:blipFill>
            <p:spPr>
              <a:xfrm>
                <a:off x="4711301" y="2401873"/>
                <a:ext cx="803303" cy="960120"/>
              </a:xfrm>
              <a:prstGeom prst="rect">
                <a:avLst/>
              </a:prstGeom>
            </p:spPr>
          </p:pic>
          <p:pic>
            <p:nvPicPr>
              <p:cNvPr id="50" name="Picture 49" descr="C:\Users\brclouse.ST-USERS\AppData\Local\Microsoft\Windows\Temporary Internet Files\Content.IE5\J8E92Q3A\MC900442044[1].png"/>
              <p:cNvPicPr>
                <a:picLocks noChangeAspect="1" noChangeArrowheads="1"/>
              </p:cNvPicPr>
              <p:nvPr/>
            </p:nvPicPr>
            <p:blipFill>
              <a:blip r:embed="rId5" cstate="print">
                <a:duotone>
                  <a:prstClr val="black"/>
                  <a:schemeClr val="accent2">
                    <a:tint val="45000"/>
                    <a:satMod val="400000"/>
                  </a:schemeClr>
                </a:duotone>
                <a:lum bright="-6000"/>
              </a:blip>
              <a:srcRect/>
              <a:stretch>
                <a:fillRect/>
              </a:stretch>
            </p:blipFill>
            <p:spPr bwMode="auto">
              <a:xfrm>
                <a:off x="4694595" y="2757210"/>
                <a:ext cx="168539" cy="245231"/>
              </a:xfrm>
              <a:prstGeom prst="rect">
                <a:avLst/>
              </a:prstGeom>
              <a:noFill/>
            </p:spPr>
          </p:pic>
          <p:pic>
            <p:nvPicPr>
              <p:cNvPr id="51" name="Picture 3" descr="C:\Users\brclouse.ST-USERS\AppData\Local\Microsoft\Windows\Temporary Internet Files\Content.IE5\CNQMF7IC\MC900442040[1].png"/>
              <p:cNvPicPr>
                <a:picLocks noChangeAspect="1" noChangeArrowheads="1"/>
              </p:cNvPicPr>
              <p:nvPr/>
            </p:nvPicPr>
            <p:blipFill>
              <a:blip r:embed="rId6" cstate="print">
                <a:duotone>
                  <a:prstClr val="black"/>
                  <a:srgbClr val="D9C3A5">
                    <a:tint val="50000"/>
                    <a:satMod val="180000"/>
                  </a:srgbClr>
                </a:duotone>
                <a:lum bright="-24000" contrast="46000"/>
              </a:blip>
              <a:stretch>
                <a:fillRect/>
              </a:stretch>
            </p:blipFill>
            <p:spPr bwMode="auto">
              <a:xfrm>
                <a:off x="4683246" y="2469347"/>
                <a:ext cx="173085" cy="250924"/>
              </a:xfrm>
              <a:prstGeom prst="rect">
                <a:avLst/>
              </a:prstGeom>
              <a:noFill/>
              <a:ln>
                <a:noFill/>
              </a:ln>
            </p:spPr>
          </p:pic>
          <p:pic>
            <p:nvPicPr>
              <p:cNvPr id="52" name="Picture 3" descr="C:\Users\brclouse.ST-USERS\AppData\Local\Microsoft\Windows\Temporary Internet Files\Content.IE5\CNQMF7IC\MC900442040[1].png"/>
              <p:cNvPicPr>
                <a:picLocks noChangeAspect="1" noChangeArrowheads="1"/>
              </p:cNvPicPr>
              <p:nvPr/>
            </p:nvPicPr>
            <p:blipFill>
              <a:blip r:embed="rId7" cstate="print"/>
              <a:srcRect/>
              <a:stretch>
                <a:fillRect/>
              </a:stretch>
            </p:blipFill>
            <p:spPr bwMode="auto">
              <a:xfrm>
                <a:off x="4690018" y="3027698"/>
                <a:ext cx="179475" cy="241772"/>
              </a:xfrm>
              <a:prstGeom prst="rect">
                <a:avLst/>
              </a:prstGeom>
              <a:noFill/>
            </p:spPr>
          </p:pic>
          <p:sp>
            <p:nvSpPr>
              <p:cNvPr id="53" name="Rectangle 52"/>
              <p:cNvSpPr/>
              <p:nvPr/>
            </p:nvSpPr>
            <p:spPr>
              <a:xfrm>
                <a:off x="4873443" y="2533964"/>
                <a:ext cx="116920" cy="11451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Rectangle 53"/>
              <p:cNvSpPr/>
              <p:nvPr/>
            </p:nvSpPr>
            <p:spPr>
              <a:xfrm>
                <a:off x="4882436" y="2807027"/>
                <a:ext cx="116920" cy="11451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Rectangle 54"/>
              <p:cNvSpPr/>
              <p:nvPr/>
            </p:nvSpPr>
            <p:spPr>
              <a:xfrm>
                <a:off x="4882436" y="3088896"/>
                <a:ext cx="116920" cy="11451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6" name="Picture 3" descr="C:\Users\brclouse.ST-USERS\AppData\Local\Microsoft\Windows\Temporary Internet Files\Content.IE5\7ACKAN1A\MC900434713[1].wmf"/>
              <p:cNvPicPr>
                <a:picLocks noChangeAspect="1" noChangeArrowheads="1"/>
              </p:cNvPicPr>
              <p:nvPr/>
            </p:nvPicPr>
            <p:blipFill>
              <a:blip r:embed="rId8" cstate="print"/>
              <a:srcRect/>
              <a:stretch>
                <a:fillRect/>
              </a:stretch>
            </p:blipFill>
            <p:spPr bwMode="auto">
              <a:xfrm>
                <a:off x="4913728" y="2778749"/>
                <a:ext cx="120320" cy="123519"/>
              </a:xfrm>
              <a:prstGeom prst="rect">
                <a:avLst/>
              </a:prstGeom>
              <a:noFill/>
            </p:spPr>
          </p:pic>
          <p:sp>
            <p:nvSpPr>
              <p:cNvPr id="57" name="TextBox 56"/>
              <p:cNvSpPr txBox="1"/>
              <p:nvPr/>
            </p:nvSpPr>
            <p:spPr>
              <a:xfrm>
                <a:off x="4967878" y="3004365"/>
                <a:ext cx="517148" cy="240150"/>
              </a:xfrm>
              <a:prstGeom prst="rect">
                <a:avLst/>
              </a:prstGeom>
              <a:noFill/>
            </p:spPr>
            <p:txBody>
              <a:bodyPr wrap="square" rtlCol="0">
                <a:noAutofit/>
              </a:bodyPr>
              <a:lstStyle/>
              <a:p>
                <a:pPr>
                  <a:buFont typeface="Arial" pitchFamily="34" charset="0"/>
                  <a:buChar char="•"/>
                </a:pPr>
                <a:r>
                  <a:rPr lang="en-US" sz="500" dirty="0" smtClean="0">
                    <a:solidFill>
                      <a:srgbClr val="424545"/>
                    </a:solidFill>
                  </a:rPr>
                  <a:t> --------</a:t>
                </a:r>
              </a:p>
              <a:p>
                <a:pPr>
                  <a:buFont typeface="Arial" pitchFamily="34" charset="0"/>
                  <a:buChar char="•"/>
                </a:pPr>
                <a:r>
                  <a:rPr lang="en-US" sz="500" dirty="0" smtClean="0">
                    <a:solidFill>
                      <a:srgbClr val="424545"/>
                    </a:solidFill>
                  </a:rPr>
                  <a:t> --------</a:t>
                </a:r>
              </a:p>
              <a:p>
                <a:pPr>
                  <a:buFont typeface="Arial" pitchFamily="34" charset="0"/>
                  <a:buChar char="•"/>
                </a:pPr>
                <a:r>
                  <a:rPr lang="en-US" sz="500" dirty="0" smtClean="0">
                    <a:solidFill>
                      <a:srgbClr val="424545"/>
                    </a:solidFill>
                  </a:rPr>
                  <a:t> --------</a:t>
                </a:r>
              </a:p>
            </p:txBody>
          </p:sp>
          <p:sp>
            <p:nvSpPr>
              <p:cNvPr id="58" name="TextBox 57"/>
              <p:cNvSpPr txBox="1"/>
              <p:nvPr/>
            </p:nvSpPr>
            <p:spPr>
              <a:xfrm>
                <a:off x="4967878" y="2737665"/>
                <a:ext cx="517148" cy="240150"/>
              </a:xfrm>
              <a:prstGeom prst="rect">
                <a:avLst/>
              </a:prstGeom>
              <a:noFill/>
            </p:spPr>
            <p:txBody>
              <a:bodyPr wrap="square" rtlCol="0">
                <a:noAutofit/>
              </a:bodyPr>
              <a:lstStyle/>
              <a:p>
                <a:pPr>
                  <a:buFont typeface="Arial" pitchFamily="34" charset="0"/>
                  <a:buChar char="•"/>
                </a:pPr>
                <a:r>
                  <a:rPr lang="en-US" sz="500" dirty="0" smtClean="0">
                    <a:solidFill>
                      <a:srgbClr val="424545"/>
                    </a:solidFill>
                  </a:rPr>
                  <a:t> --------</a:t>
                </a:r>
              </a:p>
              <a:p>
                <a:pPr>
                  <a:buFont typeface="Arial" pitchFamily="34" charset="0"/>
                  <a:buChar char="•"/>
                </a:pPr>
                <a:r>
                  <a:rPr lang="en-US" sz="500" dirty="0" smtClean="0">
                    <a:solidFill>
                      <a:srgbClr val="424545"/>
                    </a:solidFill>
                  </a:rPr>
                  <a:t> --------</a:t>
                </a:r>
              </a:p>
              <a:p>
                <a:pPr>
                  <a:buFont typeface="Arial" pitchFamily="34" charset="0"/>
                  <a:buChar char="•"/>
                </a:pPr>
                <a:r>
                  <a:rPr lang="en-US" sz="500" dirty="0" smtClean="0">
                    <a:solidFill>
                      <a:srgbClr val="424545"/>
                    </a:solidFill>
                  </a:rPr>
                  <a:t> --------</a:t>
                </a:r>
              </a:p>
            </p:txBody>
          </p:sp>
          <p:sp>
            <p:nvSpPr>
              <p:cNvPr id="59" name="TextBox 58"/>
              <p:cNvSpPr txBox="1"/>
              <p:nvPr/>
            </p:nvSpPr>
            <p:spPr>
              <a:xfrm>
                <a:off x="4960258" y="2470965"/>
                <a:ext cx="517148" cy="240150"/>
              </a:xfrm>
              <a:prstGeom prst="rect">
                <a:avLst/>
              </a:prstGeom>
              <a:noFill/>
            </p:spPr>
            <p:txBody>
              <a:bodyPr wrap="square" rtlCol="0">
                <a:noAutofit/>
              </a:bodyPr>
              <a:lstStyle/>
              <a:p>
                <a:pPr>
                  <a:buFont typeface="Arial" pitchFamily="34" charset="0"/>
                  <a:buChar char="•"/>
                </a:pPr>
                <a:r>
                  <a:rPr lang="en-US" sz="500" dirty="0" smtClean="0">
                    <a:solidFill>
                      <a:srgbClr val="424545"/>
                    </a:solidFill>
                  </a:rPr>
                  <a:t> --------</a:t>
                </a:r>
              </a:p>
              <a:p>
                <a:pPr>
                  <a:buFont typeface="Arial" pitchFamily="34" charset="0"/>
                  <a:buChar char="•"/>
                </a:pPr>
                <a:r>
                  <a:rPr lang="en-US" sz="500" dirty="0" smtClean="0">
                    <a:solidFill>
                      <a:srgbClr val="424545"/>
                    </a:solidFill>
                  </a:rPr>
                  <a:t> --------</a:t>
                </a:r>
              </a:p>
              <a:p>
                <a:pPr>
                  <a:buFont typeface="Arial" pitchFamily="34" charset="0"/>
                  <a:buChar char="•"/>
                </a:pPr>
                <a:r>
                  <a:rPr lang="en-US" sz="500" dirty="0" smtClean="0">
                    <a:solidFill>
                      <a:srgbClr val="424545"/>
                    </a:solidFill>
                  </a:rPr>
                  <a:t> --------</a:t>
                </a:r>
              </a:p>
            </p:txBody>
          </p:sp>
        </p:grpSp>
        <p:sp>
          <p:nvSpPr>
            <p:cNvPr id="24" name="Right Arrow 23"/>
            <p:cNvSpPr/>
            <p:nvPr/>
          </p:nvSpPr>
          <p:spPr bwMode="auto">
            <a:xfrm rot="5400000">
              <a:off x="782777" y="2618772"/>
              <a:ext cx="354438" cy="695825"/>
            </a:xfrm>
            <a:prstGeom prst="rightArrow">
              <a:avLst/>
            </a:prstGeom>
            <a:solidFill>
              <a:schemeClr val="tx2"/>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58723" indent="-158723" algn="ctr" fontAlgn="base">
                <a:lnSpc>
                  <a:spcPct val="90000"/>
                </a:lnSpc>
                <a:spcBef>
                  <a:spcPct val="50000"/>
                </a:spcBef>
                <a:spcAft>
                  <a:spcPct val="0"/>
                </a:spcAft>
                <a:buClr>
                  <a:srgbClr val="FF1414"/>
                </a:buClr>
              </a:pPr>
              <a:endParaRPr lang="en-US" sz="2700" b="1" dirty="0">
                <a:solidFill>
                  <a:srgbClr val="000000"/>
                </a:solidFill>
              </a:endParaRPr>
            </a:p>
          </p:txBody>
        </p:sp>
        <p:sp>
          <p:nvSpPr>
            <p:cNvPr id="26" name="Rectangle 1027"/>
            <p:cNvSpPr txBox="1">
              <a:spLocks noChangeArrowheads="1"/>
            </p:cNvSpPr>
            <p:nvPr/>
          </p:nvSpPr>
          <p:spPr>
            <a:xfrm>
              <a:off x="190500" y="1540546"/>
              <a:ext cx="1524000" cy="1190898"/>
            </a:xfrm>
            <a:prstGeom prst="rect">
              <a:avLst/>
            </a:prstGeom>
            <a:noFill/>
            <a:ln>
              <a:noFill/>
            </a:ln>
          </p:spPr>
          <p:txBody>
            <a:bodyPr vert="horz" wrap="square" lIns="0" tIns="0" rIns="0" bIns="0" rtlCol="0" anchor="ctr" anchorCtr="0">
              <a:noAutofit/>
            </a:bodyPr>
            <a:lstStyle/>
            <a:p>
              <a:pPr marL="284830" lvl="1" indent="-114249" defTabSz="456999">
                <a:spcAft>
                  <a:spcPts val="800"/>
                </a:spcAft>
                <a:buClr>
                  <a:srgbClr val="424545"/>
                </a:buClr>
                <a:buSzPct val="85000"/>
                <a:defRPr/>
              </a:pPr>
              <a:r>
                <a:rPr lang="en-US" dirty="0" smtClean="0">
                  <a:solidFill>
                    <a:srgbClr val="FF0000"/>
                  </a:solidFill>
                  <a:latin typeface="Calibri" pitchFamily="34" charset="0"/>
                  <a:ea typeface="Arial" pitchFamily="34" charset="0"/>
                  <a:cs typeface="Calibri" pitchFamily="34" charset="0"/>
                </a:rPr>
                <a:t>  </a:t>
              </a:r>
              <a:r>
                <a:rPr lang="en-US" b="1" dirty="0" smtClean="0">
                  <a:solidFill>
                    <a:srgbClr val="FF0000"/>
                  </a:solidFill>
                  <a:latin typeface="Calibri" pitchFamily="34" charset="0"/>
                  <a:ea typeface="Arial" pitchFamily="34" charset="0"/>
                  <a:cs typeface="Calibri" pitchFamily="34" charset="0"/>
                </a:rPr>
                <a:t>Exception Handling</a:t>
              </a:r>
            </a:p>
            <a:p>
              <a:pPr marL="284830" lvl="1" indent="-114249" defTabSz="456999">
                <a:spcAft>
                  <a:spcPts val="800"/>
                </a:spcAft>
                <a:buClr>
                  <a:srgbClr val="424545"/>
                </a:buClr>
                <a:buSzPct val="85000"/>
                <a:buFont typeface="Arial" pitchFamily="34" charset="0"/>
                <a:buChar char="•"/>
                <a:defRPr/>
              </a:pPr>
              <a:r>
                <a:rPr lang="en-US" sz="2100" dirty="0" smtClean="0">
                  <a:latin typeface="Calibri" pitchFamily="34" charset="0"/>
                  <a:ea typeface="Arial" pitchFamily="34" charset="0"/>
                  <a:cs typeface="Calibri" pitchFamily="34" charset="0"/>
                </a:rPr>
                <a:t> Criteria for</a:t>
              </a:r>
              <a:r>
                <a:rPr lang="en-US" sz="2100" dirty="0" smtClean="0">
                  <a:solidFill>
                    <a:srgbClr val="000000"/>
                  </a:solidFill>
                  <a:latin typeface="Calibri" pitchFamily="34" charset="0"/>
                  <a:ea typeface="Arial" pitchFamily="34" charset="0"/>
                  <a:cs typeface="Calibri" pitchFamily="34" charset="0"/>
                </a:rPr>
                <a:t> identification</a:t>
              </a:r>
            </a:p>
          </p:txBody>
        </p:sp>
        <p:sp>
          <p:nvSpPr>
            <p:cNvPr id="39" name="Right Arrow 38"/>
            <p:cNvSpPr/>
            <p:nvPr/>
          </p:nvSpPr>
          <p:spPr bwMode="auto">
            <a:xfrm rot="10800000">
              <a:off x="1612359" y="1455470"/>
              <a:ext cx="354438" cy="695644"/>
            </a:xfrm>
            <a:prstGeom prst="rightArrow">
              <a:avLst/>
            </a:prstGeom>
            <a:solidFill>
              <a:schemeClr val="tx2"/>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58723" indent="-158723" algn="ctr" fontAlgn="base">
                <a:lnSpc>
                  <a:spcPct val="90000"/>
                </a:lnSpc>
                <a:spcBef>
                  <a:spcPct val="50000"/>
                </a:spcBef>
                <a:spcAft>
                  <a:spcPct val="0"/>
                </a:spcAft>
                <a:buClr>
                  <a:srgbClr val="FF1414"/>
                </a:buClr>
              </a:pPr>
              <a:endParaRPr lang="en-US" sz="2700" b="1" dirty="0">
                <a:solidFill>
                  <a:srgbClr val="000000"/>
                </a:solidFill>
              </a:endParaRPr>
            </a:p>
          </p:txBody>
        </p:sp>
        <p:sp>
          <p:nvSpPr>
            <p:cNvPr id="40" name="Rectangle 1027"/>
            <p:cNvSpPr txBox="1">
              <a:spLocks noChangeArrowheads="1"/>
            </p:cNvSpPr>
            <p:nvPr/>
          </p:nvSpPr>
          <p:spPr>
            <a:xfrm>
              <a:off x="244270" y="3197352"/>
              <a:ext cx="1641934" cy="889000"/>
            </a:xfrm>
            <a:prstGeom prst="rect">
              <a:avLst/>
            </a:prstGeom>
            <a:noFill/>
            <a:ln>
              <a:noFill/>
            </a:ln>
          </p:spPr>
          <p:txBody>
            <a:bodyPr vert="horz" lIns="0" tIns="91440" rIns="0" bIns="0" rtlCol="0">
              <a:noAutofit/>
            </a:bodyPr>
            <a:lstStyle/>
            <a:p>
              <a:pPr marL="284830" lvl="1" indent="-114249" defTabSz="456999">
                <a:spcAft>
                  <a:spcPts val="800"/>
                </a:spcAft>
                <a:buClr>
                  <a:srgbClr val="424545"/>
                </a:buClr>
                <a:buSzPct val="85000"/>
                <a:buFont typeface="Arial" pitchFamily="34" charset="0"/>
                <a:buChar char="•"/>
                <a:defRPr/>
              </a:pPr>
              <a:r>
                <a:rPr lang="en-US" sz="2100" b="1" dirty="0" smtClean="0">
                  <a:solidFill>
                    <a:schemeClr val="accent1"/>
                  </a:solidFill>
                  <a:latin typeface="Calibri" pitchFamily="34" charset="0"/>
                  <a:ea typeface="Arial" pitchFamily="34" charset="0"/>
                  <a:cs typeface="Calibri" pitchFamily="34" charset="0"/>
                </a:rPr>
                <a:t>Custom build</a:t>
              </a:r>
              <a:r>
                <a:rPr lang="en-US" sz="2100" dirty="0" smtClean="0">
                  <a:latin typeface="Calibri" pitchFamily="34" charset="0"/>
                  <a:ea typeface="Arial" pitchFamily="34" charset="0"/>
                  <a:cs typeface="Calibri" pitchFamily="34" charset="0"/>
                </a:rPr>
                <a:t>  to requirements</a:t>
              </a:r>
            </a:p>
            <a:p>
              <a:pPr marL="284830" lvl="1" indent="-114249" defTabSz="456999">
                <a:spcAft>
                  <a:spcPts val="800"/>
                </a:spcAft>
                <a:buClr>
                  <a:srgbClr val="424545"/>
                </a:buClr>
                <a:buSzPct val="85000"/>
                <a:buFont typeface="Arial" pitchFamily="34" charset="0"/>
                <a:buChar char="•"/>
                <a:defRPr/>
              </a:pPr>
              <a:r>
                <a:rPr lang="en-US" sz="2100" b="1" dirty="0" smtClean="0">
                  <a:solidFill>
                    <a:srgbClr val="FF0000"/>
                  </a:solidFill>
                  <a:latin typeface="Calibri" pitchFamily="34" charset="0"/>
                  <a:ea typeface="Arial" pitchFamily="34" charset="0"/>
                  <a:cs typeface="Calibri" pitchFamily="34" charset="0"/>
                </a:rPr>
                <a:t> Custom pricing</a:t>
              </a:r>
            </a:p>
          </p:txBody>
        </p:sp>
        <p:grpSp>
          <p:nvGrpSpPr>
            <p:cNvPr id="8" name="Group 77"/>
            <p:cNvGrpSpPr>
              <a:grpSpLocks/>
            </p:cNvGrpSpPr>
            <p:nvPr/>
          </p:nvGrpSpPr>
          <p:grpSpPr bwMode="auto">
            <a:xfrm>
              <a:off x="7918704" y="1977723"/>
              <a:ext cx="841248" cy="637461"/>
              <a:chOff x="4176" y="360"/>
              <a:chExt cx="511" cy="504"/>
            </a:xfrm>
          </p:grpSpPr>
          <p:pic>
            <p:nvPicPr>
              <p:cNvPr id="28" name="Picture 78" descr="img_1181348104232_427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57" y="360"/>
                <a:ext cx="230" cy="504"/>
              </a:xfrm>
              <a:prstGeom prst="rect">
                <a:avLst/>
              </a:prstGeom>
              <a:noFill/>
              <a:ln w="9525">
                <a:noFill/>
                <a:miter lim="800000"/>
                <a:headEnd/>
                <a:tailEnd/>
              </a:ln>
            </p:spPr>
          </p:pic>
          <p:pic>
            <p:nvPicPr>
              <p:cNvPr id="29" name="Picture 79" descr="dwe00233g34"/>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rot="20787478">
                <a:off x="4176" y="531"/>
                <a:ext cx="346" cy="264"/>
              </a:xfrm>
              <a:prstGeom prst="rect">
                <a:avLst/>
              </a:prstGeom>
              <a:noFill/>
              <a:ln w="9525">
                <a:noFill/>
                <a:miter lim="800000"/>
                <a:headEnd/>
                <a:tailEnd/>
              </a:ln>
            </p:spPr>
          </p:pic>
        </p:grpSp>
        <p:sp>
          <p:nvSpPr>
            <p:cNvPr id="30" name="Rounded Rectangle 29"/>
            <p:cNvSpPr/>
            <p:nvPr/>
          </p:nvSpPr>
          <p:spPr>
            <a:xfrm>
              <a:off x="2057400" y="822960"/>
              <a:ext cx="3794760" cy="1929384"/>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6272784" y="819912"/>
              <a:ext cx="2706624" cy="1905000"/>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2907792" y="3063612"/>
              <a:ext cx="4754880" cy="1520952"/>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bwMode="auto">
            <a:xfrm rot="5400000">
              <a:off x="3929502" y="2570745"/>
              <a:ext cx="277324" cy="695825"/>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58723" indent="-158723" algn="ctr" fontAlgn="base">
                <a:lnSpc>
                  <a:spcPct val="90000"/>
                </a:lnSpc>
                <a:spcBef>
                  <a:spcPct val="50000"/>
                </a:spcBef>
                <a:spcAft>
                  <a:spcPct val="0"/>
                </a:spcAft>
                <a:buClr>
                  <a:srgbClr val="FF1414"/>
                </a:buClr>
              </a:pPr>
              <a:endParaRPr lang="en-US" sz="2700" b="1" dirty="0">
                <a:solidFill>
                  <a:srgbClr val="000000"/>
                </a:solidFill>
              </a:endParaRPr>
            </a:p>
          </p:txBody>
        </p:sp>
        <p:sp>
          <p:nvSpPr>
            <p:cNvPr id="22" name="Right Arrow 21"/>
            <p:cNvSpPr/>
            <p:nvPr/>
          </p:nvSpPr>
          <p:spPr bwMode="auto">
            <a:xfrm rot="5400000">
              <a:off x="6924164" y="2558553"/>
              <a:ext cx="277323" cy="695825"/>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58723" indent="-158723" algn="ctr" fontAlgn="base">
                <a:lnSpc>
                  <a:spcPct val="90000"/>
                </a:lnSpc>
                <a:spcBef>
                  <a:spcPct val="50000"/>
                </a:spcBef>
                <a:spcAft>
                  <a:spcPct val="0"/>
                </a:spcAft>
                <a:buClr>
                  <a:srgbClr val="FF1414"/>
                </a:buClr>
              </a:pPr>
              <a:endParaRPr lang="en-US" sz="2700" b="1" dirty="0">
                <a:solidFill>
                  <a:srgbClr val="000000"/>
                </a:solidFill>
              </a:endParaRPr>
            </a:p>
          </p:txBody>
        </p:sp>
        <p:sp>
          <p:nvSpPr>
            <p:cNvPr id="34" name="Rectangle 33"/>
            <p:cNvSpPr/>
            <p:nvPr/>
          </p:nvSpPr>
          <p:spPr>
            <a:xfrm>
              <a:off x="2839840" y="870288"/>
              <a:ext cx="2097919" cy="52874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itchFamily="34" charset="0"/>
                  <a:cs typeface="Calibri" pitchFamily="34" charset="0"/>
                </a:rPr>
                <a:t>Business Catalog</a:t>
              </a:r>
            </a:p>
          </p:txBody>
        </p:sp>
        <p:sp>
          <p:nvSpPr>
            <p:cNvPr id="35" name="Rectangle 34"/>
            <p:cNvSpPr/>
            <p:nvPr/>
          </p:nvSpPr>
          <p:spPr>
            <a:xfrm>
              <a:off x="4308976" y="3120084"/>
              <a:ext cx="2097919" cy="52874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itchFamily="34" charset="0"/>
                  <a:cs typeface="Calibri" pitchFamily="34" charset="0"/>
                </a:rPr>
                <a:t>Technical Catalog</a:t>
              </a:r>
            </a:p>
          </p:txBody>
        </p:sp>
        <p:sp>
          <p:nvSpPr>
            <p:cNvPr id="36" name="Rectangle 35"/>
            <p:cNvSpPr/>
            <p:nvPr/>
          </p:nvSpPr>
          <p:spPr>
            <a:xfrm>
              <a:off x="6564496" y="864192"/>
              <a:ext cx="2097919" cy="52874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itchFamily="34" charset="0"/>
                  <a:cs typeface="Calibri" pitchFamily="34" charset="0"/>
                </a:rPr>
                <a:t>Self-service Catalog</a:t>
              </a:r>
            </a:p>
          </p:txBody>
        </p:sp>
      </p:grpSp>
      <p:sp>
        <p:nvSpPr>
          <p:cNvPr id="11" name="Title 10"/>
          <p:cNvSpPr>
            <a:spLocks noGrp="1"/>
          </p:cNvSpPr>
          <p:nvPr>
            <p:ph type="title"/>
          </p:nvPr>
        </p:nvSpPr>
        <p:spPr/>
        <p:txBody>
          <a:bodyPr/>
          <a:lstStyle/>
          <a:p>
            <a:r>
              <a:rPr lang="en-US" dirty="0" smtClean="0"/>
              <a:t>Service Catalogue Overview</a:t>
            </a:r>
            <a:endParaRPr lang="en-US" dirty="0"/>
          </a:p>
        </p:txBody>
      </p:sp>
      <p:sp>
        <p:nvSpPr>
          <p:cNvPr id="37" name="Slide Number Placeholder 36"/>
          <p:cNvSpPr>
            <a:spLocks noGrp="1"/>
          </p:cNvSpPr>
          <p:nvPr>
            <p:ph type="sldNum" sz="quarter" idx="12"/>
          </p:nvPr>
        </p:nvSpPr>
        <p:spPr/>
        <p:txBody>
          <a:bodyPr/>
          <a:lstStyle/>
          <a:p>
            <a:fld id="{C51EAA63-D034-42AE-91FA-B13B9518C7BE}" type="slidenum">
              <a:rPr lang="en-GB" smtClean="0"/>
              <a:pPr/>
              <a:t>20</a:t>
            </a:fld>
            <a:endParaRPr lang="en-GB" dirty="0"/>
          </a:p>
        </p:txBody>
      </p:sp>
    </p:spTree>
    <p:extLst>
      <p:ext uri="{BB962C8B-B14F-4D97-AF65-F5344CB8AC3E}">
        <p14:creationId xmlns:p14="http://schemas.microsoft.com/office/powerpoint/2010/main" xmlns="" val="2699655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535394" y="1916832"/>
            <a:ext cx="11031626" cy="2592288"/>
          </a:xfrm>
          <a:prstGeom prst="rect">
            <a:avLst/>
          </a:prstGeom>
          <a:solidFill>
            <a:schemeClr val="accent4">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 name="Title 1"/>
          <p:cNvSpPr>
            <a:spLocks noGrp="1"/>
          </p:cNvSpPr>
          <p:nvPr>
            <p:ph type="title"/>
          </p:nvPr>
        </p:nvSpPr>
        <p:spPr/>
        <p:txBody>
          <a:bodyPr/>
          <a:lstStyle/>
          <a:p>
            <a:r>
              <a:rPr lang="en-GB" dirty="0" smtClean="0"/>
              <a:t>Differentiated Service Levels</a:t>
            </a:r>
            <a:endParaRPr lang="en-US" dirty="0"/>
          </a:p>
        </p:txBody>
      </p:sp>
      <p:sp>
        <p:nvSpPr>
          <p:cNvPr id="3" name="Text Placeholder 2"/>
          <p:cNvSpPr>
            <a:spLocks noGrp="1"/>
          </p:cNvSpPr>
          <p:nvPr>
            <p:ph type="body" sz="quarter" idx="13"/>
          </p:nvPr>
        </p:nvSpPr>
        <p:spPr/>
        <p:txBody>
          <a:bodyPr/>
          <a:lstStyle/>
          <a:p>
            <a:r>
              <a:rPr lang="en-GB" dirty="0" smtClean="0"/>
              <a:t>Delivering service, driving out cost</a:t>
            </a:r>
            <a:endParaRPr lang="en-US" dirty="0"/>
          </a:p>
        </p:txBody>
      </p:sp>
      <p:sp>
        <p:nvSpPr>
          <p:cNvPr id="4" name="Slide Number Placeholder 3"/>
          <p:cNvSpPr>
            <a:spLocks noGrp="1"/>
          </p:cNvSpPr>
          <p:nvPr>
            <p:ph type="sldNum" sz="quarter" idx="12"/>
          </p:nvPr>
        </p:nvSpPr>
        <p:spPr>
          <a:xfrm>
            <a:off x="11278988" y="6556248"/>
            <a:ext cx="381661" cy="182880"/>
          </a:xfrm>
        </p:spPr>
        <p:txBody>
          <a:bodyPr/>
          <a:lstStyle/>
          <a:p>
            <a:fld id="{C51EAA63-D034-42AE-91FA-B13B9518C7BE}" type="slidenum">
              <a:rPr lang="en-US" smtClean="0"/>
              <a:pPr/>
              <a:t>21</a:t>
            </a:fld>
            <a:endParaRPr lang="en-US" dirty="0"/>
          </a:p>
        </p:txBody>
      </p:sp>
      <p:grpSp>
        <p:nvGrpSpPr>
          <p:cNvPr id="5" name="Group 38"/>
          <p:cNvGrpSpPr/>
          <p:nvPr/>
        </p:nvGrpSpPr>
        <p:grpSpPr>
          <a:xfrm>
            <a:off x="1269876" y="2420888"/>
            <a:ext cx="1368152" cy="1800200"/>
            <a:chOff x="1917948" y="2276872"/>
            <a:chExt cx="1368152" cy="1800200"/>
          </a:xfrm>
        </p:grpSpPr>
        <p:grpSp>
          <p:nvGrpSpPr>
            <p:cNvPr id="6" name="Group 11"/>
            <p:cNvGrpSpPr/>
            <p:nvPr/>
          </p:nvGrpSpPr>
          <p:grpSpPr>
            <a:xfrm>
              <a:off x="1941258" y="2276872"/>
              <a:ext cx="1321533" cy="1296144"/>
              <a:chOff x="2101548" y="1960701"/>
              <a:chExt cx="4621837" cy="4135106"/>
            </a:xfrm>
            <a:solidFill>
              <a:schemeClr val="accent3">
                <a:lumMod val="60000"/>
                <a:lumOff val="40000"/>
              </a:schemeClr>
            </a:solidFill>
          </p:grpSpPr>
          <p:sp>
            <p:nvSpPr>
              <p:cNvPr id="24" name="Rounded Rectangle 23"/>
              <p:cNvSpPr/>
              <p:nvPr/>
            </p:nvSpPr>
            <p:spPr>
              <a:xfrm>
                <a:off x="2323043" y="2196994"/>
                <a:ext cx="4178849" cy="3662523"/>
              </a:xfrm>
              <a:prstGeom prst="roundRect">
                <a:avLst>
                  <a:gd name="adj" fmla="val 4474"/>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900" dirty="0"/>
              </a:p>
            </p:txBody>
          </p:sp>
          <p:sp>
            <p:nvSpPr>
              <p:cNvPr id="25" name="Rectangle 24"/>
              <p:cNvSpPr/>
              <p:nvPr/>
            </p:nvSpPr>
            <p:spPr>
              <a:xfrm>
                <a:off x="2101548" y="3791961"/>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6" name="Rectangle 25"/>
              <p:cNvSpPr/>
              <p:nvPr/>
            </p:nvSpPr>
            <p:spPr>
              <a:xfrm>
                <a:off x="6501891" y="3821497"/>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7" name="Rectangle 26"/>
              <p:cNvSpPr/>
              <p:nvPr/>
            </p:nvSpPr>
            <p:spPr>
              <a:xfrm>
                <a:off x="4213122" y="5859515"/>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8" name="Rectangle 27"/>
              <p:cNvSpPr/>
              <p:nvPr/>
            </p:nvSpPr>
            <p:spPr>
              <a:xfrm>
                <a:off x="4121879" y="1960701"/>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sp>
          <p:nvSpPr>
            <p:cNvPr id="35" name="TextBox 34"/>
            <p:cNvSpPr txBox="1"/>
            <p:nvPr/>
          </p:nvSpPr>
          <p:spPr>
            <a:xfrm>
              <a:off x="1917948" y="3717032"/>
              <a:ext cx="1368152" cy="360040"/>
            </a:xfrm>
            <a:prstGeom prst="rect">
              <a:avLst/>
            </a:prstGeom>
            <a:noFill/>
          </p:spPr>
          <p:txBody>
            <a:bodyPr wrap="square" lIns="0" tIns="0" rIns="0" bIns="0" rtlCol="0">
              <a:noAutofit/>
            </a:bodyPr>
            <a:lstStyle/>
            <a:p>
              <a:pPr algn="ctr">
                <a:lnSpc>
                  <a:spcPct val="90000"/>
                </a:lnSpc>
              </a:pPr>
              <a:r>
                <a:rPr lang="en-GB" sz="2400" b="1" dirty="0" smtClean="0">
                  <a:solidFill>
                    <a:schemeClr val="bg1"/>
                  </a:solidFill>
                </a:rPr>
                <a:t>Bronze</a:t>
              </a:r>
              <a:endParaRPr lang="en-US" sz="2400" b="1" dirty="0">
                <a:solidFill>
                  <a:schemeClr val="bg1"/>
                </a:solidFill>
              </a:endParaRPr>
            </a:p>
          </p:txBody>
        </p:sp>
      </p:grpSp>
      <p:grpSp>
        <p:nvGrpSpPr>
          <p:cNvPr id="7" name="Group 39"/>
          <p:cNvGrpSpPr/>
          <p:nvPr/>
        </p:nvGrpSpPr>
        <p:grpSpPr>
          <a:xfrm>
            <a:off x="3934172" y="2420888"/>
            <a:ext cx="1368152" cy="1800200"/>
            <a:chOff x="3862164" y="2276872"/>
            <a:chExt cx="1368152" cy="1800200"/>
          </a:xfrm>
        </p:grpSpPr>
        <p:grpSp>
          <p:nvGrpSpPr>
            <p:cNvPr id="8" name="Group 10"/>
            <p:cNvGrpSpPr/>
            <p:nvPr/>
          </p:nvGrpSpPr>
          <p:grpSpPr>
            <a:xfrm>
              <a:off x="3885474" y="2276872"/>
              <a:ext cx="1321533" cy="1296144"/>
              <a:chOff x="2101548" y="1960701"/>
              <a:chExt cx="4621837" cy="4135106"/>
            </a:xfrm>
            <a:solidFill>
              <a:schemeClr val="tx2"/>
            </a:solidFill>
          </p:grpSpPr>
          <p:sp>
            <p:nvSpPr>
              <p:cNvPr id="18" name="Rounded Rectangle 17"/>
              <p:cNvSpPr/>
              <p:nvPr/>
            </p:nvSpPr>
            <p:spPr>
              <a:xfrm>
                <a:off x="2323042" y="2196993"/>
                <a:ext cx="4178849" cy="3662521"/>
              </a:xfrm>
              <a:prstGeom prst="roundRect">
                <a:avLst>
                  <a:gd name="adj" fmla="val 4474"/>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00" dirty="0"/>
              </a:p>
            </p:txBody>
          </p:sp>
          <p:sp>
            <p:nvSpPr>
              <p:cNvPr id="19" name="Rectangle 18"/>
              <p:cNvSpPr/>
              <p:nvPr/>
            </p:nvSpPr>
            <p:spPr>
              <a:xfrm>
                <a:off x="2101548" y="3791961"/>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0" name="Rectangle 19"/>
              <p:cNvSpPr/>
              <p:nvPr/>
            </p:nvSpPr>
            <p:spPr>
              <a:xfrm>
                <a:off x="6501891" y="3821497"/>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1" name="Rectangle 20"/>
              <p:cNvSpPr/>
              <p:nvPr/>
            </p:nvSpPr>
            <p:spPr>
              <a:xfrm>
                <a:off x="4213122" y="5859515"/>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2" name="Rectangle 21"/>
              <p:cNvSpPr/>
              <p:nvPr/>
            </p:nvSpPr>
            <p:spPr>
              <a:xfrm>
                <a:off x="4121879" y="1960701"/>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sp>
          <p:nvSpPr>
            <p:cNvPr id="36" name="TextBox 35"/>
            <p:cNvSpPr txBox="1"/>
            <p:nvPr/>
          </p:nvSpPr>
          <p:spPr>
            <a:xfrm>
              <a:off x="3862164" y="3717032"/>
              <a:ext cx="1368152" cy="360040"/>
            </a:xfrm>
            <a:prstGeom prst="rect">
              <a:avLst/>
            </a:prstGeom>
            <a:noFill/>
          </p:spPr>
          <p:txBody>
            <a:bodyPr wrap="square" lIns="0" tIns="0" rIns="0" bIns="0" rtlCol="0">
              <a:noAutofit/>
            </a:bodyPr>
            <a:lstStyle/>
            <a:p>
              <a:pPr algn="ctr">
                <a:lnSpc>
                  <a:spcPct val="90000"/>
                </a:lnSpc>
              </a:pPr>
              <a:r>
                <a:rPr lang="en-GB" sz="2400" b="1" dirty="0" smtClean="0">
                  <a:solidFill>
                    <a:schemeClr val="bg1"/>
                  </a:solidFill>
                </a:rPr>
                <a:t>Silver</a:t>
              </a:r>
              <a:endParaRPr lang="en-US" sz="2400" b="1" dirty="0">
                <a:solidFill>
                  <a:schemeClr val="bg1"/>
                </a:solidFill>
              </a:endParaRPr>
            </a:p>
          </p:txBody>
        </p:sp>
      </p:grpSp>
      <p:grpSp>
        <p:nvGrpSpPr>
          <p:cNvPr id="9" name="Group 40"/>
          <p:cNvGrpSpPr/>
          <p:nvPr/>
        </p:nvGrpSpPr>
        <p:grpSpPr>
          <a:xfrm>
            <a:off x="6598468" y="2420888"/>
            <a:ext cx="1368152" cy="1800200"/>
            <a:chOff x="6107106" y="2276872"/>
            <a:chExt cx="1368152" cy="1800200"/>
          </a:xfrm>
        </p:grpSpPr>
        <p:grpSp>
          <p:nvGrpSpPr>
            <p:cNvPr id="10" name="Group 9"/>
            <p:cNvGrpSpPr/>
            <p:nvPr/>
          </p:nvGrpSpPr>
          <p:grpSpPr>
            <a:xfrm>
              <a:off x="6130416" y="2276872"/>
              <a:ext cx="1321533" cy="1296144"/>
              <a:chOff x="2101548" y="1960701"/>
              <a:chExt cx="4621837" cy="4135106"/>
            </a:xfrm>
            <a:solidFill>
              <a:srgbClr val="FFB500"/>
            </a:solidFill>
          </p:grpSpPr>
          <p:sp>
            <p:nvSpPr>
              <p:cNvPr id="12" name="Rounded Rectangle 11"/>
              <p:cNvSpPr/>
              <p:nvPr/>
            </p:nvSpPr>
            <p:spPr>
              <a:xfrm>
                <a:off x="2323042" y="2196993"/>
                <a:ext cx="4178849" cy="3662521"/>
              </a:xfrm>
              <a:prstGeom prst="roundRect">
                <a:avLst>
                  <a:gd name="adj" fmla="val 4474"/>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900" dirty="0"/>
              </a:p>
            </p:txBody>
          </p:sp>
          <p:sp>
            <p:nvSpPr>
              <p:cNvPr id="13" name="Rectangle 12"/>
              <p:cNvSpPr/>
              <p:nvPr/>
            </p:nvSpPr>
            <p:spPr>
              <a:xfrm>
                <a:off x="2101548" y="3791961"/>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Rectangle 13"/>
              <p:cNvSpPr/>
              <p:nvPr/>
            </p:nvSpPr>
            <p:spPr>
              <a:xfrm>
                <a:off x="6501891" y="3821497"/>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5" name="Rectangle 14"/>
              <p:cNvSpPr/>
              <p:nvPr/>
            </p:nvSpPr>
            <p:spPr>
              <a:xfrm>
                <a:off x="4213122" y="5859515"/>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6" name="Rectangle 15"/>
              <p:cNvSpPr/>
              <p:nvPr/>
            </p:nvSpPr>
            <p:spPr>
              <a:xfrm>
                <a:off x="4121879" y="1960701"/>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sp>
          <p:nvSpPr>
            <p:cNvPr id="37" name="TextBox 36"/>
            <p:cNvSpPr txBox="1"/>
            <p:nvPr/>
          </p:nvSpPr>
          <p:spPr>
            <a:xfrm>
              <a:off x="6107106" y="3717032"/>
              <a:ext cx="1368152" cy="360040"/>
            </a:xfrm>
            <a:prstGeom prst="rect">
              <a:avLst/>
            </a:prstGeom>
            <a:noFill/>
          </p:spPr>
          <p:txBody>
            <a:bodyPr wrap="square" lIns="0" tIns="0" rIns="0" bIns="0" rtlCol="0">
              <a:noAutofit/>
            </a:bodyPr>
            <a:lstStyle/>
            <a:p>
              <a:pPr algn="ctr">
                <a:lnSpc>
                  <a:spcPct val="90000"/>
                </a:lnSpc>
              </a:pPr>
              <a:r>
                <a:rPr lang="en-GB" sz="2400" b="1" dirty="0" smtClean="0">
                  <a:solidFill>
                    <a:schemeClr val="bg1"/>
                  </a:solidFill>
                </a:rPr>
                <a:t>Gold</a:t>
              </a:r>
              <a:endParaRPr lang="en-US" sz="2400" b="1" dirty="0">
                <a:solidFill>
                  <a:schemeClr val="bg1"/>
                </a:solidFill>
              </a:endParaRPr>
            </a:p>
          </p:txBody>
        </p:sp>
      </p:grpSp>
      <p:grpSp>
        <p:nvGrpSpPr>
          <p:cNvPr id="11" name="Group 41"/>
          <p:cNvGrpSpPr/>
          <p:nvPr/>
        </p:nvGrpSpPr>
        <p:grpSpPr>
          <a:xfrm>
            <a:off x="9262764" y="2420888"/>
            <a:ext cx="1368152" cy="1800200"/>
            <a:chOff x="8326660" y="2276872"/>
            <a:chExt cx="1368152" cy="1800200"/>
          </a:xfrm>
        </p:grpSpPr>
        <p:grpSp>
          <p:nvGrpSpPr>
            <p:cNvPr id="17" name="Group 28"/>
            <p:cNvGrpSpPr/>
            <p:nvPr/>
          </p:nvGrpSpPr>
          <p:grpSpPr>
            <a:xfrm>
              <a:off x="8349970" y="2276872"/>
              <a:ext cx="1321533" cy="1296144"/>
              <a:chOff x="2101548" y="1960701"/>
              <a:chExt cx="4621837" cy="4135106"/>
            </a:xfrm>
            <a:solidFill>
              <a:schemeClr val="accent5">
                <a:lumMod val="60000"/>
                <a:lumOff val="40000"/>
              </a:schemeClr>
            </a:solidFill>
          </p:grpSpPr>
          <p:sp>
            <p:nvSpPr>
              <p:cNvPr id="30" name="Rounded Rectangle 29"/>
              <p:cNvSpPr/>
              <p:nvPr/>
            </p:nvSpPr>
            <p:spPr>
              <a:xfrm>
                <a:off x="2323042" y="2196993"/>
                <a:ext cx="4178849" cy="3662521"/>
              </a:xfrm>
              <a:prstGeom prst="roundRect">
                <a:avLst>
                  <a:gd name="adj" fmla="val 4474"/>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900" dirty="0"/>
              </a:p>
            </p:txBody>
          </p:sp>
          <p:sp>
            <p:nvSpPr>
              <p:cNvPr id="31" name="Rectangle 30"/>
              <p:cNvSpPr/>
              <p:nvPr/>
            </p:nvSpPr>
            <p:spPr>
              <a:xfrm>
                <a:off x="2101548" y="3791961"/>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2" name="Rectangle 31"/>
              <p:cNvSpPr/>
              <p:nvPr/>
            </p:nvSpPr>
            <p:spPr>
              <a:xfrm>
                <a:off x="6501891" y="3821497"/>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3" name="Rectangle 32"/>
              <p:cNvSpPr/>
              <p:nvPr/>
            </p:nvSpPr>
            <p:spPr>
              <a:xfrm>
                <a:off x="4213122" y="5859515"/>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4" name="Rectangle 33"/>
              <p:cNvSpPr/>
              <p:nvPr/>
            </p:nvSpPr>
            <p:spPr>
              <a:xfrm>
                <a:off x="4121879" y="1960701"/>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sp>
          <p:nvSpPr>
            <p:cNvPr id="38" name="TextBox 37"/>
            <p:cNvSpPr txBox="1"/>
            <p:nvPr/>
          </p:nvSpPr>
          <p:spPr>
            <a:xfrm>
              <a:off x="8326660" y="3717032"/>
              <a:ext cx="1368152" cy="360040"/>
            </a:xfrm>
            <a:prstGeom prst="rect">
              <a:avLst/>
            </a:prstGeom>
            <a:noFill/>
          </p:spPr>
          <p:txBody>
            <a:bodyPr wrap="square" lIns="0" tIns="0" rIns="0" bIns="0" rtlCol="0">
              <a:noAutofit/>
            </a:bodyPr>
            <a:lstStyle/>
            <a:p>
              <a:pPr algn="ctr">
                <a:lnSpc>
                  <a:spcPct val="90000"/>
                </a:lnSpc>
              </a:pPr>
              <a:r>
                <a:rPr lang="en-GB" sz="2400" b="1" dirty="0" smtClean="0">
                  <a:solidFill>
                    <a:schemeClr val="bg1"/>
                  </a:solidFill>
                </a:rPr>
                <a:t>Platinum</a:t>
              </a:r>
              <a:endParaRPr lang="en-US" sz="2400" b="1" dirty="0">
                <a:solidFill>
                  <a:schemeClr val="bg1"/>
                </a:solidFill>
              </a:endParaRPr>
            </a:p>
          </p:txBody>
        </p:sp>
      </p:grpSp>
      <p:sp>
        <p:nvSpPr>
          <p:cNvPr id="43" name="Pentagon 42"/>
          <p:cNvSpPr/>
          <p:nvPr/>
        </p:nvSpPr>
        <p:spPr>
          <a:xfrm>
            <a:off x="535394" y="4717707"/>
            <a:ext cx="11346816" cy="583501"/>
          </a:xfrm>
          <a:prstGeom prst="homePlate">
            <a:avLst/>
          </a:prstGeom>
          <a:solidFill>
            <a:schemeClr val="accent4">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400" dirty="0" smtClean="0">
                <a:solidFill>
                  <a:schemeClr val="bg1"/>
                </a:solidFill>
              </a:rPr>
              <a:t>Increasing resilience, availability, scalability, performance</a:t>
            </a:r>
          </a:p>
        </p:txBody>
      </p:sp>
      <p:sp>
        <p:nvSpPr>
          <p:cNvPr id="44" name="Pentagon 43"/>
          <p:cNvSpPr/>
          <p:nvPr/>
        </p:nvSpPr>
        <p:spPr>
          <a:xfrm flipH="1">
            <a:off x="247362" y="5517232"/>
            <a:ext cx="11346816" cy="583501"/>
          </a:xfrm>
          <a:prstGeom prst="homePlate">
            <a:avLst/>
          </a:prstGeom>
          <a:solidFill>
            <a:schemeClr val="accent4">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GB" sz="2400" dirty="0" smtClean="0">
                <a:solidFill>
                  <a:schemeClr val="bg1"/>
                </a:solidFill>
              </a:rPr>
              <a:t>Decreasing cost to deliver</a:t>
            </a:r>
            <a:endParaRPr lang="en-US" sz="2400" dirty="0" smtClean="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empty_cloud.png"/>
          <p:cNvPicPr>
            <a:picLocks noChangeAspect="1"/>
          </p:cNvPicPr>
          <p:nvPr/>
        </p:nvPicPr>
        <p:blipFill>
          <a:blip r:embed="rId3" cstate="print"/>
          <a:stretch>
            <a:fillRect/>
          </a:stretch>
        </p:blipFill>
        <p:spPr>
          <a:xfrm>
            <a:off x="7318548" y="5207599"/>
            <a:ext cx="2452858" cy="1173729"/>
          </a:xfrm>
          <a:prstGeom prst="rect">
            <a:avLst/>
          </a:prstGeom>
        </p:spPr>
      </p:pic>
      <p:sp>
        <p:nvSpPr>
          <p:cNvPr id="2" name="Title 1"/>
          <p:cNvSpPr>
            <a:spLocks noGrp="1"/>
          </p:cNvSpPr>
          <p:nvPr>
            <p:ph type="title"/>
          </p:nvPr>
        </p:nvSpPr>
        <p:spPr/>
        <p:txBody>
          <a:bodyPr/>
          <a:lstStyle/>
          <a:p>
            <a:r>
              <a:rPr lang="en-US" dirty="0" smtClean="0"/>
              <a:t>Guiding the Service Catalogue Design Process</a:t>
            </a:r>
            <a:endParaRPr lang="en-US" dirty="0"/>
          </a:p>
        </p:txBody>
      </p:sp>
      <p:graphicFrame>
        <p:nvGraphicFramePr>
          <p:cNvPr id="4" name="Diagram 3"/>
          <p:cNvGraphicFramePr/>
          <p:nvPr/>
        </p:nvGraphicFramePr>
        <p:xfrm>
          <a:off x="2793791" y="1461723"/>
          <a:ext cx="3448264" cy="4559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p:cNvSpPr/>
          <p:nvPr/>
        </p:nvSpPr>
        <p:spPr>
          <a:xfrm>
            <a:off x="8846836" y="2781426"/>
            <a:ext cx="781582" cy="415476"/>
          </a:xfrm>
          <a:prstGeom prst="rect">
            <a:avLst/>
          </a:prstGeom>
        </p:spPr>
        <p:txBody>
          <a:bodyPr wrap="none" lIns="121893" tIns="60947" rIns="121893" bIns="60947">
            <a:spAutoFit/>
          </a:bodyPr>
          <a:lstStyle/>
          <a:p>
            <a:pPr algn="ctr"/>
            <a:r>
              <a:rPr lang="en-US" sz="1900" dirty="0" smtClean="0"/>
              <a:t>Small</a:t>
            </a:r>
          </a:p>
        </p:txBody>
      </p:sp>
      <p:sp>
        <p:nvSpPr>
          <p:cNvPr id="18" name="Rectangle 17"/>
          <p:cNvSpPr/>
          <p:nvPr/>
        </p:nvSpPr>
        <p:spPr>
          <a:xfrm>
            <a:off x="9574202" y="2781426"/>
            <a:ext cx="1416754" cy="415476"/>
          </a:xfrm>
          <a:prstGeom prst="rect">
            <a:avLst/>
          </a:prstGeom>
        </p:spPr>
        <p:txBody>
          <a:bodyPr wrap="square" lIns="121893" tIns="60947" rIns="121893" bIns="60947">
            <a:spAutoFit/>
          </a:bodyPr>
          <a:lstStyle/>
          <a:p>
            <a:pPr algn="ctr"/>
            <a:r>
              <a:rPr lang="en-US" sz="1900" dirty="0" smtClean="0"/>
              <a:t>Large</a:t>
            </a:r>
          </a:p>
        </p:txBody>
      </p:sp>
      <p:sp>
        <p:nvSpPr>
          <p:cNvPr id="19" name="Rectangle 18"/>
          <p:cNvSpPr/>
          <p:nvPr/>
        </p:nvSpPr>
        <p:spPr>
          <a:xfrm>
            <a:off x="8690398" y="3198351"/>
            <a:ext cx="1082946" cy="415476"/>
          </a:xfrm>
          <a:prstGeom prst="rect">
            <a:avLst/>
          </a:prstGeom>
        </p:spPr>
        <p:txBody>
          <a:bodyPr wrap="none" lIns="121893" tIns="60947" rIns="121893" bIns="60947">
            <a:spAutoFit/>
          </a:bodyPr>
          <a:lstStyle/>
          <a:p>
            <a:r>
              <a:rPr lang="en-US" sz="1900" dirty="0" smtClean="0"/>
              <a:t>Medium</a:t>
            </a:r>
            <a:endParaRPr lang="en-US" sz="1900" dirty="0"/>
          </a:p>
        </p:txBody>
      </p:sp>
      <p:sp>
        <p:nvSpPr>
          <p:cNvPr id="20" name="Rectangle 19"/>
          <p:cNvSpPr/>
          <p:nvPr/>
        </p:nvSpPr>
        <p:spPr>
          <a:xfrm>
            <a:off x="9735350" y="3198351"/>
            <a:ext cx="984586" cy="415476"/>
          </a:xfrm>
          <a:prstGeom prst="rect">
            <a:avLst/>
          </a:prstGeom>
        </p:spPr>
        <p:txBody>
          <a:bodyPr wrap="none" lIns="121893" tIns="60947" rIns="121893" bIns="60947">
            <a:spAutoFit/>
          </a:bodyPr>
          <a:lstStyle/>
          <a:p>
            <a:r>
              <a:rPr lang="en-US" sz="1900" dirty="0" smtClean="0"/>
              <a:t>X-Large</a:t>
            </a:r>
            <a:endParaRPr lang="en-US" sz="1900" dirty="0"/>
          </a:p>
        </p:txBody>
      </p:sp>
      <p:grpSp>
        <p:nvGrpSpPr>
          <p:cNvPr id="8" name="Group 39"/>
          <p:cNvGrpSpPr/>
          <p:nvPr/>
        </p:nvGrpSpPr>
        <p:grpSpPr>
          <a:xfrm>
            <a:off x="8793763" y="2845523"/>
            <a:ext cx="1929897" cy="721425"/>
            <a:chOff x="7305675" y="1962150"/>
            <a:chExt cx="1447800" cy="541069"/>
          </a:xfrm>
        </p:grpSpPr>
        <p:cxnSp>
          <p:nvCxnSpPr>
            <p:cNvPr id="22" name="Straight Connector 21"/>
            <p:cNvCxnSpPr/>
            <p:nvPr/>
          </p:nvCxnSpPr>
          <p:spPr>
            <a:xfrm flipH="1">
              <a:off x="8003970" y="1962150"/>
              <a:ext cx="6555" cy="5410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05675" y="2232684"/>
              <a:ext cx="1447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6816047" y="2826069"/>
            <a:ext cx="2121173" cy="728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buFont typeface="Wingdings" pitchFamily="2" charset="2"/>
              <a:buChar char="q"/>
            </a:pPr>
            <a:r>
              <a:rPr lang="en-US" sz="1900" dirty="0" smtClean="0">
                <a:solidFill>
                  <a:schemeClr val="tx1"/>
                </a:solidFill>
              </a:rPr>
              <a:t> RAC	</a:t>
            </a:r>
          </a:p>
          <a:p>
            <a:pPr>
              <a:buFont typeface="Wingdings" pitchFamily="2" charset="2"/>
              <a:buChar char="q"/>
            </a:pPr>
            <a:r>
              <a:rPr lang="en-US" sz="1900" dirty="0" smtClean="0">
                <a:solidFill>
                  <a:schemeClr val="tx1"/>
                </a:solidFill>
              </a:rPr>
              <a:t> Data Guard</a:t>
            </a:r>
          </a:p>
          <a:p>
            <a:pPr>
              <a:buFont typeface="Wingdings" pitchFamily="2" charset="2"/>
              <a:buChar char="q"/>
            </a:pPr>
            <a:r>
              <a:rPr lang="en-US" sz="1900" dirty="0" smtClean="0">
                <a:solidFill>
                  <a:schemeClr val="tx1"/>
                </a:solidFill>
              </a:rPr>
              <a:t> Backups</a:t>
            </a:r>
            <a:endParaRPr lang="en-US" sz="1900" dirty="0">
              <a:solidFill>
                <a:schemeClr val="tx1"/>
              </a:solidFill>
            </a:endParaRPr>
          </a:p>
        </p:txBody>
      </p:sp>
      <p:cxnSp>
        <p:nvCxnSpPr>
          <p:cNvPr id="34" name="Straight Connector 33"/>
          <p:cNvCxnSpPr/>
          <p:nvPr/>
        </p:nvCxnSpPr>
        <p:spPr>
          <a:xfrm>
            <a:off x="3028638" y="2492896"/>
            <a:ext cx="775652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26005" y="3789040"/>
            <a:ext cx="775652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70076" y="5105570"/>
            <a:ext cx="775652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9" cstate="print"/>
          <a:srcRect/>
          <a:stretch>
            <a:fillRect/>
          </a:stretch>
        </p:blipFill>
        <p:spPr bwMode="auto">
          <a:xfrm>
            <a:off x="6828987" y="3929827"/>
            <a:ext cx="996030" cy="887964"/>
          </a:xfrm>
          <a:prstGeom prst="rect">
            <a:avLst/>
          </a:prstGeom>
          <a:noFill/>
          <a:ln w="9525">
            <a:noFill/>
            <a:miter lim="800000"/>
            <a:headEnd/>
            <a:tailEnd/>
          </a:ln>
        </p:spPr>
      </p:pic>
      <p:sp>
        <p:nvSpPr>
          <p:cNvPr id="41" name="Rectangle 40"/>
          <p:cNvSpPr/>
          <p:nvPr/>
        </p:nvSpPr>
        <p:spPr>
          <a:xfrm>
            <a:off x="7028282" y="4741460"/>
            <a:ext cx="3797102" cy="415472"/>
          </a:xfrm>
          <a:prstGeom prst="rect">
            <a:avLst/>
          </a:prstGeom>
        </p:spPr>
        <p:txBody>
          <a:bodyPr wrap="square" lIns="121893" tIns="60947" rIns="121893" bIns="60947">
            <a:spAutoFit/>
          </a:bodyPr>
          <a:lstStyle/>
          <a:p>
            <a:r>
              <a:rPr lang="en-US" sz="1900" dirty="0" smtClean="0"/>
              <a:t>PDB                Database          Schema</a:t>
            </a:r>
            <a:endParaRPr lang="en-US" sz="1900" dirty="0"/>
          </a:p>
        </p:txBody>
      </p:sp>
      <p:grpSp>
        <p:nvGrpSpPr>
          <p:cNvPr id="12" name="Group 46"/>
          <p:cNvGrpSpPr/>
          <p:nvPr/>
        </p:nvGrpSpPr>
        <p:grpSpPr>
          <a:xfrm>
            <a:off x="7834352" y="5568629"/>
            <a:ext cx="1929897" cy="721425"/>
            <a:chOff x="7305675" y="1962150"/>
            <a:chExt cx="1447800" cy="541069"/>
          </a:xfrm>
        </p:grpSpPr>
        <p:cxnSp>
          <p:nvCxnSpPr>
            <p:cNvPr id="49" name="Straight Connector 48"/>
            <p:cNvCxnSpPr/>
            <p:nvPr/>
          </p:nvCxnSpPr>
          <p:spPr>
            <a:xfrm flipH="1">
              <a:off x="8003970" y="1962150"/>
              <a:ext cx="6555" cy="5410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305675" y="2232684"/>
              <a:ext cx="1447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7822604" y="5517232"/>
            <a:ext cx="936624" cy="415476"/>
          </a:xfrm>
          <a:prstGeom prst="rect">
            <a:avLst/>
          </a:prstGeom>
        </p:spPr>
        <p:txBody>
          <a:bodyPr wrap="none" lIns="121893" tIns="60947" rIns="121893" bIns="60947">
            <a:spAutoFit/>
          </a:bodyPr>
          <a:lstStyle/>
          <a:p>
            <a:pPr algn="ctr"/>
            <a:r>
              <a:rPr lang="en-US" sz="1900" dirty="0" smtClean="0"/>
              <a:t>Private</a:t>
            </a:r>
          </a:p>
        </p:txBody>
      </p:sp>
      <p:sp>
        <p:nvSpPr>
          <p:cNvPr id="52" name="Rectangle 51"/>
          <p:cNvSpPr/>
          <p:nvPr/>
        </p:nvSpPr>
        <p:spPr>
          <a:xfrm>
            <a:off x="8538613" y="5517232"/>
            <a:ext cx="1416754" cy="415476"/>
          </a:xfrm>
          <a:prstGeom prst="rect">
            <a:avLst/>
          </a:prstGeom>
        </p:spPr>
        <p:txBody>
          <a:bodyPr wrap="square" lIns="121893" tIns="60947" rIns="121893" bIns="60947">
            <a:spAutoFit/>
          </a:bodyPr>
          <a:lstStyle/>
          <a:p>
            <a:pPr algn="ctr"/>
            <a:r>
              <a:rPr lang="en-US" sz="1900" dirty="0" smtClean="0"/>
              <a:t>Public</a:t>
            </a:r>
          </a:p>
        </p:txBody>
      </p:sp>
      <p:sp>
        <p:nvSpPr>
          <p:cNvPr id="53" name="Rectangle 52"/>
          <p:cNvSpPr/>
          <p:nvPr/>
        </p:nvSpPr>
        <p:spPr>
          <a:xfrm>
            <a:off x="7661966" y="5893844"/>
            <a:ext cx="1082755" cy="415476"/>
          </a:xfrm>
          <a:prstGeom prst="rect">
            <a:avLst/>
          </a:prstGeom>
        </p:spPr>
        <p:txBody>
          <a:bodyPr wrap="none" lIns="121893" tIns="60947" rIns="121893" bIns="60947">
            <a:spAutoFit/>
          </a:bodyPr>
          <a:lstStyle/>
          <a:p>
            <a:r>
              <a:rPr lang="en-US" sz="1900" dirty="0" smtClean="0"/>
              <a:t>Provider</a:t>
            </a:r>
            <a:endParaRPr lang="en-US" sz="1900" dirty="0"/>
          </a:p>
        </p:txBody>
      </p:sp>
      <p:sp>
        <p:nvSpPr>
          <p:cNvPr id="54" name="Rectangle 53"/>
          <p:cNvSpPr/>
          <p:nvPr/>
        </p:nvSpPr>
        <p:spPr>
          <a:xfrm>
            <a:off x="8788638" y="5934157"/>
            <a:ext cx="906616" cy="415476"/>
          </a:xfrm>
          <a:prstGeom prst="rect">
            <a:avLst/>
          </a:prstGeom>
        </p:spPr>
        <p:txBody>
          <a:bodyPr wrap="none" lIns="121893" tIns="60947" rIns="121893" bIns="60947">
            <a:spAutoFit/>
          </a:bodyPr>
          <a:lstStyle/>
          <a:p>
            <a:r>
              <a:rPr lang="en-US" sz="1900" dirty="0" smtClean="0"/>
              <a:t>Hybrid</a:t>
            </a:r>
            <a:endParaRPr lang="en-US" sz="1900" dirty="0"/>
          </a:p>
        </p:txBody>
      </p:sp>
      <p:grpSp>
        <p:nvGrpSpPr>
          <p:cNvPr id="13" name="Group 59"/>
          <p:cNvGrpSpPr/>
          <p:nvPr/>
        </p:nvGrpSpPr>
        <p:grpSpPr>
          <a:xfrm>
            <a:off x="8412861" y="4193350"/>
            <a:ext cx="1004162" cy="527759"/>
            <a:chOff x="7019925" y="3028949"/>
            <a:chExt cx="753318" cy="447902"/>
          </a:xfrm>
        </p:grpSpPr>
        <p:sp>
          <p:nvSpPr>
            <p:cNvPr id="59" name="Down Arrow 58"/>
            <p:cNvSpPr/>
            <p:nvPr/>
          </p:nvSpPr>
          <p:spPr>
            <a:xfrm>
              <a:off x="7610475" y="3286125"/>
              <a:ext cx="133350" cy="1809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pic>
          <p:nvPicPr>
            <p:cNvPr id="56" name="Picture 55" descr="Grey_Database.png"/>
            <p:cNvPicPr>
              <a:picLocks/>
            </p:cNvPicPr>
            <p:nvPr/>
          </p:nvPicPr>
          <p:blipFill>
            <a:blip r:embed="rId10" cstate="print">
              <a:extLst>
                <a:ext uri="{BEBA8EAE-BF5A-486C-A8C5-ECC9F3942E4B}">
                  <a14:imgProps xmlns="" xmlns:a14="http://schemas.microsoft.com/office/drawing/2010/main">
                    <a14:imgLayer r:embed="rId11">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7019925" y="3171824"/>
              <a:ext cx="229443" cy="305027"/>
            </a:xfrm>
            <a:prstGeom prst="rect">
              <a:avLst/>
            </a:prstGeom>
          </p:spPr>
        </p:pic>
        <p:pic>
          <p:nvPicPr>
            <p:cNvPr id="57" name="Picture 56" descr="Grey_Database.png"/>
            <p:cNvPicPr>
              <a:picLocks/>
            </p:cNvPicPr>
            <p:nvPr/>
          </p:nvPicPr>
          <p:blipFill>
            <a:blip r:embed="rId10" cstate="print">
              <a:extLst>
                <a:ext uri="{BEBA8EAE-BF5A-486C-A8C5-ECC9F3942E4B}">
                  <a14:imgProps xmlns="" xmlns:a14="http://schemas.microsoft.com/office/drawing/2010/main">
                    <a14:imgLayer r:embed="rId11">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7281862" y="3171824"/>
              <a:ext cx="229443" cy="305027"/>
            </a:xfrm>
            <a:prstGeom prst="rect">
              <a:avLst/>
            </a:prstGeom>
          </p:spPr>
        </p:pic>
        <p:pic>
          <p:nvPicPr>
            <p:cNvPr id="58" name="Picture 57" descr="Grey_Database.png"/>
            <p:cNvPicPr>
              <a:picLocks/>
            </p:cNvPicPr>
            <p:nvPr/>
          </p:nvPicPr>
          <p:blipFill>
            <a:blip r:embed="rId10" cstate="print">
              <a:extLst>
                <a:ext uri="{BEBA8EAE-BF5A-486C-A8C5-ECC9F3942E4B}">
                  <a14:imgProps xmlns="" xmlns:a14="http://schemas.microsoft.com/office/drawing/2010/main">
                    <a14:imgLayer r:embed="rId11">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7543800" y="3028949"/>
              <a:ext cx="229443" cy="305027"/>
            </a:xfrm>
            <a:prstGeom prst="rect">
              <a:avLst/>
            </a:prstGeom>
          </p:spPr>
        </p:pic>
      </p:grpSp>
      <p:grpSp>
        <p:nvGrpSpPr>
          <p:cNvPr id="14" name="Group 73"/>
          <p:cNvGrpSpPr/>
          <p:nvPr/>
        </p:nvGrpSpPr>
        <p:grpSpPr>
          <a:xfrm>
            <a:off x="9879331" y="3861048"/>
            <a:ext cx="749105" cy="897857"/>
            <a:chOff x="8120063" y="2781300"/>
            <a:chExt cx="561975" cy="762000"/>
          </a:xfrm>
        </p:grpSpPr>
        <p:sp>
          <p:nvSpPr>
            <p:cNvPr id="73" name="Down Arrow 72"/>
            <p:cNvSpPr/>
            <p:nvPr/>
          </p:nvSpPr>
          <p:spPr>
            <a:xfrm>
              <a:off x="8191500" y="2876550"/>
              <a:ext cx="133350" cy="1809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nvGrpSpPr>
            <p:cNvPr id="15" name="Group 21"/>
            <p:cNvGrpSpPr/>
            <p:nvPr/>
          </p:nvGrpSpPr>
          <p:grpSpPr>
            <a:xfrm>
              <a:off x="8240415" y="3048001"/>
              <a:ext cx="330794" cy="461276"/>
              <a:chOff x="540098" y="1406265"/>
              <a:chExt cx="2065343" cy="2717706"/>
            </a:xfrm>
          </p:grpSpPr>
          <p:pic>
            <p:nvPicPr>
              <p:cNvPr id="62" name="Picture 61" descr="Big_Red_Database.pn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540098" y="1406265"/>
                <a:ext cx="2065343" cy="2717706"/>
              </a:xfrm>
              <a:prstGeom prst="rect">
                <a:avLst/>
              </a:prstGeom>
              <a:effectLst/>
            </p:spPr>
          </p:pic>
          <p:sp>
            <p:nvSpPr>
              <p:cNvPr id="63" name="TextBox 62"/>
              <p:cNvSpPr txBox="1"/>
              <p:nvPr/>
            </p:nvSpPr>
            <p:spPr>
              <a:xfrm>
                <a:off x="599048" y="1910080"/>
                <a:ext cx="1985396" cy="1737359"/>
              </a:xfrm>
              <a:prstGeom prst="rect">
                <a:avLst/>
              </a:prstGeom>
              <a:solidFill>
                <a:schemeClr val="accent1">
                  <a:lumMod val="75000"/>
                  <a:alpha val="68000"/>
                </a:schemeClr>
              </a:solidFill>
              <a:effectLst>
                <a:softEdge rad="63500"/>
              </a:effectLst>
            </p:spPr>
            <p:txBody>
              <a:bodyPr wrap="none" rtlCol="0">
                <a:noAutofit/>
              </a:bodyPr>
              <a:lstStyle/>
              <a:p>
                <a:pPr algn="ctr"/>
                <a:endParaRPr lang="en-US" sz="1900" b="1" dirty="0" smtClean="0">
                  <a:solidFill>
                    <a:schemeClr val="bg1"/>
                  </a:solidFill>
                </a:endParaRPr>
              </a:p>
            </p:txBody>
          </p:sp>
        </p:grpSp>
        <p:grpSp>
          <p:nvGrpSpPr>
            <p:cNvPr id="16" name="Group 65"/>
            <p:cNvGrpSpPr/>
            <p:nvPr/>
          </p:nvGrpSpPr>
          <p:grpSpPr>
            <a:xfrm>
              <a:off x="8120063" y="3371850"/>
              <a:ext cx="561975" cy="171450"/>
              <a:chOff x="8124825" y="3333750"/>
              <a:chExt cx="561975" cy="171450"/>
            </a:xfrm>
          </p:grpSpPr>
          <p:sp>
            <p:nvSpPr>
              <p:cNvPr id="64" name="Rounded Rectangle 63"/>
              <p:cNvSpPr/>
              <p:nvPr/>
            </p:nvSpPr>
            <p:spPr>
              <a:xfrm>
                <a:off x="8448675" y="3333750"/>
                <a:ext cx="238125" cy="161925"/>
              </a:xfrm>
              <a:prstGeom prst="roundRect">
                <a:avLst/>
              </a:prstGeom>
              <a:solidFill>
                <a:schemeClr val="tx2">
                  <a:lumMod val="20000"/>
                  <a:lumOff val="80000"/>
                  <a:alpha val="44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65" name="Rounded Rectangle 64"/>
              <p:cNvSpPr/>
              <p:nvPr/>
            </p:nvSpPr>
            <p:spPr>
              <a:xfrm>
                <a:off x="8124825" y="3343275"/>
                <a:ext cx="238125" cy="161925"/>
              </a:xfrm>
              <a:prstGeom prst="roundRect">
                <a:avLst/>
              </a:prstGeom>
              <a:solidFill>
                <a:schemeClr val="tx2">
                  <a:lumMod val="20000"/>
                  <a:lumOff val="80000"/>
                  <a:alpha val="44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21" name="Group 66"/>
            <p:cNvGrpSpPr/>
            <p:nvPr/>
          </p:nvGrpSpPr>
          <p:grpSpPr>
            <a:xfrm>
              <a:off x="8120063" y="3176587"/>
              <a:ext cx="561975" cy="171450"/>
              <a:chOff x="8124825" y="3333750"/>
              <a:chExt cx="561975" cy="171450"/>
            </a:xfrm>
          </p:grpSpPr>
          <p:sp>
            <p:nvSpPr>
              <p:cNvPr id="68" name="Rounded Rectangle 67"/>
              <p:cNvSpPr/>
              <p:nvPr/>
            </p:nvSpPr>
            <p:spPr>
              <a:xfrm>
                <a:off x="8448675" y="3333750"/>
                <a:ext cx="238125" cy="161925"/>
              </a:xfrm>
              <a:prstGeom prst="roundRect">
                <a:avLst/>
              </a:prstGeom>
              <a:solidFill>
                <a:schemeClr val="tx2">
                  <a:lumMod val="20000"/>
                  <a:lumOff val="80000"/>
                  <a:alpha val="44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69" name="Rounded Rectangle 68"/>
              <p:cNvSpPr/>
              <p:nvPr/>
            </p:nvSpPr>
            <p:spPr>
              <a:xfrm>
                <a:off x="8124825" y="3343275"/>
                <a:ext cx="238125" cy="161925"/>
              </a:xfrm>
              <a:prstGeom prst="roundRect">
                <a:avLst/>
              </a:prstGeom>
              <a:solidFill>
                <a:schemeClr val="tx2">
                  <a:lumMod val="20000"/>
                  <a:lumOff val="80000"/>
                  <a:alpha val="44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71" name="Rounded Rectangle 70"/>
            <p:cNvSpPr/>
            <p:nvPr/>
          </p:nvSpPr>
          <p:spPr>
            <a:xfrm>
              <a:off x="8443913" y="2981325"/>
              <a:ext cx="238125" cy="161925"/>
            </a:xfrm>
            <a:prstGeom prst="roundRect">
              <a:avLst/>
            </a:prstGeom>
            <a:solidFill>
              <a:schemeClr val="tx2">
                <a:lumMod val="20000"/>
                <a:lumOff val="80000"/>
                <a:alpha val="44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72" name="Rounded Rectangle 71"/>
            <p:cNvSpPr/>
            <p:nvPr/>
          </p:nvSpPr>
          <p:spPr>
            <a:xfrm>
              <a:off x="8120063" y="2781300"/>
              <a:ext cx="238125" cy="161925"/>
            </a:xfrm>
            <a:prstGeom prst="roundRect">
              <a:avLst/>
            </a:prstGeom>
            <a:solidFill>
              <a:schemeClr val="tx2">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23" name="Group 66"/>
          <p:cNvGrpSpPr/>
          <p:nvPr/>
        </p:nvGrpSpPr>
        <p:grpSpPr>
          <a:xfrm>
            <a:off x="6842362" y="1556792"/>
            <a:ext cx="3715564" cy="864096"/>
            <a:chOff x="5444288" y="885553"/>
            <a:chExt cx="2787399" cy="648072"/>
          </a:xfrm>
        </p:grpSpPr>
        <p:grpSp>
          <p:nvGrpSpPr>
            <p:cNvPr id="25" name="Group 13"/>
            <p:cNvGrpSpPr/>
            <p:nvPr/>
          </p:nvGrpSpPr>
          <p:grpSpPr>
            <a:xfrm>
              <a:off x="5444288" y="885553"/>
              <a:ext cx="651021" cy="648072"/>
              <a:chOff x="6526550" y="861802"/>
              <a:chExt cx="651021" cy="648072"/>
            </a:xfrm>
          </p:grpSpPr>
          <p:sp>
            <p:nvSpPr>
              <p:cNvPr id="5" name="Oval 4"/>
              <p:cNvSpPr/>
              <p:nvPr/>
            </p:nvSpPr>
            <p:spPr>
              <a:xfrm>
                <a:off x="6667994" y="861802"/>
                <a:ext cx="368135" cy="344384"/>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Rectangle 8"/>
              <p:cNvSpPr/>
              <p:nvPr/>
            </p:nvSpPr>
            <p:spPr>
              <a:xfrm>
                <a:off x="6526550" y="1221333"/>
                <a:ext cx="651021" cy="288541"/>
              </a:xfrm>
              <a:prstGeom prst="rect">
                <a:avLst/>
              </a:prstGeom>
            </p:spPr>
            <p:txBody>
              <a:bodyPr wrap="none">
                <a:spAutoFit/>
              </a:bodyPr>
              <a:lstStyle/>
              <a:p>
                <a:pPr lvl="0" algn="ctr"/>
                <a:r>
                  <a:rPr lang="en-US" sz="1900" dirty="0" smtClean="0"/>
                  <a:t>Bronze</a:t>
                </a:r>
                <a:endParaRPr lang="en-US" sz="1900" dirty="0"/>
              </a:p>
            </p:txBody>
          </p:sp>
        </p:grpSp>
        <p:grpSp>
          <p:nvGrpSpPr>
            <p:cNvPr id="26" name="Group 12"/>
            <p:cNvGrpSpPr/>
            <p:nvPr/>
          </p:nvGrpSpPr>
          <p:grpSpPr>
            <a:xfrm>
              <a:off x="6194942" y="885553"/>
              <a:ext cx="543223" cy="648072"/>
              <a:chOff x="7255350" y="861802"/>
              <a:chExt cx="543223" cy="648072"/>
            </a:xfrm>
          </p:grpSpPr>
          <p:sp>
            <p:nvSpPr>
              <p:cNvPr id="6" name="Oval 5"/>
              <p:cNvSpPr/>
              <p:nvPr/>
            </p:nvSpPr>
            <p:spPr>
              <a:xfrm>
                <a:off x="7304095" y="861802"/>
                <a:ext cx="368135" cy="34438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0" name="Rectangle 9"/>
              <p:cNvSpPr/>
              <p:nvPr/>
            </p:nvSpPr>
            <p:spPr>
              <a:xfrm>
                <a:off x="7255350" y="1221333"/>
                <a:ext cx="543223" cy="288541"/>
              </a:xfrm>
              <a:prstGeom prst="rect">
                <a:avLst/>
              </a:prstGeom>
            </p:spPr>
            <p:txBody>
              <a:bodyPr wrap="none">
                <a:spAutoFit/>
              </a:bodyPr>
              <a:lstStyle/>
              <a:p>
                <a:pPr lvl="0" algn="ctr"/>
                <a:r>
                  <a:rPr lang="en-US" sz="1900" dirty="0" smtClean="0"/>
                  <a:t>Silver</a:t>
                </a:r>
                <a:endParaRPr lang="en-US" sz="1900" dirty="0"/>
              </a:p>
            </p:txBody>
          </p:sp>
        </p:grpSp>
        <p:grpSp>
          <p:nvGrpSpPr>
            <p:cNvPr id="27" name="Group 11"/>
            <p:cNvGrpSpPr/>
            <p:nvPr/>
          </p:nvGrpSpPr>
          <p:grpSpPr>
            <a:xfrm>
              <a:off x="6839975" y="885553"/>
              <a:ext cx="488482" cy="648072"/>
              <a:chOff x="7981371" y="861802"/>
              <a:chExt cx="488482" cy="648072"/>
            </a:xfrm>
          </p:grpSpPr>
          <p:sp>
            <p:nvSpPr>
              <p:cNvPr id="7" name="Oval 6"/>
              <p:cNvSpPr/>
              <p:nvPr/>
            </p:nvSpPr>
            <p:spPr>
              <a:xfrm>
                <a:off x="8041545" y="861802"/>
                <a:ext cx="368135" cy="344384"/>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1" name="Rectangle 10"/>
              <p:cNvSpPr/>
              <p:nvPr/>
            </p:nvSpPr>
            <p:spPr>
              <a:xfrm>
                <a:off x="7981371" y="1221333"/>
                <a:ext cx="488482" cy="288541"/>
              </a:xfrm>
              <a:prstGeom prst="rect">
                <a:avLst/>
              </a:prstGeom>
            </p:spPr>
            <p:txBody>
              <a:bodyPr wrap="none">
                <a:spAutoFit/>
              </a:bodyPr>
              <a:lstStyle/>
              <a:p>
                <a:pPr lvl="0" algn="ctr"/>
                <a:r>
                  <a:rPr lang="en-US" sz="1900" dirty="0" smtClean="0"/>
                  <a:t>Gold</a:t>
                </a:r>
                <a:endParaRPr lang="en-US" sz="1900" dirty="0"/>
              </a:p>
            </p:txBody>
          </p:sp>
        </p:grpSp>
        <p:grpSp>
          <p:nvGrpSpPr>
            <p:cNvPr id="28" name="Group 11"/>
            <p:cNvGrpSpPr/>
            <p:nvPr/>
          </p:nvGrpSpPr>
          <p:grpSpPr>
            <a:xfrm>
              <a:off x="7428613" y="885553"/>
              <a:ext cx="803074" cy="648072"/>
              <a:chOff x="7824075" y="861802"/>
              <a:chExt cx="803074" cy="648072"/>
            </a:xfrm>
          </p:grpSpPr>
          <p:sp>
            <p:nvSpPr>
              <p:cNvPr id="61" name="Oval 60"/>
              <p:cNvSpPr/>
              <p:nvPr/>
            </p:nvSpPr>
            <p:spPr>
              <a:xfrm>
                <a:off x="8041545" y="861802"/>
                <a:ext cx="368135" cy="3443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66" name="Rectangle 65"/>
              <p:cNvSpPr/>
              <p:nvPr/>
            </p:nvSpPr>
            <p:spPr>
              <a:xfrm>
                <a:off x="7824075" y="1221333"/>
                <a:ext cx="803074" cy="288541"/>
              </a:xfrm>
              <a:prstGeom prst="rect">
                <a:avLst/>
              </a:prstGeom>
            </p:spPr>
            <p:txBody>
              <a:bodyPr wrap="none">
                <a:spAutoFit/>
              </a:bodyPr>
              <a:lstStyle/>
              <a:p>
                <a:pPr lvl="0" algn="ctr"/>
                <a:r>
                  <a:rPr lang="en-US" sz="1900" dirty="0" smtClean="0"/>
                  <a:t>Platinum</a:t>
                </a:r>
                <a:endParaRPr lang="en-US" sz="1900" dirty="0"/>
              </a:p>
            </p:txBody>
          </p:sp>
        </p:grpSp>
      </p:grpSp>
      <p:graphicFrame>
        <p:nvGraphicFramePr>
          <p:cNvPr id="3" name="Diagram 2"/>
          <p:cNvGraphicFramePr/>
          <p:nvPr>
            <p:extLst>
              <p:ext uri="{D42A27DB-BD31-4B8C-83A1-F6EECF244321}">
                <p14:modId xmlns="" xmlns:p14="http://schemas.microsoft.com/office/powerpoint/2010/main" val="1073409789"/>
              </p:ext>
            </p:extLst>
          </p:nvPr>
        </p:nvGraphicFramePr>
        <p:xfrm>
          <a:off x="-289261" y="1448521"/>
          <a:ext cx="3287285" cy="450075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0" name="Slide Number Placeholder 59"/>
          <p:cNvSpPr>
            <a:spLocks noGrp="1"/>
          </p:cNvSpPr>
          <p:nvPr>
            <p:ph type="sldNum" sz="quarter" idx="12"/>
          </p:nvPr>
        </p:nvSpPr>
        <p:spPr>
          <a:xfrm>
            <a:off x="11278988" y="6556248"/>
            <a:ext cx="381661" cy="182880"/>
          </a:xfrm>
        </p:spPr>
        <p:txBody>
          <a:bodyPr/>
          <a:lstStyle/>
          <a:p>
            <a:fld id="{C51EAA63-D034-42AE-91FA-B13B9518C7BE}" type="slidenum">
              <a:rPr lang="en-GB" smtClean="0"/>
              <a:pPr/>
              <a:t>22</a:t>
            </a:fld>
            <a:endParaRPr lang="en-GB" dirty="0"/>
          </a:p>
        </p:txBody>
      </p:sp>
    </p:spTree>
    <p:extLst>
      <p:ext uri="{BB962C8B-B14F-4D97-AF65-F5344CB8AC3E}">
        <p14:creationId xmlns="" xmlns:p14="http://schemas.microsoft.com/office/powerpoint/2010/main" val="414723850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812" y="406400"/>
            <a:ext cx="11305063" cy="889000"/>
          </a:xfrm>
        </p:spPr>
        <p:txBody>
          <a:bodyPr/>
          <a:lstStyle/>
          <a:p>
            <a:r>
              <a:rPr lang="en-US" dirty="0" smtClean="0"/>
              <a:t/>
            </a:r>
            <a:br>
              <a:rPr lang="en-US" dirty="0" smtClean="0"/>
            </a:br>
            <a:endParaRPr lang="en-US" dirty="0">
              <a:solidFill>
                <a:schemeClr val="accent1"/>
              </a:solidFill>
            </a:endParaRPr>
          </a:p>
        </p:txBody>
      </p:sp>
      <p:pic>
        <p:nvPicPr>
          <p:cNvPr id="4" name="Picture 3" descr="disk-5x.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7862" y="1854481"/>
            <a:ext cx="534093" cy="534093"/>
          </a:xfrm>
          <a:prstGeom prst="rect">
            <a:avLst/>
          </a:prstGeom>
        </p:spPr>
      </p:pic>
      <p:sp>
        <p:nvSpPr>
          <p:cNvPr id="6" name="Rectangle 5"/>
          <p:cNvSpPr/>
          <p:nvPr/>
        </p:nvSpPr>
        <p:spPr>
          <a:xfrm>
            <a:off x="4141088" y="2479948"/>
            <a:ext cx="1962296" cy="338554"/>
          </a:xfrm>
          <a:prstGeom prst="rect">
            <a:avLst/>
          </a:prstGeom>
        </p:spPr>
        <p:txBody>
          <a:bodyPr wrap="square">
            <a:spAutoFit/>
          </a:bodyPr>
          <a:lstStyle/>
          <a:p>
            <a:r>
              <a:rPr lang="en-US" sz="1600" dirty="0" smtClean="0"/>
              <a:t>Backup and Archive</a:t>
            </a:r>
            <a:endParaRPr lang="en-US" sz="2000" dirty="0"/>
          </a:p>
        </p:txBody>
      </p:sp>
      <p:pic>
        <p:nvPicPr>
          <p:cNvPr id="11" name="Picture 10" descr="disk-5x.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3633" y="1862077"/>
            <a:ext cx="534011" cy="534011"/>
          </a:xfrm>
          <a:prstGeom prst="rect">
            <a:avLst/>
          </a:prstGeom>
        </p:spPr>
      </p:pic>
      <p:sp>
        <p:nvSpPr>
          <p:cNvPr id="13" name="Rectangle 12"/>
          <p:cNvSpPr/>
          <p:nvPr/>
        </p:nvSpPr>
        <p:spPr>
          <a:xfrm>
            <a:off x="6007044" y="2495781"/>
            <a:ext cx="1672040" cy="584775"/>
          </a:xfrm>
          <a:prstGeom prst="rect">
            <a:avLst/>
          </a:prstGeom>
        </p:spPr>
        <p:txBody>
          <a:bodyPr wrap="square">
            <a:spAutoFit/>
          </a:bodyPr>
          <a:lstStyle/>
          <a:p>
            <a:r>
              <a:rPr lang="en-US" sz="1600" dirty="0" smtClean="0"/>
              <a:t>Availability and Recovery</a:t>
            </a:r>
            <a:endParaRPr lang="en-US" sz="2000" dirty="0"/>
          </a:p>
        </p:txBody>
      </p:sp>
      <p:pic>
        <p:nvPicPr>
          <p:cNvPr id="7" name="Picture 6" descr="download.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10618" y="1885094"/>
            <a:ext cx="791457" cy="494661"/>
          </a:xfrm>
          <a:prstGeom prst="rect">
            <a:avLst/>
          </a:prstGeom>
        </p:spPr>
      </p:pic>
      <p:sp>
        <p:nvSpPr>
          <p:cNvPr id="15" name="Rectangle 14"/>
          <p:cNvSpPr/>
          <p:nvPr/>
        </p:nvSpPr>
        <p:spPr>
          <a:xfrm>
            <a:off x="2083966" y="2487919"/>
            <a:ext cx="1768253" cy="584775"/>
          </a:xfrm>
          <a:prstGeom prst="rect">
            <a:avLst/>
          </a:prstGeom>
        </p:spPr>
        <p:txBody>
          <a:bodyPr wrap="square">
            <a:spAutoFit/>
          </a:bodyPr>
          <a:lstStyle/>
          <a:p>
            <a:r>
              <a:rPr lang="en-US" sz="1600" dirty="0" smtClean="0"/>
              <a:t>Reporting and Showback</a:t>
            </a:r>
            <a:endParaRPr lang="en-US" sz="1200" dirty="0"/>
          </a:p>
        </p:txBody>
      </p:sp>
      <p:sp>
        <p:nvSpPr>
          <p:cNvPr id="18" name="Right Arrow 17"/>
          <p:cNvSpPr/>
          <p:nvPr/>
        </p:nvSpPr>
        <p:spPr>
          <a:xfrm>
            <a:off x="6636981" y="1992310"/>
            <a:ext cx="316083" cy="320444"/>
          </a:xfrm>
          <a:prstGeom prst="rightArrow">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3" name="Rectangle 22"/>
          <p:cNvSpPr/>
          <p:nvPr/>
        </p:nvSpPr>
        <p:spPr>
          <a:xfrm>
            <a:off x="4074724" y="4838443"/>
            <a:ext cx="1821470" cy="338554"/>
          </a:xfrm>
          <a:prstGeom prst="rect">
            <a:avLst/>
          </a:prstGeom>
        </p:spPr>
        <p:txBody>
          <a:bodyPr wrap="square">
            <a:spAutoFit/>
          </a:bodyPr>
          <a:lstStyle/>
          <a:p>
            <a:r>
              <a:rPr lang="en-US" sz="1600" dirty="0" smtClean="0"/>
              <a:t>Patch Management</a:t>
            </a:r>
          </a:p>
        </p:txBody>
      </p:sp>
      <p:pic>
        <p:nvPicPr>
          <p:cNvPr id="14" name="Picture 13" descr="download.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297732" y="1692273"/>
            <a:ext cx="845627" cy="845627"/>
          </a:xfrm>
          <a:prstGeom prst="rect">
            <a:avLst/>
          </a:prstGeom>
        </p:spPr>
      </p:pic>
      <p:sp>
        <p:nvSpPr>
          <p:cNvPr id="25" name="Rectangle 24"/>
          <p:cNvSpPr/>
          <p:nvPr/>
        </p:nvSpPr>
        <p:spPr>
          <a:xfrm>
            <a:off x="10101696" y="2441101"/>
            <a:ext cx="1753356" cy="338554"/>
          </a:xfrm>
          <a:prstGeom prst="rect">
            <a:avLst/>
          </a:prstGeom>
        </p:spPr>
        <p:txBody>
          <a:bodyPr wrap="square">
            <a:spAutoFit/>
          </a:bodyPr>
          <a:lstStyle/>
          <a:p>
            <a:r>
              <a:rPr lang="en-US" sz="1600" dirty="0" smtClean="0"/>
              <a:t>Security</a:t>
            </a:r>
            <a:endParaRPr lang="en-US" sz="1200" dirty="0"/>
          </a:p>
        </p:txBody>
      </p:sp>
      <p:sp>
        <p:nvSpPr>
          <p:cNvPr id="26" name="Rectangle 25"/>
          <p:cNvSpPr/>
          <p:nvPr/>
        </p:nvSpPr>
        <p:spPr>
          <a:xfrm>
            <a:off x="2065457" y="4834377"/>
            <a:ext cx="1887030" cy="584775"/>
          </a:xfrm>
          <a:prstGeom prst="rect">
            <a:avLst/>
          </a:prstGeom>
        </p:spPr>
        <p:txBody>
          <a:bodyPr wrap="square">
            <a:spAutoFit/>
          </a:bodyPr>
          <a:lstStyle/>
          <a:p>
            <a:r>
              <a:rPr lang="en-US" sz="1600" dirty="0" smtClean="0"/>
              <a:t>Monitoring and Health</a:t>
            </a:r>
            <a:endParaRPr lang="en-US" sz="1200" dirty="0"/>
          </a:p>
        </p:txBody>
      </p:sp>
      <p:pic>
        <p:nvPicPr>
          <p:cNvPr id="32" name="Picture 31" descr="download.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96463" y="4122792"/>
            <a:ext cx="575976" cy="575976"/>
          </a:xfrm>
          <a:prstGeom prst="rect">
            <a:avLst/>
          </a:prstGeom>
        </p:spPr>
      </p:pic>
      <p:sp>
        <p:nvSpPr>
          <p:cNvPr id="34" name="Right Arrow 33"/>
          <p:cNvSpPr/>
          <p:nvPr/>
        </p:nvSpPr>
        <p:spPr>
          <a:xfrm rot="18958891">
            <a:off x="6765829" y="4088832"/>
            <a:ext cx="298164" cy="463826"/>
          </a:xfrm>
          <a:prstGeom prst="rightArrow">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35" name="Rectangle 34"/>
          <p:cNvSpPr/>
          <p:nvPr/>
        </p:nvSpPr>
        <p:spPr>
          <a:xfrm>
            <a:off x="5960605" y="4843877"/>
            <a:ext cx="2061850" cy="338554"/>
          </a:xfrm>
          <a:prstGeom prst="rect">
            <a:avLst/>
          </a:prstGeom>
        </p:spPr>
        <p:txBody>
          <a:bodyPr wrap="square">
            <a:spAutoFit/>
          </a:bodyPr>
          <a:lstStyle/>
          <a:p>
            <a:r>
              <a:rPr lang="en-US" sz="1600" dirty="0" smtClean="0"/>
              <a:t>Upgrade</a:t>
            </a:r>
            <a:endParaRPr lang="en-US" sz="1200" dirty="0"/>
          </a:p>
        </p:txBody>
      </p:sp>
      <p:pic>
        <p:nvPicPr>
          <p:cNvPr id="27" name="Picture 26" descr="download.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364650" y="3982627"/>
            <a:ext cx="748748" cy="748748"/>
          </a:xfrm>
          <a:prstGeom prst="rect">
            <a:avLst/>
          </a:prstGeom>
        </p:spPr>
      </p:pic>
      <p:pic>
        <p:nvPicPr>
          <p:cNvPr id="37" name="Picture 36" descr="download.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855612" y="1793693"/>
            <a:ext cx="732216" cy="732216"/>
          </a:xfrm>
          <a:prstGeom prst="rect">
            <a:avLst/>
          </a:prstGeom>
        </p:spPr>
      </p:pic>
      <p:sp>
        <p:nvSpPr>
          <p:cNvPr id="39" name="Rectangle 38"/>
          <p:cNvSpPr/>
          <p:nvPr/>
        </p:nvSpPr>
        <p:spPr>
          <a:xfrm>
            <a:off x="8012503" y="2504412"/>
            <a:ext cx="1610301" cy="584775"/>
          </a:xfrm>
          <a:prstGeom prst="rect">
            <a:avLst/>
          </a:prstGeom>
        </p:spPr>
        <p:txBody>
          <a:bodyPr wrap="square">
            <a:spAutoFit/>
          </a:bodyPr>
          <a:lstStyle/>
          <a:p>
            <a:r>
              <a:rPr lang="en-US" sz="1600" dirty="0" smtClean="0"/>
              <a:t>Capabilities and Tooling</a:t>
            </a:r>
            <a:endParaRPr lang="en-US" sz="1200" dirty="0"/>
          </a:p>
        </p:txBody>
      </p:sp>
      <p:sp>
        <p:nvSpPr>
          <p:cNvPr id="36" name="Rectangle 35"/>
          <p:cNvSpPr/>
          <p:nvPr/>
        </p:nvSpPr>
        <p:spPr>
          <a:xfrm>
            <a:off x="8057548" y="4832346"/>
            <a:ext cx="1866291" cy="338554"/>
          </a:xfrm>
          <a:prstGeom prst="rect">
            <a:avLst/>
          </a:prstGeom>
        </p:spPr>
        <p:txBody>
          <a:bodyPr wrap="square">
            <a:spAutoFit/>
          </a:bodyPr>
          <a:lstStyle/>
          <a:p>
            <a:r>
              <a:rPr lang="en-US" sz="1600" dirty="0" smtClean="0"/>
              <a:t>Tenant Access</a:t>
            </a:r>
            <a:endParaRPr lang="en-US" sz="1200" dirty="0"/>
          </a:p>
        </p:txBody>
      </p:sp>
      <p:sp>
        <p:nvSpPr>
          <p:cNvPr id="38" name="Rectangle 37"/>
          <p:cNvSpPr/>
          <p:nvPr/>
        </p:nvSpPr>
        <p:spPr>
          <a:xfrm>
            <a:off x="10059130" y="4826495"/>
            <a:ext cx="1789423" cy="338554"/>
          </a:xfrm>
          <a:prstGeom prst="rect">
            <a:avLst/>
          </a:prstGeom>
        </p:spPr>
        <p:txBody>
          <a:bodyPr wrap="square">
            <a:spAutoFit/>
          </a:bodyPr>
          <a:lstStyle/>
          <a:p>
            <a:r>
              <a:rPr lang="en-US" sz="1600" dirty="0" smtClean="0"/>
              <a:t>Admin Access</a:t>
            </a:r>
            <a:endParaRPr lang="en-US" sz="1200" dirty="0"/>
          </a:p>
        </p:txBody>
      </p:sp>
      <p:pic>
        <p:nvPicPr>
          <p:cNvPr id="42" name="Picture 41" descr="download.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894001" y="1829381"/>
            <a:ext cx="619309" cy="619309"/>
          </a:xfrm>
          <a:prstGeom prst="rect">
            <a:avLst/>
          </a:prstGeom>
        </p:spPr>
      </p:pic>
      <p:pic>
        <p:nvPicPr>
          <p:cNvPr id="43" name="Picture 42" descr="download.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124644" y="1794779"/>
            <a:ext cx="638883" cy="638883"/>
          </a:xfrm>
          <a:prstGeom prst="rect">
            <a:avLst/>
          </a:prstGeom>
        </p:spPr>
      </p:pic>
      <p:pic>
        <p:nvPicPr>
          <p:cNvPr id="8" name="Picture 7" descr="download.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969325" y="1628800"/>
            <a:ext cx="861391" cy="861391"/>
          </a:xfrm>
          <a:prstGeom prst="rect">
            <a:avLst/>
          </a:prstGeom>
        </p:spPr>
      </p:pic>
      <p:pic>
        <p:nvPicPr>
          <p:cNvPr id="16" name="Picture 15" descr="download.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306589" y="3994501"/>
            <a:ext cx="1013591" cy="736437"/>
          </a:xfrm>
          <a:prstGeom prst="rect">
            <a:avLst/>
          </a:prstGeom>
        </p:spPr>
      </p:pic>
      <p:pic>
        <p:nvPicPr>
          <p:cNvPr id="44" name="Picture 43" descr="download.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288291" y="3980637"/>
            <a:ext cx="1013591" cy="736437"/>
          </a:xfrm>
          <a:prstGeom prst="rect">
            <a:avLst/>
          </a:prstGeom>
        </p:spPr>
      </p:pic>
      <p:pic>
        <p:nvPicPr>
          <p:cNvPr id="19" name="Picture 18"/>
          <p:cNvPicPr>
            <a:picLocks noChangeAspect="1"/>
          </p:cNvPicPr>
          <p:nvPr/>
        </p:nvPicPr>
        <p:blipFill>
          <a:blip r:embed="rId14" cstate="print"/>
          <a:stretch>
            <a:fillRect/>
          </a:stretch>
        </p:blipFill>
        <p:spPr>
          <a:xfrm>
            <a:off x="8491591" y="4175286"/>
            <a:ext cx="656116" cy="278883"/>
          </a:xfrm>
          <a:prstGeom prst="rect">
            <a:avLst/>
          </a:prstGeom>
        </p:spPr>
      </p:pic>
      <p:pic>
        <p:nvPicPr>
          <p:cNvPr id="20" name="Picture 19" descr="download.png"/>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0532435" y="4040383"/>
            <a:ext cx="525277" cy="525277"/>
          </a:xfrm>
          <a:prstGeom prst="rect">
            <a:avLst/>
          </a:prstGeom>
        </p:spPr>
      </p:pic>
      <p:sp>
        <p:nvSpPr>
          <p:cNvPr id="46" name="Right Arrow 45"/>
          <p:cNvSpPr/>
          <p:nvPr/>
        </p:nvSpPr>
        <p:spPr>
          <a:xfrm rot="16200000">
            <a:off x="2323304" y="4086678"/>
            <a:ext cx="518386" cy="723459"/>
          </a:xfrm>
          <a:prstGeom prst="rightArrow">
            <a:avLst>
              <a:gd name="adj1" fmla="val 55917"/>
              <a:gd name="adj2" fmla="val 50000"/>
            </a:avLst>
          </a:prstGeom>
          <a:solidFill>
            <a:srgbClr val="008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52" name="Title 4"/>
          <p:cNvSpPr txBox="1">
            <a:spLocks/>
          </p:cNvSpPr>
          <p:nvPr/>
        </p:nvSpPr>
        <p:spPr>
          <a:xfrm>
            <a:off x="517702" y="421757"/>
            <a:ext cx="11125199" cy="889000"/>
          </a:xfrm>
          <a:prstGeom prst="rect">
            <a:avLst/>
          </a:prstGeom>
        </p:spPr>
        <p:txBody>
          <a:bodyPr vert="horz" lIns="0" tIns="0" rIns="0" bIns="0" rtlCol="0" anchor="b">
            <a:noAutofit/>
          </a:bodyPr>
          <a:lstStyle>
            <a:lvl1pPr algn="l" defTabSz="914323" rtl="0" eaLnBrk="1" latinLnBrk="0" hangingPunct="1">
              <a:lnSpc>
                <a:spcPct val="80000"/>
              </a:lnSpc>
              <a:spcBef>
                <a:spcPct val="0"/>
              </a:spcBef>
              <a:buNone/>
              <a:defRPr sz="3600" kern="1200">
                <a:solidFill>
                  <a:schemeClr val="tx1"/>
                </a:solidFill>
                <a:latin typeface="+mj-lt"/>
                <a:ea typeface="+mj-ea"/>
                <a:cs typeface="+mj-cs"/>
              </a:defRPr>
            </a:lvl1pPr>
          </a:lstStyle>
          <a:p>
            <a:r>
              <a:rPr lang="en-US" dirty="0" smtClean="0"/>
              <a:t>Architecture, Design and Roadmap for DBaaS</a:t>
            </a:r>
            <a:endParaRPr lang="en-US" sz="2800" dirty="0">
              <a:solidFill>
                <a:schemeClr val="accent1"/>
              </a:solidFill>
            </a:endParaRPr>
          </a:p>
        </p:txBody>
      </p:sp>
      <p:sp>
        <p:nvSpPr>
          <p:cNvPr id="41" name="Slide Number Placeholder 2"/>
          <p:cNvSpPr>
            <a:spLocks noGrp="1"/>
          </p:cNvSpPr>
          <p:nvPr>
            <p:ph type="sldNum" sz="quarter" idx="12"/>
          </p:nvPr>
        </p:nvSpPr>
        <p:spPr>
          <a:xfrm>
            <a:off x="11276012" y="6556248"/>
            <a:ext cx="381661" cy="182880"/>
          </a:xfrm>
        </p:spPr>
        <p:txBody>
          <a:bodyPr/>
          <a:lstStyle/>
          <a:p>
            <a:fld id="{C51EAA63-D034-42AE-91FA-B13B9518C7BE}" type="slidenum">
              <a:rPr lang="en-US" smtClean="0"/>
              <a:pPr/>
              <a:t>23</a:t>
            </a:fld>
            <a:endParaRPr lang="en-US" dirty="0"/>
          </a:p>
        </p:txBody>
      </p:sp>
      <p:cxnSp>
        <p:nvCxnSpPr>
          <p:cNvPr id="48" name="Straight Connector 47"/>
          <p:cNvCxnSpPr/>
          <p:nvPr/>
        </p:nvCxnSpPr>
        <p:spPr>
          <a:xfrm>
            <a:off x="3952789" y="1614461"/>
            <a:ext cx="0" cy="4622851"/>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10280" y="1574230"/>
            <a:ext cx="0" cy="4622851"/>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60636" y="1598209"/>
            <a:ext cx="0" cy="4622851"/>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714420" y="1434899"/>
            <a:ext cx="0" cy="4622851"/>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a:xfrm>
            <a:off x="4720304" y="1959214"/>
            <a:ext cx="316083" cy="320444"/>
          </a:xfrm>
          <a:prstGeom prst="rightArrow">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56" name="Rectangle 55"/>
          <p:cNvSpPr/>
          <p:nvPr/>
        </p:nvSpPr>
        <p:spPr>
          <a:xfrm>
            <a:off x="2367653" y="4399410"/>
            <a:ext cx="471328" cy="246221"/>
          </a:xfrm>
          <a:prstGeom prst="rect">
            <a:avLst/>
          </a:prstGeom>
        </p:spPr>
        <p:txBody>
          <a:bodyPr wrap="none">
            <a:spAutoFit/>
          </a:bodyPr>
          <a:lstStyle/>
          <a:p>
            <a:r>
              <a:rPr lang="en-US" sz="1000" b="1" dirty="0" smtClean="0">
                <a:solidFill>
                  <a:schemeClr val="bg1"/>
                </a:solidFill>
              </a:rPr>
              <a:t>100%</a:t>
            </a:r>
            <a:endParaRPr lang="en-US" sz="1000" b="1" dirty="0">
              <a:solidFill>
                <a:schemeClr val="bg1"/>
              </a:solidFill>
            </a:endParaRPr>
          </a:p>
        </p:txBody>
      </p:sp>
      <p:pic>
        <p:nvPicPr>
          <p:cNvPr id="5" name="Picture 4" descr="clock-24-7-512.png"/>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2989227" y="4163891"/>
            <a:ext cx="612324" cy="612324"/>
          </a:xfrm>
          <a:prstGeom prst="rect">
            <a:avLst/>
          </a:prstGeom>
        </p:spPr>
      </p:pic>
      <p:grpSp>
        <p:nvGrpSpPr>
          <p:cNvPr id="61" name="Group 60"/>
          <p:cNvGrpSpPr/>
          <p:nvPr/>
        </p:nvGrpSpPr>
        <p:grpSpPr>
          <a:xfrm>
            <a:off x="125423" y="1556792"/>
            <a:ext cx="1720517" cy="4176464"/>
            <a:chOff x="-1251300" y="5345832"/>
            <a:chExt cx="1720517" cy="4176464"/>
          </a:xfrm>
        </p:grpSpPr>
        <p:sp>
          <p:nvSpPr>
            <p:cNvPr id="57" name="TextBox 56"/>
            <p:cNvSpPr txBox="1"/>
            <p:nvPr/>
          </p:nvSpPr>
          <p:spPr>
            <a:xfrm>
              <a:off x="-1107284" y="5345832"/>
              <a:ext cx="1512167" cy="4176464"/>
            </a:xfrm>
            <a:prstGeom prst="rect">
              <a:avLst/>
            </a:prstGeom>
            <a:solidFill>
              <a:schemeClr val="accent1"/>
            </a:solidFill>
          </p:spPr>
          <p:txBody>
            <a:bodyPr wrap="square" lIns="0" tIns="0" rIns="0" bIns="0" rtlCol="0" anchor="b" anchorCtr="0">
              <a:noAutofit/>
            </a:bodyPr>
            <a:lstStyle/>
            <a:p>
              <a:pPr algn="ctr">
                <a:lnSpc>
                  <a:spcPct val="90000"/>
                </a:lnSpc>
              </a:pPr>
              <a:r>
                <a:rPr lang="en-GB" sz="1600" b="1" dirty="0" smtClean="0">
                  <a:solidFill>
                    <a:schemeClr val="bg1"/>
                  </a:solidFill>
                </a:rPr>
                <a:t>Business Requirements</a:t>
              </a:r>
            </a:p>
            <a:p>
              <a:pPr algn="ctr">
                <a:lnSpc>
                  <a:spcPct val="90000"/>
                </a:lnSpc>
              </a:pPr>
              <a:endParaRPr lang="en-GB" sz="1600" b="1" dirty="0" smtClean="0">
                <a:solidFill>
                  <a:schemeClr val="bg1"/>
                </a:solidFill>
              </a:endParaRPr>
            </a:p>
            <a:p>
              <a:pPr algn="ctr">
                <a:lnSpc>
                  <a:spcPct val="90000"/>
                </a:lnSpc>
              </a:pPr>
              <a:r>
                <a:rPr lang="en-GB" sz="1600" b="1" dirty="0" smtClean="0">
                  <a:solidFill>
                    <a:schemeClr val="bg1"/>
                  </a:solidFill>
                </a:rPr>
                <a:t>Service Catalogue</a:t>
              </a:r>
            </a:p>
          </p:txBody>
        </p:sp>
        <p:grpSp>
          <p:nvGrpSpPr>
            <p:cNvPr id="47" name="Group 16"/>
            <p:cNvGrpSpPr>
              <a:grpSpLocks noChangeAspect="1"/>
            </p:cNvGrpSpPr>
            <p:nvPr/>
          </p:nvGrpSpPr>
          <p:grpSpPr>
            <a:xfrm>
              <a:off x="-1251300" y="6409117"/>
              <a:ext cx="1720517" cy="1531453"/>
              <a:chOff x="-10135946" y="12535219"/>
              <a:chExt cx="6018663" cy="5355893"/>
            </a:xfrm>
          </p:grpSpPr>
          <p:pic>
            <p:nvPicPr>
              <p:cNvPr id="58" name="Picture 3" descr="C:\Users\dmmartin\Documents\Oracle\Reference - No BU\Templates\Ora Corp icons infographics\ic-Application-gray.png"/>
              <p:cNvPicPr>
                <a:picLocks noChangeAspect="1" noChangeArrowheads="1"/>
              </p:cNvPicPr>
              <p:nvPr/>
            </p:nvPicPr>
            <p:blipFill>
              <a:blip r:embed="rId17" cstate="print"/>
              <a:srcRect/>
              <a:stretch>
                <a:fillRect/>
              </a:stretch>
            </p:blipFill>
            <p:spPr bwMode="auto">
              <a:xfrm>
                <a:off x="-7774883" y="12747611"/>
                <a:ext cx="3657600" cy="3657602"/>
              </a:xfrm>
              <a:prstGeom prst="rect">
                <a:avLst/>
              </a:prstGeom>
              <a:noFill/>
            </p:spPr>
          </p:pic>
          <p:pic>
            <p:nvPicPr>
              <p:cNvPr id="59" name="Picture 5" descr="C:\Users\dmmartin\Documents\Oracle\Reference - No BU\Templates\Ora Corp icons infographics\ic-Consultation-gray.png"/>
              <p:cNvPicPr>
                <a:picLocks noChangeAspect="1" noChangeArrowheads="1"/>
              </p:cNvPicPr>
              <p:nvPr/>
            </p:nvPicPr>
            <p:blipFill>
              <a:blip r:embed="rId18" cstate="print"/>
              <a:srcRect/>
              <a:stretch>
                <a:fillRect/>
              </a:stretch>
            </p:blipFill>
            <p:spPr bwMode="auto">
              <a:xfrm>
                <a:off x="-9235195" y="14233510"/>
                <a:ext cx="3657600" cy="3657602"/>
              </a:xfrm>
              <a:prstGeom prst="rect">
                <a:avLst/>
              </a:prstGeom>
              <a:noFill/>
            </p:spPr>
          </p:pic>
          <p:pic>
            <p:nvPicPr>
              <p:cNvPr id="60" name="Picture 6" descr="C:\Users\dmmartin\Documents\Oracle\Reference - No BU\Templates\Ora Corp icons infographics\ic-Network-gray.png"/>
              <p:cNvPicPr>
                <a:picLocks noChangeAspect="1" noChangeArrowheads="1"/>
              </p:cNvPicPr>
              <p:nvPr/>
            </p:nvPicPr>
            <p:blipFill>
              <a:blip r:embed="rId19" cstate="print"/>
              <a:srcRect/>
              <a:stretch>
                <a:fillRect/>
              </a:stretch>
            </p:blipFill>
            <p:spPr bwMode="auto">
              <a:xfrm>
                <a:off x="-10135946" y="12535219"/>
                <a:ext cx="3657600" cy="3657601"/>
              </a:xfrm>
              <a:prstGeom prst="rect">
                <a:avLst/>
              </a:prstGeom>
              <a:noFill/>
            </p:spPr>
          </p:pic>
        </p:grpSp>
      </p:grpSp>
    </p:spTree>
    <p:extLst>
      <p:ext uri="{BB962C8B-B14F-4D97-AF65-F5344CB8AC3E}">
        <p14:creationId xmlns:p14="http://schemas.microsoft.com/office/powerpoint/2010/main" xmlns="" val="78182783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14300" y="187524"/>
            <a:ext cx="6660000" cy="6660000"/>
            <a:chOff x="0" y="187524"/>
            <a:chExt cx="6660000" cy="6660000"/>
          </a:xfrm>
        </p:grpSpPr>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87524"/>
              <a:ext cx="6660000" cy="6660000"/>
            </a:xfrm>
            <a:prstGeom prst="rect">
              <a:avLst/>
            </a:prstGeom>
          </p:spPr>
        </p:pic>
        <p:grpSp>
          <p:nvGrpSpPr>
            <p:cNvPr id="20" name="Group 19"/>
            <p:cNvGrpSpPr/>
            <p:nvPr/>
          </p:nvGrpSpPr>
          <p:grpSpPr>
            <a:xfrm>
              <a:off x="1989956" y="2132856"/>
              <a:ext cx="2289455" cy="2592288"/>
              <a:chOff x="-5844115" y="3789040"/>
              <a:chExt cx="6321903" cy="6264696"/>
            </a:xfrm>
          </p:grpSpPr>
          <p:pic>
            <p:nvPicPr>
              <p:cNvPr id="172034" name="Picture 2" descr="C:\Users\dmmartin\Documents\Oracle\Reference - No BU\Templates\Ora Corp icons infographics\ic-BigServer-wht.png"/>
              <p:cNvPicPr>
                <a:picLocks noChangeAspect="1" noChangeArrowheads="1"/>
              </p:cNvPicPr>
              <p:nvPr/>
            </p:nvPicPr>
            <p:blipFill>
              <a:blip r:embed="rId4" cstate="print"/>
              <a:stretch>
                <a:fillRect/>
              </a:stretch>
            </p:blipFill>
            <p:spPr bwMode="auto">
              <a:xfrm>
                <a:off x="-5844115" y="3789040"/>
                <a:ext cx="3657607" cy="3657607"/>
              </a:xfrm>
              <a:prstGeom prst="rect">
                <a:avLst/>
              </a:prstGeom>
              <a:noFill/>
              <a:ln>
                <a:noFill/>
              </a:ln>
            </p:spPr>
          </p:pic>
          <p:pic>
            <p:nvPicPr>
              <p:cNvPr id="172037" name="Picture 5" descr="C:\Users\dmmartin\Documents\Oracle\Reference - No BU\Templates\Ora Corp icons infographics\ic-Database-wht.png"/>
              <p:cNvPicPr>
                <a:picLocks noChangeAspect="1" noChangeArrowheads="1"/>
              </p:cNvPicPr>
              <p:nvPr/>
            </p:nvPicPr>
            <p:blipFill>
              <a:blip r:embed="rId5" cstate="print"/>
              <a:stretch>
                <a:fillRect/>
              </a:stretch>
            </p:blipFill>
            <p:spPr bwMode="auto">
              <a:xfrm>
                <a:off x="-3959324" y="7200800"/>
                <a:ext cx="2852936" cy="2852936"/>
              </a:xfrm>
              <a:prstGeom prst="rect">
                <a:avLst/>
              </a:prstGeom>
              <a:noFill/>
              <a:ln>
                <a:noFill/>
              </a:ln>
            </p:spPr>
          </p:pic>
          <p:pic>
            <p:nvPicPr>
              <p:cNvPr id="172039" name="Picture 7" descr="C:\Users\dmmartin\Documents\Oracle\Reference - No BU\Templates\Ora Corp icons infographics\ic-HardDrive-wht.png"/>
              <p:cNvPicPr>
                <a:picLocks noChangeAspect="1" noChangeArrowheads="1"/>
              </p:cNvPicPr>
              <p:nvPr/>
            </p:nvPicPr>
            <p:blipFill>
              <a:blip r:embed="rId6" cstate="print"/>
              <a:stretch>
                <a:fillRect/>
              </a:stretch>
            </p:blipFill>
            <p:spPr bwMode="auto">
              <a:xfrm>
                <a:off x="-2675763" y="3947857"/>
                <a:ext cx="3153551" cy="3153551"/>
              </a:xfrm>
              <a:prstGeom prst="rect">
                <a:avLst/>
              </a:prstGeom>
              <a:noFill/>
              <a:ln>
                <a:noFill/>
              </a:ln>
            </p:spPr>
          </p:pic>
          <p:pic>
            <p:nvPicPr>
              <p:cNvPr id="172041" name="Picture 9" descr="C:\Users\dmmartin\Documents\Oracle\Reference - No BU\Templates\Ora Corp icons infographics\ic-Network-wht.png"/>
              <p:cNvPicPr>
                <a:picLocks noChangeAspect="1" noChangeArrowheads="1"/>
              </p:cNvPicPr>
              <p:nvPr/>
            </p:nvPicPr>
            <p:blipFill>
              <a:blip r:embed="rId7" cstate="print"/>
              <a:stretch>
                <a:fillRect/>
              </a:stretch>
            </p:blipFill>
            <p:spPr bwMode="auto">
              <a:xfrm>
                <a:off x="-4346748" y="4797152"/>
                <a:ext cx="3657607" cy="3657607"/>
              </a:xfrm>
              <a:prstGeom prst="rect">
                <a:avLst/>
              </a:prstGeom>
              <a:noFill/>
              <a:ln>
                <a:noFill/>
              </a:ln>
            </p:spPr>
          </p:pic>
        </p:grpSp>
      </p:grpSp>
      <p:grpSp>
        <p:nvGrpSpPr>
          <p:cNvPr id="27" name="Group 26"/>
          <p:cNvGrpSpPr/>
          <p:nvPr/>
        </p:nvGrpSpPr>
        <p:grpSpPr>
          <a:xfrm>
            <a:off x="5276056" y="-289148"/>
            <a:ext cx="7488832" cy="7488832"/>
            <a:chOff x="5590356" y="-289148"/>
            <a:chExt cx="7488832" cy="7488832"/>
          </a:xfrm>
        </p:grpSpPr>
        <p:pic>
          <p:nvPicPr>
            <p:cNvPr id="172043" name="Picture 11" descr="C:\Users\dmmartin\Documents\Oracle\Reference - No BU\Templates\Ora Corp icons infographics\ic-Warehouse-gray.png"/>
            <p:cNvPicPr>
              <a:picLocks noChangeAspect="1" noChangeArrowheads="1"/>
            </p:cNvPicPr>
            <p:nvPr/>
          </p:nvPicPr>
          <p:blipFill>
            <a:blip r:embed="rId8" cstate="print"/>
            <a:stretch>
              <a:fillRect/>
            </a:stretch>
          </p:blipFill>
          <p:spPr bwMode="auto">
            <a:xfrm>
              <a:off x="5590356" y="-289148"/>
              <a:ext cx="7488832" cy="7488832"/>
            </a:xfrm>
            <a:prstGeom prst="rect">
              <a:avLst/>
            </a:prstGeom>
            <a:noFill/>
          </p:spPr>
        </p:pic>
        <p:grpSp>
          <p:nvGrpSpPr>
            <p:cNvPr id="21" name="Group 20"/>
            <p:cNvGrpSpPr/>
            <p:nvPr/>
          </p:nvGrpSpPr>
          <p:grpSpPr>
            <a:xfrm>
              <a:off x="8038628" y="2204864"/>
              <a:ext cx="2289455" cy="2592288"/>
              <a:chOff x="-5844115" y="3789040"/>
              <a:chExt cx="6321903" cy="6264696"/>
            </a:xfrm>
          </p:grpSpPr>
          <p:pic>
            <p:nvPicPr>
              <p:cNvPr id="22" name="Picture 2" descr="C:\Users\dmmartin\Documents\Oracle\Reference - No BU\Templates\Ora Corp icons infographics\ic-BigServer-wht.png"/>
              <p:cNvPicPr>
                <a:picLocks noChangeAspect="1" noChangeArrowheads="1"/>
              </p:cNvPicPr>
              <p:nvPr/>
            </p:nvPicPr>
            <p:blipFill>
              <a:blip r:embed="rId4" cstate="print"/>
              <a:stretch>
                <a:fillRect/>
              </a:stretch>
            </p:blipFill>
            <p:spPr bwMode="auto">
              <a:xfrm>
                <a:off x="-5844115" y="3789040"/>
                <a:ext cx="3657607" cy="3657607"/>
              </a:xfrm>
              <a:prstGeom prst="rect">
                <a:avLst/>
              </a:prstGeom>
              <a:noFill/>
              <a:ln>
                <a:noFill/>
              </a:ln>
            </p:spPr>
          </p:pic>
          <p:pic>
            <p:nvPicPr>
              <p:cNvPr id="23" name="Picture 5" descr="C:\Users\dmmartin\Documents\Oracle\Reference - No BU\Templates\Ora Corp icons infographics\ic-Database-wht.png"/>
              <p:cNvPicPr>
                <a:picLocks noChangeAspect="1" noChangeArrowheads="1"/>
              </p:cNvPicPr>
              <p:nvPr/>
            </p:nvPicPr>
            <p:blipFill>
              <a:blip r:embed="rId5" cstate="print"/>
              <a:stretch>
                <a:fillRect/>
              </a:stretch>
            </p:blipFill>
            <p:spPr bwMode="auto">
              <a:xfrm>
                <a:off x="-3959324" y="7200800"/>
                <a:ext cx="2852936" cy="2852936"/>
              </a:xfrm>
              <a:prstGeom prst="rect">
                <a:avLst/>
              </a:prstGeom>
              <a:noFill/>
              <a:ln>
                <a:noFill/>
              </a:ln>
            </p:spPr>
          </p:pic>
          <p:pic>
            <p:nvPicPr>
              <p:cNvPr id="24" name="Picture 7" descr="C:\Users\dmmartin\Documents\Oracle\Reference - No BU\Templates\Ora Corp icons infographics\ic-HardDrive-wht.png"/>
              <p:cNvPicPr>
                <a:picLocks noChangeAspect="1" noChangeArrowheads="1"/>
              </p:cNvPicPr>
              <p:nvPr/>
            </p:nvPicPr>
            <p:blipFill>
              <a:blip r:embed="rId6" cstate="print"/>
              <a:stretch>
                <a:fillRect/>
              </a:stretch>
            </p:blipFill>
            <p:spPr bwMode="auto">
              <a:xfrm>
                <a:off x="-2675763" y="3947857"/>
                <a:ext cx="3153551" cy="3153551"/>
              </a:xfrm>
              <a:prstGeom prst="rect">
                <a:avLst/>
              </a:prstGeom>
              <a:noFill/>
              <a:ln>
                <a:noFill/>
              </a:ln>
            </p:spPr>
          </p:pic>
          <p:pic>
            <p:nvPicPr>
              <p:cNvPr id="25" name="Picture 9" descr="C:\Users\dmmartin\Documents\Oracle\Reference - No BU\Templates\Ora Corp icons infographics\ic-Network-wht.png"/>
              <p:cNvPicPr>
                <a:picLocks noChangeAspect="1" noChangeArrowheads="1"/>
              </p:cNvPicPr>
              <p:nvPr/>
            </p:nvPicPr>
            <p:blipFill>
              <a:blip r:embed="rId7" cstate="print"/>
              <a:stretch>
                <a:fillRect/>
              </a:stretch>
            </p:blipFill>
            <p:spPr bwMode="auto">
              <a:xfrm>
                <a:off x="-4346748" y="4797152"/>
                <a:ext cx="3657607" cy="3657607"/>
              </a:xfrm>
              <a:prstGeom prst="rect">
                <a:avLst/>
              </a:prstGeom>
              <a:noFill/>
              <a:ln>
                <a:noFill/>
              </a:ln>
            </p:spPr>
          </p:pic>
        </p:grpSp>
      </p:grpSp>
      <p:sp>
        <p:nvSpPr>
          <p:cNvPr id="7" name="Title 6"/>
          <p:cNvSpPr>
            <a:spLocks noGrp="1"/>
          </p:cNvSpPr>
          <p:nvPr>
            <p:ph type="title"/>
          </p:nvPr>
        </p:nvSpPr>
        <p:spPr/>
        <p:txBody>
          <a:bodyPr/>
          <a:lstStyle/>
          <a:p>
            <a:r>
              <a:rPr lang="en-GB" dirty="0" smtClean="0"/>
              <a:t>Where is DBaaS?</a:t>
            </a:r>
            <a:endParaRPr lang="en-GB" dirty="0"/>
          </a:p>
        </p:txBody>
      </p:sp>
      <p:sp>
        <p:nvSpPr>
          <p:cNvPr id="9" name="Text Placeholder 8"/>
          <p:cNvSpPr>
            <a:spLocks noGrp="1"/>
          </p:cNvSpPr>
          <p:nvPr>
            <p:ph type="body" sz="quarter" idx="13"/>
          </p:nvPr>
        </p:nvSpPr>
        <p:spPr/>
        <p:txBody>
          <a:bodyPr/>
          <a:lstStyle/>
          <a:p>
            <a:r>
              <a:rPr lang="en-GB" dirty="0" smtClean="0"/>
              <a:t>Public vs. Private</a:t>
            </a:r>
            <a:endParaRPr lang="en-GB"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24</a:t>
            </a:fld>
            <a:endParaRPr lang="en-GB" dirty="0"/>
          </a:p>
        </p:txBody>
      </p:sp>
      <p:sp>
        <p:nvSpPr>
          <p:cNvPr id="26" name="Left-Right Arrow 25"/>
          <p:cNvSpPr/>
          <p:nvPr/>
        </p:nvSpPr>
        <p:spPr>
          <a:xfrm>
            <a:off x="4051920" y="2636912"/>
            <a:ext cx="3744416" cy="1656184"/>
          </a:xfrm>
          <a:prstGeom prst="leftRightArrow">
            <a:avLst/>
          </a:prstGeom>
          <a:solidFill>
            <a:schemeClr val="accent3"/>
          </a:solidFill>
          <a:ln w="19050">
            <a:solidFill>
              <a:schemeClr val="tx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This is a Fork in the Road</a:t>
            </a:r>
            <a:endParaRPr lang="en-GB"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25</a:t>
            </a:fld>
            <a:endParaRPr lang="en-GB" dirty="0"/>
          </a:p>
        </p:txBody>
      </p:sp>
      <p:pic>
        <p:nvPicPr>
          <p:cNvPr id="10" name="Picture 2"/>
          <p:cNvPicPr>
            <a:picLocks noGrp="1" noChangeAspect="1" noChangeArrowheads="1"/>
          </p:cNvPicPr>
          <p:nvPr>
            <p:ph sz="quarter" idx="4294967295"/>
          </p:nvPr>
        </p:nvPicPr>
        <p:blipFill>
          <a:blip r:embed="rId3" cstate="print"/>
          <a:srcRect/>
          <a:stretch>
            <a:fillRect/>
          </a:stretch>
        </p:blipFill>
        <p:spPr bwMode="auto">
          <a:xfrm>
            <a:off x="2205980" y="1556792"/>
            <a:ext cx="7075487" cy="4686300"/>
          </a:xfrm>
          <a:prstGeom prst="rect">
            <a:avLst/>
          </a:prstGeom>
          <a:noFill/>
          <a:ln w="9525">
            <a:noFill/>
            <a:miter lim="800000"/>
            <a:headEnd/>
            <a:tailEnd/>
          </a:ln>
        </p:spPr>
      </p:pic>
      <p:sp>
        <p:nvSpPr>
          <p:cNvPr id="8" name="Donut 7"/>
          <p:cNvSpPr/>
          <p:nvPr/>
        </p:nvSpPr>
        <p:spPr>
          <a:xfrm>
            <a:off x="4798268" y="1916832"/>
            <a:ext cx="2232248" cy="792088"/>
          </a:xfrm>
          <a:prstGeom prst="donut">
            <a:avLst>
              <a:gd name="adj" fmla="val 12173"/>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GB"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Public vs. Private</a:t>
            </a:r>
            <a:endParaRPr lang="en-GB" dirty="0"/>
          </a:p>
        </p:txBody>
      </p:sp>
      <p:sp>
        <p:nvSpPr>
          <p:cNvPr id="5" name="Slide Number Placeholder 4"/>
          <p:cNvSpPr>
            <a:spLocks noGrp="1"/>
          </p:cNvSpPr>
          <p:nvPr>
            <p:ph type="sldNum" sz="quarter" idx="12"/>
          </p:nvPr>
        </p:nvSpPr>
        <p:spPr/>
        <p:txBody>
          <a:bodyPr/>
          <a:lstStyle/>
          <a:p>
            <a:fld id="{C51EAA63-D034-42AE-91FA-B13B9518C7BE}" type="slidenum">
              <a:rPr lang="en-GB" smtClean="0"/>
              <a:pPr/>
              <a:t>26</a:t>
            </a:fld>
            <a:endParaRPr lang="en-GB" dirty="0"/>
          </a:p>
        </p:txBody>
      </p:sp>
      <p:pic>
        <p:nvPicPr>
          <p:cNvPr id="7" name="Picture 6" descr="NIST Cloud original.png"/>
          <p:cNvPicPr>
            <a:picLocks noChangeAspect="1"/>
          </p:cNvPicPr>
          <p:nvPr/>
        </p:nvPicPr>
        <p:blipFill>
          <a:blip r:embed="rId3" cstate="print"/>
          <a:stretch>
            <a:fillRect/>
          </a:stretch>
        </p:blipFill>
        <p:spPr>
          <a:xfrm>
            <a:off x="405780" y="1973301"/>
            <a:ext cx="5347669" cy="3543931"/>
          </a:xfrm>
          <a:prstGeom prst="rect">
            <a:avLst/>
          </a:prstGeom>
        </p:spPr>
      </p:pic>
      <p:pic>
        <p:nvPicPr>
          <p:cNvPr id="8" name="Picture 7" descr="NIST Cloud original.png"/>
          <p:cNvPicPr>
            <a:picLocks noChangeAspect="1"/>
          </p:cNvPicPr>
          <p:nvPr/>
        </p:nvPicPr>
        <p:blipFill>
          <a:blip r:embed="rId3" cstate="print"/>
          <a:stretch>
            <a:fillRect/>
          </a:stretch>
        </p:blipFill>
        <p:spPr>
          <a:xfrm>
            <a:off x="6363367" y="1973301"/>
            <a:ext cx="5347669" cy="3543931"/>
          </a:xfrm>
          <a:prstGeom prst="rect">
            <a:avLst/>
          </a:prstGeom>
        </p:spPr>
      </p:pic>
      <p:sp>
        <p:nvSpPr>
          <p:cNvPr id="9" name="Multiply 8"/>
          <p:cNvSpPr/>
          <p:nvPr/>
        </p:nvSpPr>
        <p:spPr>
          <a:xfrm>
            <a:off x="1917948" y="3717032"/>
            <a:ext cx="1152128" cy="720080"/>
          </a:xfrm>
          <a:prstGeom prst="mathMultiply">
            <a:avLst/>
          </a:prstGeom>
          <a:solidFill>
            <a:schemeClr val="accent1">
              <a:alpha val="49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GB" dirty="0"/>
          </a:p>
        </p:txBody>
      </p:sp>
      <p:sp>
        <p:nvSpPr>
          <p:cNvPr id="10" name="Multiply 9"/>
          <p:cNvSpPr/>
          <p:nvPr/>
        </p:nvSpPr>
        <p:spPr>
          <a:xfrm>
            <a:off x="3070076" y="3869432"/>
            <a:ext cx="1152128" cy="720080"/>
          </a:xfrm>
          <a:prstGeom prst="mathMultiply">
            <a:avLst/>
          </a:prstGeom>
          <a:solidFill>
            <a:schemeClr val="accent1">
              <a:alpha val="49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GB" dirty="0"/>
          </a:p>
        </p:txBody>
      </p:sp>
      <p:sp>
        <p:nvSpPr>
          <p:cNvPr id="11" name="TextBox 10"/>
          <p:cNvSpPr txBox="1"/>
          <p:nvPr/>
        </p:nvSpPr>
        <p:spPr>
          <a:xfrm>
            <a:off x="4150196" y="3789040"/>
            <a:ext cx="288032" cy="648072"/>
          </a:xfrm>
          <a:prstGeom prst="rect">
            <a:avLst/>
          </a:prstGeom>
          <a:noFill/>
        </p:spPr>
        <p:txBody>
          <a:bodyPr wrap="square" lIns="0" tIns="0" rIns="0" bIns="0" rtlCol="0">
            <a:noAutofit/>
          </a:bodyPr>
          <a:lstStyle/>
          <a:p>
            <a:pPr algn="ctr">
              <a:lnSpc>
                <a:spcPct val="90000"/>
              </a:lnSpc>
            </a:pPr>
            <a:r>
              <a:rPr lang="en-GB" sz="6000" b="1" dirty="0" smtClean="0">
                <a:solidFill>
                  <a:schemeClr val="accent1">
                    <a:lumMod val="60000"/>
                    <a:lumOff val="40000"/>
                  </a:schemeClr>
                </a:solidFill>
              </a:rPr>
              <a:t>?</a:t>
            </a:r>
            <a:endParaRPr lang="en-GB" b="1" dirty="0">
              <a:solidFill>
                <a:schemeClr val="accent1">
                  <a:lumMod val="60000"/>
                  <a:lumOff val="40000"/>
                </a:schemeClr>
              </a:solidFill>
            </a:endParaRPr>
          </a:p>
        </p:txBody>
      </p:sp>
      <p:sp>
        <p:nvSpPr>
          <p:cNvPr id="12" name="Multiply 11"/>
          <p:cNvSpPr/>
          <p:nvPr/>
        </p:nvSpPr>
        <p:spPr>
          <a:xfrm>
            <a:off x="4510236" y="2924944"/>
            <a:ext cx="1152128" cy="1440160"/>
          </a:xfrm>
          <a:prstGeom prst="mathMultiply">
            <a:avLst/>
          </a:prstGeom>
          <a:solidFill>
            <a:schemeClr val="accent1">
              <a:alpha val="49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a:xfrm>
            <a:off x="5276056" y="-289148"/>
            <a:ext cx="7488832" cy="7488832"/>
            <a:chOff x="5590356" y="-289148"/>
            <a:chExt cx="7488832" cy="7488832"/>
          </a:xfrm>
        </p:grpSpPr>
        <p:pic>
          <p:nvPicPr>
            <p:cNvPr id="172043" name="Picture 11" descr="C:\Users\dmmartin\Documents\Oracle\Reference - No BU\Templates\Ora Corp icons infographics\ic-Warehouse-gray.png"/>
            <p:cNvPicPr>
              <a:picLocks noChangeAspect="1" noChangeArrowheads="1"/>
            </p:cNvPicPr>
            <p:nvPr/>
          </p:nvPicPr>
          <p:blipFill>
            <a:blip r:embed="rId3" cstate="print"/>
            <a:stretch>
              <a:fillRect/>
            </a:stretch>
          </p:blipFill>
          <p:spPr bwMode="auto">
            <a:xfrm>
              <a:off x="5590356" y="-289148"/>
              <a:ext cx="7488832" cy="7488832"/>
            </a:xfrm>
            <a:prstGeom prst="rect">
              <a:avLst/>
            </a:prstGeom>
            <a:noFill/>
          </p:spPr>
        </p:pic>
        <p:grpSp>
          <p:nvGrpSpPr>
            <p:cNvPr id="5" name="Group 20"/>
            <p:cNvGrpSpPr/>
            <p:nvPr/>
          </p:nvGrpSpPr>
          <p:grpSpPr>
            <a:xfrm>
              <a:off x="8038628" y="2204864"/>
              <a:ext cx="2289455" cy="2592288"/>
              <a:chOff x="-5844115" y="3789040"/>
              <a:chExt cx="6321903" cy="6264696"/>
            </a:xfrm>
          </p:grpSpPr>
          <p:pic>
            <p:nvPicPr>
              <p:cNvPr id="22" name="Picture 2" descr="C:\Users\dmmartin\Documents\Oracle\Reference - No BU\Templates\Ora Corp icons infographics\ic-BigServer-wht.png"/>
              <p:cNvPicPr>
                <a:picLocks noChangeAspect="1" noChangeArrowheads="1"/>
              </p:cNvPicPr>
              <p:nvPr/>
            </p:nvPicPr>
            <p:blipFill>
              <a:blip r:embed="rId4" cstate="print"/>
              <a:stretch>
                <a:fillRect/>
              </a:stretch>
            </p:blipFill>
            <p:spPr bwMode="auto">
              <a:xfrm>
                <a:off x="-5844115" y="3789040"/>
                <a:ext cx="3657607" cy="3657607"/>
              </a:xfrm>
              <a:prstGeom prst="rect">
                <a:avLst/>
              </a:prstGeom>
              <a:noFill/>
              <a:ln>
                <a:noFill/>
              </a:ln>
            </p:spPr>
          </p:pic>
          <p:pic>
            <p:nvPicPr>
              <p:cNvPr id="23" name="Picture 5" descr="C:\Users\dmmartin\Documents\Oracle\Reference - No BU\Templates\Ora Corp icons infographics\ic-Database-wht.png"/>
              <p:cNvPicPr>
                <a:picLocks noChangeAspect="1" noChangeArrowheads="1"/>
              </p:cNvPicPr>
              <p:nvPr/>
            </p:nvPicPr>
            <p:blipFill>
              <a:blip r:embed="rId5" cstate="print"/>
              <a:stretch>
                <a:fillRect/>
              </a:stretch>
            </p:blipFill>
            <p:spPr bwMode="auto">
              <a:xfrm>
                <a:off x="-3959324" y="7200800"/>
                <a:ext cx="2852936" cy="2852936"/>
              </a:xfrm>
              <a:prstGeom prst="rect">
                <a:avLst/>
              </a:prstGeom>
              <a:noFill/>
              <a:ln>
                <a:noFill/>
              </a:ln>
            </p:spPr>
          </p:pic>
          <p:pic>
            <p:nvPicPr>
              <p:cNvPr id="24" name="Picture 7" descr="C:\Users\dmmartin\Documents\Oracle\Reference - No BU\Templates\Ora Corp icons infographics\ic-HardDrive-wht.png"/>
              <p:cNvPicPr>
                <a:picLocks noChangeAspect="1" noChangeArrowheads="1"/>
              </p:cNvPicPr>
              <p:nvPr/>
            </p:nvPicPr>
            <p:blipFill>
              <a:blip r:embed="rId6" cstate="print"/>
              <a:stretch>
                <a:fillRect/>
              </a:stretch>
            </p:blipFill>
            <p:spPr bwMode="auto">
              <a:xfrm>
                <a:off x="-2675763" y="3947857"/>
                <a:ext cx="3153551" cy="3153551"/>
              </a:xfrm>
              <a:prstGeom prst="rect">
                <a:avLst/>
              </a:prstGeom>
              <a:noFill/>
              <a:ln>
                <a:noFill/>
              </a:ln>
            </p:spPr>
          </p:pic>
          <p:pic>
            <p:nvPicPr>
              <p:cNvPr id="25" name="Picture 9" descr="C:\Users\dmmartin\Documents\Oracle\Reference - No BU\Templates\Ora Corp icons infographics\ic-Network-wht.png"/>
              <p:cNvPicPr>
                <a:picLocks noChangeAspect="1" noChangeArrowheads="1"/>
              </p:cNvPicPr>
              <p:nvPr/>
            </p:nvPicPr>
            <p:blipFill>
              <a:blip r:embed="rId7" cstate="print"/>
              <a:stretch>
                <a:fillRect/>
              </a:stretch>
            </p:blipFill>
            <p:spPr bwMode="auto">
              <a:xfrm>
                <a:off x="-4346748" y="4797152"/>
                <a:ext cx="3657607" cy="3657607"/>
              </a:xfrm>
              <a:prstGeom prst="rect">
                <a:avLst/>
              </a:prstGeom>
              <a:noFill/>
              <a:ln>
                <a:noFill/>
              </a:ln>
            </p:spPr>
          </p:pic>
        </p:grpSp>
      </p:grpSp>
      <p:sp>
        <p:nvSpPr>
          <p:cNvPr id="7" name="Title 6"/>
          <p:cNvSpPr>
            <a:spLocks noGrp="1"/>
          </p:cNvSpPr>
          <p:nvPr>
            <p:ph type="title"/>
          </p:nvPr>
        </p:nvSpPr>
        <p:spPr>
          <a:xfrm>
            <a:off x="760412" y="2083668"/>
            <a:ext cx="4076700" cy="2743200"/>
          </a:xfrm>
        </p:spPr>
        <p:txBody>
          <a:bodyPr/>
          <a:lstStyle/>
          <a:p>
            <a:r>
              <a:rPr lang="en-GB" sz="7200" dirty="0" smtClean="0"/>
              <a:t>Private Cloud DBaaS</a:t>
            </a:r>
            <a:endParaRPr lang="en-GB" sz="7200"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27</a:t>
            </a:fld>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the key ?</a:t>
            </a:r>
            <a:endParaRPr lang="en-US" dirty="0"/>
          </a:p>
        </p:txBody>
      </p:sp>
      <p:sp>
        <p:nvSpPr>
          <p:cNvPr id="4" name="Text Placeholder 3"/>
          <p:cNvSpPr>
            <a:spLocks noGrp="1"/>
          </p:cNvSpPr>
          <p:nvPr>
            <p:ph type="body" sz="quarter" idx="13"/>
          </p:nvPr>
        </p:nvSpPr>
        <p:spPr/>
        <p:txBody>
          <a:bodyPr/>
          <a:lstStyle/>
          <a:p>
            <a:r>
              <a:rPr lang="en-US" dirty="0" smtClean="0"/>
              <a:t>Simple standard building block</a:t>
            </a:r>
            <a:endParaRPr lang="en-US" dirty="0"/>
          </a:p>
        </p:txBody>
      </p:sp>
      <p:sp>
        <p:nvSpPr>
          <p:cNvPr id="3" name="Content Placeholder 2"/>
          <p:cNvSpPr>
            <a:spLocks noGrp="1"/>
          </p:cNvSpPr>
          <p:nvPr>
            <p:ph sz="quarter" idx="4294967295"/>
          </p:nvPr>
        </p:nvSpPr>
        <p:spPr>
          <a:xfrm>
            <a:off x="1217613" y="2028825"/>
            <a:ext cx="10971212" cy="4084638"/>
          </a:xfrm>
        </p:spPr>
        <p:txBody>
          <a:bodyPr/>
          <a:lstStyle/>
          <a:p>
            <a:r>
              <a:rPr lang="en-US" dirty="0" smtClean="0"/>
              <a:t>Use small building blocks to build the database capability</a:t>
            </a:r>
          </a:p>
          <a:p>
            <a:r>
              <a:rPr lang="en-US" dirty="0" smtClean="0"/>
              <a:t>Each building block offers a unit of database capability</a:t>
            </a:r>
          </a:p>
          <a:p>
            <a:pPr lvl="1"/>
            <a:r>
              <a:rPr lang="en-US" dirty="0" smtClean="0"/>
              <a:t>… nothing more, nothing less</a:t>
            </a:r>
          </a:p>
          <a:p>
            <a:r>
              <a:rPr lang="en-US" dirty="0" smtClean="0"/>
              <a:t>Each building block can house multiple databases</a:t>
            </a:r>
          </a:p>
          <a:p>
            <a:r>
              <a:rPr lang="en-US" dirty="0" smtClean="0"/>
              <a:t>Each building block offers a well defined SLA</a:t>
            </a:r>
          </a:p>
          <a:p>
            <a:r>
              <a:rPr lang="en-US" dirty="0" smtClean="0"/>
              <a:t>Building blocks can be bolted together to provide ;</a:t>
            </a:r>
          </a:p>
          <a:p>
            <a:pPr lvl="1"/>
            <a:r>
              <a:rPr lang="en-US" dirty="0" smtClean="0"/>
              <a:t>Higher Resilience</a:t>
            </a:r>
          </a:p>
          <a:p>
            <a:pPr lvl="1"/>
            <a:r>
              <a:rPr lang="en-US" dirty="0" smtClean="0"/>
              <a:t>Elastic Scalability</a:t>
            </a:r>
            <a:endParaRPr lang="en-US"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28</a:t>
            </a:fld>
            <a:endParaRPr lang="en-GB" dirty="0"/>
          </a:p>
        </p:txBody>
      </p:sp>
      <p:grpSp>
        <p:nvGrpSpPr>
          <p:cNvPr id="7" name="Group 6"/>
          <p:cNvGrpSpPr/>
          <p:nvPr/>
        </p:nvGrpSpPr>
        <p:grpSpPr>
          <a:xfrm>
            <a:off x="9236496" y="-675456"/>
            <a:ext cx="3122612" cy="3502124"/>
            <a:chOff x="5590356" y="-289148"/>
            <a:chExt cx="7488832" cy="7488832"/>
          </a:xfrm>
        </p:grpSpPr>
        <p:pic>
          <p:nvPicPr>
            <p:cNvPr id="8" name="Picture 11" descr="C:\Users\dmmartin\Documents\Oracle\Reference - No BU\Templates\Ora Corp icons infographics\ic-Warehouse-gray.png"/>
            <p:cNvPicPr>
              <a:picLocks noChangeAspect="1" noChangeArrowheads="1"/>
            </p:cNvPicPr>
            <p:nvPr/>
          </p:nvPicPr>
          <p:blipFill>
            <a:blip r:embed="rId3" cstate="print"/>
            <a:stretch>
              <a:fillRect/>
            </a:stretch>
          </p:blipFill>
          <p:spPr bwMode="auto">
            <a:xfrm>
              <a:off x="5590356" y="-289148"/>
              <a:ext cx="7488832" cy="7488832"/>
            </a:xfrm>
            <a:prstGeom prst="rect">
              <a:avLst/>
            </a:prstGeom>
            <a:noFill/>
          </p:spPr>
        </p:pic>
        <p:grpSp>
          <p:nvGrpSpPr>
            <p:cNvPr id="9" name="Group 20"/>
            <p:cNvGrpSpPr/>
            <p:nvPr/>
          </p:nvGrpSpPr>
          <p:grpSpPr>
            <a:xfrm>
              <a:off x="8038628" y="2204864"/>
              <a:ext cx="2289455" cy="2592288"/>
              <a:chOff x="-5844115" y="3789040"/>
              <a:chExt cx="6321903" cy="6264696"/>
            </a:xfrm>
          </p:grpSpPr>
          <p:pic>
            <p:nvPicPr>
              <p:cNvPr id="10" name="Picture 2" descr="C:\Users\dmmartin\Documents\Oracle\Reference - No BU\Templates\Ora Corp icons infographics\ic-BigServer-wht.png"/>
              <p:cNvPicPr>
                <a:picLocks noChangeAspect="1" noChangeArrowheads="1"/>
              </p:cNvPicPr>
              <p:nvPr/>
            </p:nvPicPr>
            <p:blipFill>
              <a:blip r:embed="rId4" cstate="print"/>
              <a:stretch>
                <a:fillRect/>
              </a:stretch>
            </p:blipFill>
            <p:spPr bwMode="auto">
              <a:xfrm>
                <a:off x="-5844115" y="3789040"/>
                <a:ext cx="3657607" cy="3657607"/>
              </a:xfrm>
              <a:prstGeom prst="rect">
                <a:avLst/>
              </a:prstGeom>
              <a:noFill/>
              <a:ln>
                <a:noFill/>
              </a:ln>
            </p:spPr>
          </p:pic>
          <p:pic>
            <p:nvPicPr>
              <p:cNvPr id="11" name="Picture 5" descr="C:\Users\dmmartin\Documents\Oracle\Reference - No BU\Templates\Ora Corp icons infographics\ic-Database-wht.png"/>
              <p:cNvPicPr>
                <a:picLocks noChangeAspect="1" noChangeArrowheads="1"/>
              </p:cNvPicPr>
              <p:nvPr/>
            </p:nvPicPr>
            <p:blipFill>
              <a:blip r:embed="rId5" cstate="print"/>
              <a:stretch>
                <a:fillRect/>
              </a:stretch>
            </p:blipFill>
            <p:spPr bwMode="auto">
              <a:xfrm>
                <a:off x="-3959324" y="7200800"/>
                <a:ext cx="2852936" cy="2852936"/>
              </a:xfrm>
              <a:prstGeom prst="rect">
                <a:avLst/>
              </a:prstGeom>
              <a:noFill/>
              <a:ln>
                <a:noFill/>
              </a:ln>
            </p:spPr>
          </p:pic>
          <p:pic>
            <p:nvPicPr>
              <p:cNvPr id="12" name="Picture 7" descr="C:\Users\dmmartin\Documents\Oracle\Reference - No BU\Templates\Ora Corp icons infographics\ic-HardDrive-wht.png"/>
              <p:cNvPicPr>
                <a:picLocks noChangeAspect="1" noChangeArrowheads="1"/>
              </p:cNvPicPr>
              <p:nvPr/>
            </p:nvPicPr>
            <p:blipFill>
              <a:blip r:embed="rId6" cstate="print"/>
              <a:stretch>
                <a:fillRect/>
              </a:stretch>
            </p:blipFill>
            <p:spPr bwMode="auto">
              <a:xfrm>
                <a:off x="-2675763" y="3947857"/>
                <a:ext cx="3153551" cy="3153551"/>
              </a:xfrm>
              <a:prstGeom prst="rect">
                <a:avLst/>
              </a:prstGeom>
              <a:noFill/>
              <a:ln>
                <a:noFill/>
              </a:ln>
            </p:spPr>
          </p:pic>
          <p:pic>
            <p:nvPicPr>
              <p:cNvPr id="13" name="Picture 9" descr="C:\Users\dmmartin\Documents\Oracle\Reference - No BU\Templates\Ora Corp icons infographics\ic-Network-wht.png"/>
              <p:cNvPicPr>
                <a:picLocks noChangeAspect="1" noChangeArrowheads="1"/>
              </p:cNvPicPr>
              <p:nvPr/>
            </p:nvPicPr>
            <p:blipFill>
              <a:blip r:embed="rId7" cstate="print"/>
              <a:stretch>
                <a:fillRect/>
              </a:stretch>
            </p:blipFill>
            <p:spPr bwMode="auto">
              <a:xfrm>
                <a:off x="-4346748" y="4797152"/>
                <a:ext cx="3657607" cy="3657607"/>
              </a:xfrm>
              <a:prstGeom prst="rect">
                <a:avLst/>
              </a:prstGeom>
              <a:noFill/>
              <a:ln>
                <a:noFill/>
              </a:ln>
            </p:spPr>
          </p:pic>
        </p:grpSp>
      </p:grpSp>
    </p:spTree>
    <p:extLst>
      <p:ext uri="{BB962C8B-B14F-4D97-AF65-F5344CB8AC3E}">
        <p14:creationId xmlns="" xmlns:p14="http://schemas.microsoft.com/office/powerpoint/2010/main" val="39292252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Database Unit : PoD</a:t>
            </a:r>
            <a:endParaRPr lang="en-US" dirty="0"/>
          </a:p>
        </p:txBody>
      </p:sp>
      <p:sp>
        <p:nvSpPr>
          <p:cNvPr id="9" name="Text Placeholder 8"/>
          <p:cNvSpPr>
            <a:spLocks noGrp="1"/>
          </p:cNvSpPr>
          <p:nvPr>
            <p:ph type="body" sz="quarter" idx="13"/>
          </p:nvPr>
        </p:nvSpPr>
        <p:spPr/>
        <p:txBody>
          <a:bodyPr/>
          <a:lstStyle/>
          <a:p>
            <a:r>
              <a:rPr lang="en-US" dirty="0" smtClean="0"/>
              <a:t>Encapsulating and abstracting infrastructure</a:t>
            </a:r>
            <a:endParaRPr lang="en-US" dirty="0"/>
          </a:p>
        </p:txBody>
      </p:sp>
      <p:grpSp>
        <p:nvGrpSpPr>
          <p:cNvPr id="3" name="Group 24"/>
          <p:cNvGrpSpPr/>
          <p:nvPr/>
        </p:nvGrpSpPr>
        <p:grpSpPr>
          <a:xfrm>
            <a:off x="3578254" y="1834358"/>
            <a:ext cx="4781137" cy="3920263"/>
            <a:chOff x="2101548" y="1960701"/>
            <a:chExt cx="4621837" cy="4135106"/>
          </a:xfrm>
        </p:grpSpPr>
        <p:sp>
          <p:nvSpPr>
            <p:cNvPr id="26" name="Rounded Rectangle 25"/>
            <p:cNvSpPr/>
            <p:nvPr/>
          </p:nvSpPr>
          <p:spPr>
            <a:xfrm>
              <a:off x="2323042" y="2196993"/>
              <a:ext cx="4178849" cy="3662521"/>
            </a:xfrm>
            <a:prstGeom prst="roundRect">
              <a:avLst>
                <a:gd name="adj" fmla="val 447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7" name="Rectangle 26"/>
            <p:cNvSpPr/>
            <p:nvPr/>
          </p:nvSpPr>
          <p:spPr>
            <a:xfrm>
              <a:off x="2101548" y="3791961"/>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8" name="Rectangle 27"/>
            <p:cNvSpPr/>
            <p:nvPr/>
          </p:nvSpPr>
          <p:spPr>
            <a:xfrm>
              <a:off x="6501891" y="3821497"/>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9" name="Rectangle 28"/>
            <p:cNvSpPr/>
            <p:nvPr/>
          </p:nvSpPr>
          <p:spPr>
            <a:xfrm>
              <a:off x="4213122" y="5859515"/>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0" name="Rectangle 29"/>
            <p:cNvSpPr/>
            <p:nvPr/>
          </p:nvSpPr>
          <p:spPr>
            <a:xfrm>
              <a:off x="4121879" y="1960701"/>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aphicFrame>
        <p:nvGraphicFramePr>
          <p:cNvPr id="2" name="Diagram 1"/>
          <p:cNvGraphicFramePr/>
          <p:nvPr>
            <p:extLst>
              <p:ext uri="{D42A27DB-BD31-4B8C-83A1-F6EECF244321}">
                <p14:modId xmlns:p14="http://schemas.microsoft.com/office/powerpoint/2010/main" xmlns="" val="4239639787"/>
              </p:ext>
            </p:extLst>
          </p:nvPr>
        </p:nvGraphicFramePr>
        <p:xfrm>
          <a:off x="3877496" y="2156473"/>
          <a:ext cx="4189605" cy="321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8726012" y="2863715"/>
            <a:ext cx="2526931" cy="1877415"/>
          </a:xfrm>
          <a:prstGeom prst="rect">
            <a:avLst/>
          </a:prstGeom>
          <a:noFill/>
        </p:spPr>
        <p:txBody>
          <a:bodyPr wrap="none" lIns="121899" tIns="60949" rIns="121899" bIns="60949" rtlCol="0">
            <a:spAutoFit/>
          </a:bodyPr>
          <a:lstStyle/>
          <a:p>
            <a:pPr marL="380933" indent="-380933">
              <a:buFont typeface="Arial"/>
              <a:buChar char="•"/>
            </a:pPr>
            <a:r>
              <a:rPr lang="en-US" sz="1900" dirty="0" smtClean="0"/>
              <a:t>Resilient</a:t>
            </a:r>
          </a:p>
          <a:p>
            <a:pPr marL="380933" indent="-380933">
              <a:buFont typeface="Arial"/>
              <a:buChar char="•"/>
            </a:pPr>
            <a:r>
              <a:rPr lang="en-US" sz="1900" dirty="0" smtClean="0"/>
              <a:t>Multi-database</a:t>
            </a:r>
          </a:p>
          <a:p>
            <a:pPr marL="380933" indent="-380933">
              <a:buFont typeface="Arial"/>
              <a:buChar char="•"/>
            </a:pPr>
            <a:r>
              <a:rPr lang="en-US" sz="1900" dirty="0" smtClean="0"/>
              <a:t>Single DB Version</a:t>
            </a:r>
          </a:p>
          <a:p>
            <a:pPr marL="380933" indent="-380933">
              <a:buFont typeface="Arial"/>
              <a:buChar char="•"/>
            </a:pPr>
            <a:r>
              <a:rPr lang="en-US" sz="1900" dirty="0" smtClean="0"/>
              <a:t>Multi-server</a:t>
            </a:r>
          </a:p>
          <a:p>
            <a:pPr marL="380933" indent="-380933">
              <a:buFont typeface="Arial"/>
              <a:buChar char="•"/>
            </a:pPr>
            <a:r>
              <a:rPr lang="en-US" sz="1900" dirty="0" smtClean="0"/>
              <a:t>Resource Managed</a:t>
            </a:r>
          </a:p>
          <a:p>
            <a:pPr marL="380933" indent="-380933">
              <a:buFont typeface="Arial"/>
              <a:buChar char="•"/>
            </a:pPr>
            <a:r>
              <a:rPr lang="en-US" sz="1900" dirty="0" smtClean="0"/>
              <a:t>Cost Allocation</a:t>
            </a:r>
            <a:endParaRPr lang="en-US" sz="1900" dirty="0"/>
          </a:p>
        </p:txBody>
      </p:sp>
      <p:sp>
        <p:nvSpPr>
          <p:cNvPr id="12" name="Slide Number Placeholder 11"/>
          <p:cNvSpPr>
            <a:spLocks noGrp="1"/>
          </p:cNvSpPr>
          <p:nvPr>
            <p:ph type="sldNum" sz="quarter" idx="12"/>
          </p:nvPr>
        </p:nvSpPr>
        <p:spPr/>
        <p:txBody>
          <a:bodyPr/>
          <a:lstStyle/>
          <a:p>
            <a:fld id="{C51EAA63-D034-42AE-91FA-B13B9518C7BE}" type="slidenum">
              <a:rPr lang="en-GB" smtClean="0"/>
              <a:pPr/>
              <a:t>29</a:t>
            </a:fld>
            <a:endParaRPr lang="en-GB" dirty="0"/>
          </a:p>
        </p:txBody>
      </p:sp>
      <p:grpSp>
        <p:nvGrpSpPr>
          <p:cNvPr id="20" name="Group 19"/>
          <p:cNvGrpSpPr/>
          <p:nvPr/>
        </p:nvGrpSpPr>
        <p:grpSpPr>
          <a:xfrm>
            <a:off x="9236496" y="-675456"/>
            <a:ext cx="3122612" cy="3502124"/>
            <a:chOff x="5590356" y="-289148"/>
            <a:chExt cx="7488832" cy="7488832"/>
          </a:xfrm>
        </p:grpSpPr>
        <p:pic>
          <p:nvPicPr>
            <p:cNvPr id="21" name="Picture 11" descr="C:\Users\dmmartin\Documents\Oracle\Reference - No BU\Templates\Ora Corp icons infographics\ic-Warehouse-gray.png"/>
            <p:cNvPicPr>
              <a:picLocks noChangeAspect="1" noChangeArrowheads="1"/>
            </p:cNvPicPr>
            <p:nvPr/>
          </p:nvPicPr>
          <p:blipFill>
            <a:blip r:embed="rId8" cstate="print"/>
            <a:stretch>
              <a:fillRect/>
            </a:stretch>
          </p:blipFill>
          <p:spPr bwMode="auto">
            <a:xfrm>
              <a:off x="5590356" y="-289148"/>
              <a:ext cx="7488832" cy="7488832"/>
            </a:xfrm>
            <a:prstGeom prst="rect">
              <a:avLst/>
            </a:prstGeom>
            <a:noFill/>
          </p:spPr>
        </p:pic>
        <p:grpSp>
          <p:nvGrpSpPr>
            <p:cNvPr id="22" name="Group 20"/>
            <p:cNvGrpSpPr/>
            <p:nvPr/>
          </p:nvGrpSpPr>
          <p:grpSpPr>
            <a:xfrm>
              <a:off x="8038628" y="2204864"/>
              <a:ext cx="2289455" cy="2592288"/>
              <a:chOff x="-5844115" y="3789040"/>
              <a:chExt cx="6321903" cy="6264696"/>
            </a:xfrm>
          </p:grpSpPr>
          <p:pic>
            <p:nvPicPr>
              <p:cNvPr id="23" name="Picture 2" descr="C:\Users\dmmartin\Documents\Oracle\Reference - No BU\Templates\Ora Corp icons infographics\ic-BigServer-wht.png"/>
              <p:cNvPicPr>
                <a:picLocks noChangeAspect="1" noChangeArrowheads="1"/>
              </p:cNvPicPr>
              <p:nvPr/>
            </p:nvPicPr>
            <p:blipFill>
              <a:blip r:embed="rId9" cstate="print"/>
              <a:stretch>
                <a:fillRect/>
              </a:stretch>
            </p:blipFill>
            <p:spPr bwMode="auto">
              <a:xfrm>
                <a:off x="-5844115" y="3789040"/>
                <a:ext cx="3657607" cy="3657607"/>
              </a:xfrm>
              <a:prstGeom prst="rect">
                <a:avLst/>
              </a:prstGeom>
              <a:noFill/>
              <a:ln>
                <a:noFill/>
              </a:ln>
            </p:spPr>
          </p:pic>
          <p:pic>
            <p:nvPicPr>
              <p:cNvPr id="24" name="Picture 5" descr="C:\Users\dmmartin\Documents\Oracle\Reference - No BU\Templates\Ora Corp icons infographics\ic-Database-wht.png"/>
              <p:cNvPicPr>
                <a:picLocks noChangeAspect="1" noChangeArrowheads="1"/>
              </p:cNvPicPr>
              <p:nvPr/>
            </p:nvPicPr>
            <p:blipFill>
              <a:blip r:embed="rId10" cstate="print"/>
              <a:stretch>
                <a:fillRect/>
              </a:stretch>
            </p:blipFill>
            <p:spPr bwMode="auto">
              <a:xfrm>
                <a:off x="-3959324" y="7200800"/>
                <a:ext cx="2852936" cy="2852936"/>
              </a:xfrm>
              <a:prstGeom prst="rect">
                <a:avLst/>
              </a:prstGeom>
              <a:noFill/>
              <a:ln>
                <a:noFill/>
              </a:ln>
            </p:spPr>
          </p:pic>
          <p:pic>
            <p:nvPicPr>
              <p:cNvPr id="25" name="Picture 7" descr="C:\Users\dmmartin\Documents\Oracle\Reference - No BU\Templates\Ora Corp icons infographics\ic-HardDrive-wht.png"/>
              <p:cNvPicPr>
                <a:picLocks noChangeAspect="1" noChangeArrowheads="1"/>
              </p:cNvPicPr>
              <p:nvPr/>
            </p:nvPicPr>
            <p:blipFill>
              <a:blip r:embed="rId11" cstate="print"/>
              <a:stretch>
                <a:fillRect/>
              </a:stretch>
            </p:blipFill>
            <p:spPr bwMode="auto">
              <a:xfrm>
                <a:off x="-2675763" y="3947857"/>
                <a:ext cx="3153551" cy="3153551"/>
              </a:xfrm>
              <a:prstGeom prst="rect">
                <a:avLst/>
              </a:prstGeom>
              <a:noFill/>
              <a:ln>
                <a:noFill/>
              </a:ln>
            </p:spPr>
          </p:pic>
          <p:pic>
            <p:nvPicPr>
              <p:cNvPr id="31" name="Picture 9" descr="C:\Users\dmmartin\Documents\Oracle\Reference - No BU\Templates\Ora Corp icons infographics\ic-Network-wht.png"/>
              <p:cNvPicPr>
                <a:picLocks noChangeAspect="1" noChangeArrowheads="1"/>
              </p:cNvPicPr>
              <p:nvPr/>
            </p:nvPicPr>
            <p:blipFill>
              <a:blip r:embed="rId12" cstate="print"/>
              <a:stretch>
                <a:fillRect/>
              </a:stretch>
            </p:blipFill>
            <p:spPr bwMode="auto">
              <a:xfrm>
                <a:off x="-4346748" y="4797152"/>
                <a:ext cx="3657607" cy="3657607"/>
              </a:xfrm>
              <a:prstGeom prst="rect">
                <a:avLst/>
              </a:prstGeom>
              <a:noFill/>
              <a:ln>
                <a:noFill/>
              </a:ln>
            </p:spPr>
          </p:pic>
        </p:grpSp>
      </p:grpSp>
    </p:spTree>
    <p:extLst>
      <p:ext uri="{BB962C8B-B14F-4D97-AF65-F5344CB8AC3E}">
        <p14:creationId xmlns:p14="http://schemas.microsoft.com/office/powerpoint/2010/main" xmlns="" val="30715568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BIG</a:t>
            </a:r>
            <a:endParaRPr lang="en-GB" dirty="0"/>
          </a:p>
        </p:txBody>
      </p:sp>
      <p:sp>
        <p:nvSpPr>
          <p:cNvPr id="5" name="Text Placeholder 4"/>
          <p:cNvSpPr>
            <a:spLocks noGrp="1"/>
          </p:cNvSpPr>
          <p:nvPr>
            <p:ph type="body" sz="quarter" idx="15"/>
          </p:nvPr>
        </p:nvSpPr>
        <p:spPr/>
        <p:txBody>
          <a:bodyPr/>
          <a:lstStyle/>
          <a:p>
            <a:r>
              <a:rPr lang="en-GB" dirty="0" smtClean="0"/>
              <a:t>Numbers</a:t>
            </a:r>
            <a:endParaRPr lang="en-GB" dirty="0"/>
          </a:p>
        </p:txBody>
      </p:sp>
      <p:sp>
        <p:nvSpPr>
          <p:cNvPr id="3" name="Slide Number Placeholder 2"/>
          <p:cNvSpPr>
            <a:spLocks noGrp="1"/>
          </p:cNvSpPr>
          <p:nvPr>
            <p:ph type="sldNum" sz="quarter" idx="12"/>
          </p:nvPr>
        </p:nvSpPr>
        <p:spPr/>
        <p:txBody>
          <a:bodyPr/>
          <a:lstStyle/>
          <a:p>
            <a:fld id="{C51EAA63-D034-42AE-91FA-B13B9518C7BE}" type="slidenum">
              <a:rPr lang="en-GB" smtClean="0"/>
              <a:pPr/>
              <a:t>3</a:t>
            </a:fld>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Self-Contained Building Blocks</a:t>
            </a:r>
            <a:endParaRPr lang="en-US" dirty="0"/>
          </a:p>
        </p:txBody>
      </p:sp>
      <p:sp>
        <p:nvSpPr>
          <p:cNvPr id="4" name="Text Placeholder 3"/>
          <p:cNvSpPr>
            <a:spLocks noGrp="1"/>
          </p:cNvSpPr>
          <p:nvPr>
            <p:ph type="body" sz="quarter" idx="13"/>
          </p:nvPr>
        </p:nvSpPr>
        <p:spPr/>
        <p:txBody>
          <a:bodyPr/>
          <a:lstStyle/>
          <a:p>
            <a:r>
              <a:rPr lang="en-US" dirty="0" smtClean="0"/>
              <a:t>Component based design</a:t>
            </a:r>
            <a:endParaRPr lang="en-US" dirty="0"/>
          </a:p>
        </p:txBody>
      </p:sp>
      <p:sp>
        <p:nvSpPr>
          <p:cNvPr id="3" name="Content Placeholder 2"/>
          <p:cNvSpPr>
            <a:spLocks noGrp="1"/>
          </p:cNvSpPr>
          <p:nvPr>
            <p:ph sz="quarter" idx="4294967295"/>
          </p:nvPr>
        </p:nvSpPr>
        <p:spPr>
          <a:xfrm>
            <a:off x="537666" y="2028825"/>
            <a:ext cx="4692650" cy="4084638"/>
          </a:xfrm>
        </p:spPr>
        <p:txBody>
          <a:bodyPr/>
          <a:lstStyle/>
          <a:p>
            <a:r>
              <a:rPr lang="en-US" dirty="0" smtClean="0"/>
              <a:t>The database unit must contain everything required for the core database service</a:t>
            </a:r>
          </a:p>
          <a:p>
            <a:pPr lvl="1"/>
            <a:r>
              <a:rPr lang="en-US" dirty="0" smtClean="0"/>
              <a:t>Compute</a:t>
            </a:r>
          </a:p>
          <a:p>
            <a:pPr lvl="1"/>
            <a:r>
              <a:rPr lang="en-US" dirty="0" smtClean="0"/>
              <a:t>Storage</a:t>
            </a:r>
          </a:p>
          <a:p>
            <a:pPr lvl="1"/>
            <a:r>
              <a:rPr lang="en-US" dirty="0" smtClean="0"/>
              <a:t>Networking</a:t>
            </a:r>
          </a:p>
          <a:p>
            <a:pPr lvl="1"/>
            <a:r>
              <a:rPr lang="en-US" dirty="0" smtClean="0"/>
              <a:t>Memory</a:t>
            </a:r>
          </a:p>
        </p:txBody>
      </p:sp>
      <p:sp>
        <p:nvSpPr>
          <p:cNvPr id="6" name="Content Placeholder 2"/>
          <p:cNvSpPr txBox="1">
            <a:spLocks/>
          </p:cNvSpPr>
          <p:nvPr/>
        </p:nvSpPr>
        <p:spPr>
          <a:xfrm>
            <a:off x="6159703" y="1998513"/>
            <a:ext cx="5318219" cy="4083475"/>
          </a:xfrm>
          <a:prstGeom prst="rect">
            <a:avLst/>
          </a:prstGeom>
        </p:spPr>
        <p:txBody>
          <a:bodyPr vert="horz" lIns="0" tIns="0" rIns="0" bIns="0" rtlCol="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Arial" pitchFamily="34" charset="0"/>
              <a:buChar char="•"/>
            </a:pPr>
            <a:r>
              <a:rPr lang="en-US" dirty="0" smtClean="0"/>
              <a:t>Backup is externally controlled as an independent service</a:t>
            </a:r>
          </a:p>
          <a:p>
            <a:pPr lvl="1">
              <a:buClr>
                <a:schemeClr val="tx1"/>
              </a:buClr>
              <a:buFont typeface="Arial" pitchFamily="34" charset="0"/>
              <a:buChar char="•"/>
            </a:pPr>
            <a:r>
              <a:rPr lang="en-US" dirty="0" smtClean="0"/>
              <a:t>To be a valid backup, it must by definition, be external to the PoD</a:t>
            </a:r>
          </a:p>
          <a:p>
            <a:pPr>
              <a:buClr>
                <a:schemeClr val="tx1"/>
              </a:buClr>
              <a:buFont typeface="Arial" pitchFamily="34" charset="0"/>
              <a:buChar char="•"/>
            </a:pPr>
            <a:r>
              <a:rPr lang="en-US" dirty="0" smtClean="0"/>
              <a:t>Overall service resilience is delivered through multiple independent PoDs across two more more sites or locations</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GB" smtClean="0"/>
              <a:pPr/>
              <a:t>30</a:t>
            </a:fld>
            <a:endParaRPr lang="en-GB" dirty="0"/>
          </a:p>
        </p:txBody>
      </p:sp>
      <p:grpSp>
        <p:nvGrpSpPr>
          <p:cNvPr id="8" name="Group 7"/>
          <p:cNvGrpSpPr/>
          <p:nvPr/>
        </p:nvGrpSpPr>
        <p:grpSpPr>
          <a:xfrm>
            <a:off x="9236496" y="-675456"/>
            <a:ext cx="3122612" cy="3502124"/>
            <a:chOff x="5590356" y="-289148"/>
            <a:chExt cx="7488832" cy="7488832"/>
          </a:xfrm>
        </p:grpSpPr>
        <p:pic>
          <p:nvPicPr>
            <p:cNvPr id="9" name="Picture 11" descr="C:\Users\dmmartin\Documents\Oracle\Reference - No BU\Templates\Ora Corp icons infographics\ic-Warehouse-gray.png"/>
            <p:cNvPicPr>
              <a:picLocks noChangeAspect="1" noChangeArrowheads="1"/>
            </p:cNvPicPr>
            <p:nvPr/>
          </p:nvPicPr>
          <p:blipFill>
            <a:blip r:embed="rId3" cstate="print"/>
            <a:stretch>
              <a:fillRect/>
            </a:stretch>
          </p:blipFill>
          <p:spPr bwMode="auto">
            <a:xfrm>
              <a:off x="5590356" y="-289148"/>
              <a:ext cx="7488832" cy="7488832"/>
            </a:xfrm>
            <a:prstGeom prst="rect">
              <a:avLst/>
            </a:prstGeom>
            <a:noFill/>
          </p:spPr>
        </p:pic>
        <p:grpSp>
          <p:nvGrpSpPr>
            <p:cNvPr id="10" name="Group 20"/>
            <p:cNvGrpSpPr/>
            <p:nvPr/>
          </p:nvGrpSpPr>
          <p:grpSpPr>
            <a:xfrm>
              <a:off x="8038628" y="2204864"/>
              <a:ext cx="2289455" cy="2592288"/>
              <a:chOff x="-5844115" y="3789040"/>
              <a:chExt cx="6321903" cy="6264696"/>
            </a:xfrm>
          </p:grpSpPr>
          <p:pic>
            <p:nvPicPr>
              <p:cNvPr id="11" name="Picture 2" descr="C:\Users\dmmartin\Documents\Oracle\Reference - No BU\Templates\Ora Corp icons infographics\ic-BigServer-wht.png"/>
              <p:cNvPicPr>
                <a:picLocks noChangeAspect="1" noChangeArrowheads="1"/>
              </p:cNvPicPr>
              <p:nvPr/>
            </p:nvPicPr>
            <p:blipFill>
              <a:blip r:embed="rId4" cstate="print"/>
              <a:stretch>
                <a:fillRect/>
              </a:stretch>
            </p:blipFill>
            <p:spPr bwMode="auto">
              <a:xfrm>
                <a:off x="-5844115" y="3789040"/>
                <a:ext cx="3657607" cy="3657607"/>
              </a:xfrm>
              <a:prstGeom prst="rect">
                <a:avLst/>
              </a:prstGeom>
              <a:noFill/>
              <a:ln>
                <a:noFill/>
              </a:ln>
            </p:spPr>
          </p:pic>
          <p:pic>
            <p:nvPicPr>
              <p:cNvPr id="12" name="Picture 5" descr="C:\Users\dmmartin\Documents\Oracle\Reference - No BU\Templates\Ora Corp icons infographics\ic-Database-wht.png"/>
              <p:cNvPicPr>
                <a:picLocks noChangeAspect="1" noChangeArrowheads="1"/>
              </p:cNvPicPr>
              <p:nvPr/>
            </p:nvPicPr>
            <p:blipFill>
              <a:blip r:embed="rId5" cstate="print"/>
              <a:stretch>
                <a:fillRect/>
              </a:stretch>
            </p:blipFill>
            <p:spPr bwMode="auto">
              <a:xfrm>
                <a:off x="-3959324" y="7200800"/>
                <a:ext cx="2852936" cy="2852936"/>
              </a:xfrm>
              <a:prstGeom prst="rect">
                <a:avLst/>
              </a:prstGeom>
              <a:noFill/>
              <a:ln>
                <a:noFill/>
              </a:ln>
            </p:spPr>
          </p:pic>
          <p:pic>
            <p:nvPicPr>
              <p:cNvPr id="13" name="Picture 7" descr="C:\Users\dmmartin\Documents\Oracle\Reference - No BU\Templates\Ora Corp icons infographics\ic-HardDrive-wht.png"/>
              <p:cNvPicPr>
                <a:picLocks noChangeAspect="1" noChangeArrowheads="1"/>
              </p:cNvPicPr>
              <p:nvPr/>
            </p:nvPicPr>
            <p:blipFill>
              <a:blip r:embed="rId6" cstate="print"/>
              <a:stretch>
                <a:fillRect/>
              </a:stretch>
            </p:blipFill>
            <p:spPr bwMode="auto">
              <a:xfrm>
                <a:off x="-2675763" y="3947857"/>
                <a:ext cx="3153551" cy="3153551"/>
              </a:xfrm>
              <a:prstGeom prst="rect">
                <a:avLst/>
              </a:prstGeom>
              <a:noFill/>
              <a:ln>
                <a:noFill/>
              </a:ln>
            </p:spPr>
          </p:pic>
          <p:pic>
            <p:nvPicPr>
              <p:cNvPr id="14" name="Picture 9" descr="C:\Users\dmmartin\Documents\Oracle\Reference - No BU\Templates\Ora Corp icons infographics\ic-Network-wht.png"/>
              <p:cNvPicPr>
                <a:picLocks noChangeAspect="1" noChangeArrowheads="1"/>
              </p:cNvPicPr>
              <p:nvPr/>
            </p:nvPicPr>
            <p:blipFill>
              <a:blip r:embed="rId7" cstate="print"/>
              <a:stretch>
                <a:fillRect/>
              </a:stretch>
            </p:blipFill>
            <p:spPr bwMode="auto">
              <a:xfrm>
                <a:off x="-4346748" y="4797152"/>
                <a:ext cx="3657607" cy="3657607"/>
              </a:xfrm>
              <a:prstGeom prst="rect">
                <a:avLst/>
              </a:prstGeom>
              <a:noFill/>
              <a:ln>
                <a:noFill/>
              </a:ln>
            </p:spPr>
          </p:pic>
        </p:grpSp>
      </p:grpSp>
    </p:spTree>
    <p:extLst>
      <p:ext uri="{BB962C8B-B14F-4D97-AF65-F5344CB8AC3E}">
        <p14:creationId xmlns="" xmlns:p14="http://schemas.microsoft.com/office/powerpoint/2010/main" val="12043842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Database Unit : PoD</a:t>
            </a:r>
            <a:endParaRPr lang="en-US" dirty="0"/>
          </a:p>
        </p:txBody>
      </p:sp>
      <p:sp>
        <p:nvSpPr>
          <p:cNvPr id="9" name="Text Placeholder 8"/>
          <p:cNvSpPr>
            <a:spLocks noGrp="1"/>
          </p:cNvSpPr>
          <p:nvPr>
            <p:ph type="body" sz="quarter" idx="13"/>
          </p:nvPr>
        </p:nvSpPr>
        <p:spPr/>
        <p:txBody>
          <a:bodyPr/>
          <a:lstStyle/>
          <a:p>
            <a:r>
              <a:rPr lang="en-US" dirty="0" smtClean="0"/>
              <a:t>… as incremental units – basic building blocks of DBaaS</a:t>
            </a:r>
            <a:endParaRPr lang="en-US" dirty="0"/>
          </a:p>
        </p:txBody>
      </p:sp>
      <p:grpSp>
        <p:nvGrpSpPr>
          <p:cNvPr id="2" name="Group 24"/>
          <p:cNvGrpSpPr/>
          <p:nvPr/>
        </p:nvGrpSpPr>
        <p:grpSpPr>
          <a:xfrm>
            <a:off x="4800806" y="2976707"/>
            <a:ext cx="2553456" cy="1851827"/>
            <a:chOff x="2101548" y="1960701"/>
            <a:chExt cx="4621837" cy="4135106"/>
          </a:xfrm>
        </p:grpSpPr>
        <p:sp>
          <p:nvSpPr>
            <p:cNvPr id="26" name="Rounded Rectangle 25"/>
            <p:cNvSpPr/>
            <p:nvPr/>
          </p:nvSpPr>
          <p:spPr>
            <a:xfrm>
              <a:off x="2323042" y="2196993"/>
              <a:ext cx="4178849" cy="3662521"/>
            </a:xfrm>
            <a:prstGeom prst="roundRect">
              <a:avLst>
                <a:gd name="adj" fmla="val 447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7" name="Rectangle 26"/>
            <p:cNvSpPr/>
            <p:nvPr/>
          </p:nvSpPr>
          <p:spPr>
            <a:xfrm>
              <a:off x="2101548" y="3791961"/>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8" name="Rectangle 27"/>
            <p:cNvSpPr/>
            <p:nvPr/>
          </p:nvSpPr>
          <p:spPr>
            <a:xfrm>
              <a:off x="6501891" y="3821497"/>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9" name="Rectangle 28"/>
            <p:cNvSpPr/>
            <p:nvPr/>
          </p:nvSpPr>
          <p:spPr>
            <a:xfrm>
              <a:off x="4213122" y="5859515"/>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0" name="Rectangle 29"/>
            <p:cNvSpPr/>
            <p:nvPr/>
          </p:nvSpPr>
          <p:spPr>
            <a:xfrm>
              <a:off x="4121879" y="1960701"/>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3" name="Group 1"/>
          <p:cNvGrpSpPr/>
          <p:nvPr/>
        </p:nvGrpSpPr>
        <p:grpSpPr>
          <a:xfrm>
            <a:off x="1988569" y="2968229"/>
            <a:ext cx="2553456" cy="1851827"/>
            <a:chOff x="1501737" y="2226172"/>
            <a:chExt cx="1915591" cy="1388870"/>
          </a:xfrm>
        </p:grpSpPr>
        <p:sp>
          <p:nvSpPr>
            <p:cNvPr id="17" name="Rounded Rectangle 16"/>
            <p:cNvSpPr/>
            <p:nvPr/>
          </p:nvSpPr>
          <p:spPr>
            <a:xfrm>
              <a:off x="1593539" y="2305536"/>
              <a:ext cx="1731988" cy="1230142"/>
            </a:xfrm>
            <a:prstGeom prst="roundRect">
              <a:avLst>
                <a:gd name="adj" fmla="val 4474"/>
              </a:avLst>
            </a:prstGeom>
            <a:solidFill>
              <a:schemeClr val="accent6">
                <a:lumMod val="75000"/>
                <a:alpha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8" name="Rectangle 17"/>
            <p:cNvSpPr/>
            <p:nvPr/>
          </p:nvSpPr>
          <p:spPr>
            <a:xfrm>
              <a:off x="1501737" y="284124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9" name="Rectangle 18"/>
            <p:cNvSpPr/>
            <p:nvPr/>
          </p:nvSpPr>
          <p:spPr>
            <a:xfrm>
              <a:off x="3325526" y="285116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0" name="Rectangle 19"/>
            <p:cNvSpPr/>
            <p:nvPr/>
          </p:nvSpPr>
          <p:spPr>
            <a:xfrm>
              <a:off x="2376911" y="3535678"/>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1" name="Rectangle 20"/>
            <p:cNvSpPr/>
            <p:nvPr/>
          </p:nvSpPr>
          <p:spPr>
            <a:xfrm>
              <a:off x="2339094" y="2226172"/>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5" name="Group 22"/>
          <p:cNvGrpSpPr/>
          <p:nvPr/>
        </p:nvGrpSpPr>
        <p:grpSpPr>
          <a:xfrm>
            <a:off x="-810441" y="2959752"/>
            <a:ext cx="2553456" cy="1851827"/>
            <a:chOff x="1501737" y="2226172"/>
            <a:chExt cx="1915591" cy="1388870"/>
          </a:xfrm>
        </p:grpSpPr>
        <p:sp>
          <p:nvSpPr>
            <p:cNvPr id="24" name="Rounded Rectangle 23"/>
            <p:cNvSpPr/>
            <p:nvPr/>
          </p:nvSpPr>
          <p:spPr>
            <a:xfrm>
              <a:off x="1593539" y="2305536"/>
              <a:ext cx="1731988" cy="1230142"/>
            </a:xfrm>
            <a:prstGeom prst="roundRect">
              <a:avLst>
                <a:gd name="adj" fmla="val 4474"/>
              </a:avLst>
            </a:prstGeom>
            <a:solidFill>
              <a:schemeClr val="accent6">
                <a:lumMod val="75000"/>
                <a:alpha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1" name="Rectangle 30"/>
            <p:cNvSpPr/>
            <p:nvPr/>
          </p:nvSpPr>
          <p:spPr>
            <a:xfrm>
              <a:off x="1501737" y="284124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2" name="Rectangle 31"/>
            <p:cNvSpPr/>
            <p:nvPr/>
          </p:nvSpPr>
          <p:spPr>
            <a:xfrm>
              <a:off x="3325526" y="285116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3" name="Rectangle 32"/>
            <p:cNvSpPr/>
            <p:nvPr/>
          </p:nvSpPr>
          <p:spPr>
            <a:xfrm>
              <a:off x="2376911" y="3535678"/>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4" name="Rectangle 33"/>
            <p:cNvSpPr/>
            <p:nvPr/>
          </p:nvSpPr>
          <p:spPr>
            <a:xfrm>
              <a:off x="2339094" y="2226172"/>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6" name="Group 34"/>
          <p:cNvGrpSpPr/>
          <p:nvPr/>
        </p:nvGrpSpPr>
        <p:grpSpPr>
          <a:xfrm>
            <a:off x="7587659" y="2986212"/>
            <a:ext cx="2553456" cy="1851827"/>
            <a:chOff x="1501737" y="2226172"/>
            <a:chExt cx="1915591" cy="1388870"/>
          </a:xfrm>
        </p:grpSpPr>
        <p:sp>
          <p:nvSpPr>
            <p:cNvPr id="36" name="Rounded Rectangle 35"/>
            <p:cNvSpPr/>
            <p:nvPr/>
          </p:nvSpPr>
          <p:spPr>
            <a:xfrm>
              <a:off x="1593539" y="2305536"/>
              <a:ext cx="1731988" cy="1230142"/>
            </a:xfrm>
            <a:prstGeom prst="roundRect">
              <a:avLst>
                <a:gd name="adj" fmla="val 4474"/>
              </a:avLst>
            </a:prstGeom>
            <a:solidFill>
              <a:schemeClr val="accent6">
                <a:lumMod val="75000"/>
                <a:alpha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7" name="Rectangle 36"/>
            <p:cNvSpPr/>
            <p:nvPr/>
          </p:nvSpPr>
          <p:spPr>
            <a:xfrm>
              <a:off x="1501737" y="284124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8" name="Rectangle 37"/>
            <p:cNvSpPr/>
            <p:nvPr/>
          </p:nvSpPr>
          <p:spPr>
            <a:xfrm>
              <a:off x="3325526" y="285116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9" name="Rectangle 38"/>
            <p:cNvSpPr/>
            <p:nvPr/>
          </p:nvSpPr>
          <p:spPr>
            <a:xfrm>
              <a:off x="2376911" y="3535678"/>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0" name="Rectangle 39"/>
            <p:cNvSpPr/>
            <p:nvPr/>
          </p:nvSpPr>
          <p:spPr>
            <a:xfrm>
              <a:off x="2339094" y="2226172"/>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7" name="Group 40"/>
          <p:cNvGrpSpPr/>
          <p:nvPr/>
        </p:nvGrpSpPr>
        <p:grpSpPr>
          <a:xfrm>
            <a:off x="10351760" y="2999441"/>
            <a:ext cx="2553456" cy="1851827"/>
            <a:chOff x="1501737" y="2226172"/>
            <a:chExt cx="1915591" cy="1388870"/>
          </a:xfrm>
        </p:grpSpPr>
        <p:sp>
          <p:nvSpPr>
            <p:cNvPr id="42" name="Rounded Rectangle 41"/>
            <p:cNvSpPr/>
            <p:nvPr/>
          </p:nvSpPr>
          <p:spPr>
            <a:xfrm>
              <a:off x="1593539" y="2305536"/>
              <a:ext cx="1731988" cy="1230142"/>
            </a:xfrm>
            <a:prstGeom prst="roundRect">
              <a:avLst>
                <a:gd name="adj" fmla="val 4474"/>
              </a:avLst>
            </a:prstGeom>
            <a:solidFill>
              <a:schemeClr val="accent6">
                <a:lumMod val="75000"/>
                <a:alpha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43" name="Rectangle 42"/>
            <p:cNvSpPr/>
            <p:nvPr/>
          </p:nvSpPr>
          <p:spPr>
            <a:xfrm>
              <a:off x="1501737" y="284124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4" name="Rectangle 43"/>
            <p:cNvSpPr/>
            <p:nvPr/>
          </p:nvSpPr>
          <p:spPr>
            <a:xfrm>
              <a:off x="3325526" y="285116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5" name="Rectangle 44"/>
            <p:cNvSpPr/>
            <p:nvPr/>
          </p:nvSpPr>
          <p:spPr>
            <a:xfrm>
              <a:off x="2376911" y="3535678"/>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6" name="Rectangle 45"/>
            <p:cNvSpPr/>
            <p:nvPr/>
          </p:nvSpPr>
          <p:spPr>
            <a:xfrm>
              <a:off x="2339094" y="2226172"/>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cxnSp>
        <p:nvCxnSpPr>
          <p:cNvPr id="4" name="Straight Connector 3"/>
          <p:cNvCxnSpPr>
            <a:stCxn id="32" idx="3"/>
            <a:endCxn id="18" idx="1"/>
          </p:cNvCxnSpPr>
          <p:nvPr/>
        </p:nvCxnSpPr>
        <p:spPr>
          <a:xfrm flipV="1">
            <a:off x="1743014" y="3880916"/>
            <a:ext cx="245555" cy="4749"/>
          </a:xfrm>
          <a:prstGeom prst="line">
            <a:avLst/>
          </a:prstGeom>
        </p:spPr>
        <p:style>
          <a:lnRef idx="2">
            <a:schemeClr val="accent5"/>
          </a:lnRef>
          <a:fillRef idx="0">
            <a:schemeClr val="accent5"/>
          </a:fillRef>
          <a:effectRef idx="1">
            <a:schemeClr val="accent5"/>
          </a:effectRef>
          <a:fontRef idx="minor">
            <a:schemeClr val="tx1"/>
          </a:fontRef>
        </p:style>
      </p:cxnSp>
      <p:cxnSp>
        <p:nvCxnSpPr>
          <p:cNvPr id="47" name="Straight Connector 46"/>
          <p:cNvCxnSpPr/>
          <p:nvPr/>
        </p:nvCxnSpPr>
        <p:spPr>
          <a:xfrm flipV="1">
            <a:off x="4538327" y="3885668"/>
            <a:ext cx="245555" cy="4749"/>
          </a:xfrm>
          <a:prstGeom prst="line">
            <a:avLst/>
          </a:prstGeom>
        </p:spPr>
        <p:style>
          <a:lnRef idx="2">
            <a:schemeClr val="accent5"/>
          </a:lnRef>
          <a:fillRef idx="0">
            <a:schemeClr val="accent5"/>
          </a:fillRef>
          <a:effectRef idx="1">
            <a:schemeClr val="accent5"/>
          </a:effectRef>
          <a:fontRef idx="minor">
            <a:schemeClr val="tx1"/>
          </a:fontRef>
        </p:style>
      </p:cxnSp>
      <p:cxnSp>
        <p:nvCxnSpPr>
          <p:cNvPr id="48" name="Straight Connector 47"/>
          <p:cNvCxnSpPr/>
          <p:nvPr/>
        </p:nvCxnSpPr>
        <p:spPr>
          <a:xfrm flipV="1">
            <a:off x="7346870" y="3890421"/>
            <a:ext cx="245555" cy="4749"/>
          </a:xfrm>
          <a:prstGeom prst="line">
            <a:avLst/>
          </a:prstGeom>
        </p:spPr>
        <p:style>
          <a:lnRef idx="2">
            <a:schemeClr val="accent5"/>
          </a:lnRef>
          <a:fillRef idx="0">
            <a:schemeClr val="accent5"/>
          </a:fillRef>
          <a:effectRef idx="1">
            <a:schemeClr val="accent5"/>
          </a:effectRef>
          <a:fontRef idx="minor">
            <a:schemeClr val="tx1"/>
          </a:fontRef>
        </p:style>
      </p:cxnSp>
      <p:cxnSp>
        <p:nvCxnSpPr>
          <p:cNvPr id="49" name="Straight Connector 48"/>
          <p:cNvCxnSpPr/>
          <p:nvPr/>
        </p:nvCxnSpPr>
        <p:spPr>
          <a:xfrm flipV="1">
            <a:off x="10142189" y="3895175"/>
            <a:ext cx="245555" cy="4749"/>
          </a:xfrm>
          <a:prstGeom prst="line">
            <a:avLst/>
          </a:prstGeom>
        </p:spPr>
        <p:style>
          <a:lnRef idx="2">
            <a:schemeClr val="accent5"/>
          </a:lnRef>
          <a:fillRef idx="0">
            <a:schemeClr val="accent5"/>
          </a:fillRef>
          <a:effectRef idx="1">
            <a:schemeClr val="accent5"/>
          </a:effectRef>
          <a:fontRef idx="minor">
            <a:schemeClr val="tx1"/>
          </a:fontRef>
        </p:style>
      </p:cxnSp>
      <p:graphicFrame>
        <p:nvGraphicFramePr>
          <p:cNvPr id="51" name="Diagram 50"/>
          <p:cNvGraphicFramePr/>
          <p:nvPr>
            <p:extLst>
              <p:ext uri="{D42A27DB-BD31-4B8C-83A1-F6EECF244321}">
                <p14:modId xmlns:p14="http://schemas.microsoft.com/office/powerpoint/2010/main" xmlns="" val="867481141"/>
              </p:ext>
            </p:extLst>
          </p:nvPr>
        </p:nvGraphicFramePr>
        <p:xfrm>
          <a:off x="4947362" y="3085374"/>
          <a:ext cx="2259534" cy="1594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Slide Number Placeholder 40"/>
          <p:cNvSpPr>
            <a:spLocks noGrp="1"/>
          </p:cNvSpPr>
          <p:nvPr>
            <p:ph type="sldNum" sz="quarter" idx="12"/>
          </p:nvPr>
        </p:nvSpPr>
        <p:spPr/>
        <p:txBody>
          <a:bodyPr/>
          <a:lstStyle/>
          <a:p>
            <a:fld id="{C51EAA63-D034-42AE-91FA-B13B9518C7BE}" type="slidenum">
              <a:rPr lang="en-GB" smtClean="0"/>
              <a:pPr/>
              <a:t>31</a:t>
            </a:fld>
            <a:endParaRPr lang="en-GB" dirty="0"/>
          </a:p>
        </p:txBody>
      </p:sp>
      <p:grpSp>
        <p:nvGrpSpPr>
          <p:cNvPr id="50" name="Group 49"/>
          <p:cNvGrpSpPr/>
          <p:nvPr/>
        </p:nvGrpSpPr>
        <p:grpSpPr>
          <a:xfrm>
            <a:off x="9236496" y="-675456"/>
            <a:ext cx="3122612" cy="3502124"/>
            <a:chOff x="5590356" y="-289148"/>
            <a:chExt cx="7488832" cy="7488832"/>
          </a:xfrm>
        </p:grpSpPr>
        <p:pic>
          <p:nvPicPr>
            <p:cNvPr id="52" name="Picture 11" descr="C:\Users\dmmartin\Documents\Oracle\Reference - No BU\Templates\Ora Corp icons infographics\ic-Warehouse-gray.png"/>
            <p:cNvPicPr>
              <a:picLocks noChangeAspect="1" noChangeArrowheads="1"/>
            </p:cNvPicPr>
            <p:nvPr/>
          </p:nvPicPr>
          <p:blipFill>
            <a:blip r:embed="rId8" cstate="print"/>
            <a:stretch>
              <a:fillRect/>
            </a:stretch>
          </p:blipFill>
          <p:spPr bwMode="auto">
            <a:xfrm>
              <a:off x="5590356" y="-289148"/>
              <a:ext cx="7488832" cy="7488832"/>
            </a:xfrm>
            <a:prstGeom prst="rect">
              <a:avLst/>
            </a:prstGeom>
            <a:noFill/>
          </p:spPr>
        </p:pic>
        <p:grpSp>
          <p:nvGrpSpPr>
            <p:cNvPr id="53" name="Group 20"/>
            <p:cNvGrpSpPr/>
            <p:nvPr/>
          </p:nvGrpSpPr>
          <p:grpSpPr>
            <a:xfrm>
              <a:off x="8038628" y="2204864"/>
              <a:ext cx="2289455" cy="2592288"/>
              <a:chOff x="-5844115" y="3789040"/>
              <a:chExt cx="6321903" cy="6264696"/>
            </a:xfrm>
          </p:grpSpPr>
          <p:pic>
            <p:nvPicPr>
              <p:cNvPr id="54" name="Picture 2" descr="C:\Users\dmmartin\Documents\Oracle\Reference - No BU\Templates\Ora Corp icons infographics\ic-BigServer-wht.png"/>
              <p:cNvPicPr>
                <a:picLocks noChangeAspect="1" noChangeArrowheads="1"/>
              </p:cNvPicPr>
              <p:nvPr/>
            </p:nvPicPr>
            <p:blipFill>
              <a:blip r:embed="rId9" cstate="print"/>
              <a:stretch>
                <a:fillRect/>
              </a:stretch>
            </p:blipFill>
            <p:spPr bwMode="auto">
              <a:xfrm>
                <a:off x="-5844115" y="3789040"/>
                <a:ext cx="3657607" cy="3657607"/>
              </a:xfrm>
              <a:prstGeom prst="rect">
                <a:avLst/>
              </a:prstGeom>
              <a:noFill/>
              <a:ln>
                <a:noFill/>
              </a:ln>
            </p:spPr>
          </p:pic>
          <p:pic>
            <p:nvPicPr>
              <p:cNvPr id="55" name="Picture 5" descr="C:\Users\dmmartin\Documents\Oracle\Reference - No BU\Templates\Ora Corp icons infographics\ic-Database-wht.png"/>
              <p:cNvPicPr>
                <a:picLocks noChangeAspect="1" noChangeArrowheads="1"/>
              </p:cNvPicPr>
              <p:nvPr/>
            </p:nvPicPr>
            <p:blipFill>
              <a:blip r:embed="rId10" cstate="print"/>
              <a:stretch>
                <a:fillRect/>
              </a:stretch>
            </p:blipFill>
            <p:spPr bwMode="auto">
              <a:xfrm>
                <a:off x="-3959324" y="7200800"/>
                <a:ext cx="2852936" cy="2852936"/>
              </a:xfrm>
              <a:prstGeom prst="rect">
                <a:avLst/>
              </a:prstGeom>
              <a:noFill/>
              <a:ln>
                <a:noFill/>
              </a:ln>
            </p:spPr>
          </p:pic>
          <p:pic>
            <p:nvPicPr>
              <p:cNvPr id="56" name="Picture 7" descr="C:\Users\dmmartin\Documents\Oracle\Reference - No BU\Templates\Ora Corp icons infographics\ic-HardDrive-wht.png"/>
              <p:cNvPicPr>
                <a:picLocks noChangeAspect="1" noChangeArrowheads="1"/>
              </p:cNvPicPr>
              <p:nvPr/>
            </p:nvPicPr>
            <p:blipFill>
              <a:blip r:embed="rId11" cstate="print"/>
              <a:stretch>
                <a:fillRect/>
              </a:stretch>
            </p:blipFill>
            <p:spPr bwMode="auto">
              <a:xfrm>
                <a:off x="-2675763" y="3947857"/>
                <a:ext cx="3153551" cy="3153551"/>
              </a:xfrm>
              <a:prstGeom prst="rect">
                <a:avLst/>
              </a:prstGeom>
              <a:noFill/>
              <a:ln>
                <a:noFill/>
              </a:ln>
            </p:spPr>
          </p:pic>
          <p:pic>
            <p:nvPicPr>
              <p:cNvPr id="57" name="Picture 9" descr="C:\Users\dmmartin\Documents\Oracle\Reference - No BU\Templates\Ora Corp icons infographics\ic-Network-wht.png"/>
              <p:cNvPicPr>
                <a:picLocks noChangeAspect="1" noChangeArrowheads="1"/>
              </p:cNvPicPr>
              <p:nvPr/>
            </p:nvPicPr>
            <p:blipFill>
              <a:blip r:embed="rId12" cstate="print"/>
              <a:stretch>
                <a:fillRect/>
              </a:stretch>
            </p:blipFill>
            <p:spPr bwMode="auto">
              <a:xfrm>
                <a:off x="-4346748" y="4797152"/>
                <a:ext cx="3657607" cy="3657607"/>
              </a:xfrm>
              <a:prstGeom prst="rect">
                <a:avLst/>
              </a:prstGeom>
              <a:noFill/>
              <a:ln>
                <a:noFill/>
              </a:ln>
            </p:spPr>
          </p:pic>
        </p:grpSp>
      </p:grpSp>
    </p:spTree>
    <p:extLst>
      <p:ext uri="{BB962C8B-B14F-4D97-AF65-F5344CB8AC3E}">
        <p14:creationId xmlns:p14="http://schemas.microsoft.com/office/powerpoint/2010/main" xmlns="" val="3751603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PODs to Build Service</a:t>
            </a:r>
            <a:endParaRPr lang="en-US" dirty="0"/>
          </a:p>
        </p:txBody>
      </p:sp>
      <p:sp>
        <p:nvSpPr>
          <p:cNvPr id="4" name="Text Placeholder 3"/>
          <p:cNvSpPr>
            <a:spLocks noGrp="1"/>
          </p:cNvSpPr>
          <p:nvPr>
            <p:ph type="body" sz="quarter" idx="13"/>
          </p:nvPr>
        </p:nvSpPr>
        <p:spPr/>
        <p:txBody>
          <a:bodyPr/>
          <a:lstStyle/>
          <a:p>
            <a:r>
              <a:rPr lang="en-US" dirty="0" smtClean="0"/>
              <a:t>Scale-out Architecture</a:t>
            </a:r>
            <a:endParaRPr lang="en-US" dirty="0"/>
          </a:p>
        </p:txBody>
      </p:sp>
      <p:sp>
        <p:nvSpPr>
          <p:cNvPr id="3" name="Content Placeholder 2"/>
          <p:cNvSpPr>
            <a:spLocks noGrp="1"/>
          </p:cNvSpPr>
          <p:nvPr>
            <p:ph sz="quarter" idx="4294967295"/>
          </p:nvPr>
        </p:nvSpPr>
        <p:spPr>
          <a:xfrm>
            <a:off x="1217613" y="2028825"/>
            <a:ext cx="10971212" cy="4084638"/>
          </a:xfrm>
        </p:spPr>
        <p:txBody>
          <a:bodyPr/>
          <a:lstStyle/>
          <a:p>
            <a:r>
              <a:rPr lang="en-US" dirty="0" smtClean="0"/>
              <a:t>Some levels of the service are delivered by connecting together PoDs</a:t>
            </a:r>
          </a:p>
          <a:p>
            <a:r>
              <a:rPr lang="en-US" dirty="0" smtClean="0"/>
              <a:t>Fail-over (aka fail-back) capability can be delivered across two PoDs to provide business continuity</a:t>
            </a:r>
          </a:p>
          <a:p>
            <a:r>
              <a:rPr lang="en-US" dirty="0" smtClean="0"/>
              <a:t>Full site level disaster recovery is achieved by connected two PoDs across remote sites</a:t>
            </a:r>
          </a:p>
          <a:p>
            <a:r>
              <a:rPr lang="en-US" dirty="0" smtClean="0"/>
              <a:t>Fail over and disaster recovery can be asynchronous for performance or can be synchronous for multi-site guaranteed zero data loss</a:t>
            </a:r>
            <a:endParaRPr lang="en-US"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32</a:t>
            </a:fld>
            <a:endParaRPr lang="en-GB" dirty="0"/>
          </a:p>
        </p:txBody>
      </p:sp>
      <p:grpSp>
        <p:nvGrpSpPr>
          <p:cNvPr id="7" name="Group 6"/>
          <p:cNvGrpSpPr/>
          <p:nvPr/>
        </p:nvGrpSpPr>
        <p:grpSpPr>
          <a:xfrm>
            <a:off x="9236496" y="-675456"/>
            <a:ext cx="3122612" cy="3502124"/>
            <a:chOff x="5590356" y="-289148"/>
            <a:chExt cx="7488832" cy="7488832"/>
          </a:xfrm>
        </p:grpSpPr>
        <p:pic>
          <p:nvPicPr>
            <p:cNvPr id="8" name="Picture 11" descr="C:\Users\dmmartin\Documents\Oracle\Reference - No BU\Templates\Ora Corp icons infographics\ic-Warehouse-gray.png"/>
            <p:cNvPicPr>
              <a:picLocks noChangeAspect="1" noChangeArrowheads="1"/>
            </p:cNvPicPr>
            <p:nvPr/>
          </p:nvPicPr>
          <p:blipFill>
            <a:blip r:embed="rId3" cstate="print"/>
            <a:stretch>
              <a:fillRect/>
            </a:stretch>
          </p:blipFill>
          <p:spPr bwMode="auto">
            <a:xfrm>
              <a:off x="5590356" y="-289148"/>
              <a:ext cx="7488832" cy="7488832"/>
            </a:xfrm>
            <a:prstGeom prst="rect">
              <a:avLst/>
            </a:prstGeom>
            <a:noFill/>
          </p:spPr>
        </p:pic>
        <p:grpSp>
          <p:nvGrpSpPr>
            <p:cNvPr id="9" name="Group 20"/>
            <p:cNvGrpSpPr/>
            <p:nvPr/>
          </p:nvGrpSpPr>
          <p:grpSpPr>
            <a:xfrm>
              <a:off x="8038628" y="2204864"/>
              <a:ext cx="2289455" cy="2592288"/>
              <a:chOff x="-5844115" y="3789040"/>
              <a:chExt cx="6321903" cy="6264696"/>
            </a:xfrm>
          </p:grpSpPr>
          <p:pic>
            <p:nvPicPr>
              <p:cNvPr id="10" name="Picture 2" descr="C:\Users\dmmartin\Documents\Oracle\Reference - No BU\Templates\Ora Corp icons infographics\ic-BigServer-wht.png"/>
              <p:cNvPicPr>
                <a:picLocks noChangeAspect="1" noChangeArrowheads="1"/>
              </p:cNvPicPr>
              <p:nvPr/>
            </p:nvPicPr>
            <p:blipFill>
              <a:blip r:embed="rId4" cstate="print"/>
              <a:stretch>
                <a:fillRect/>
              </a:stretch>
            </p:blipFill>
            <p:spPr bwMode="auto">
              <a:xfrm>
                <a:off x="-5844115" y="3789040"/>
                <a:ext cx="3657607" cy="3657607"/>
              </a:xfrm>
              <a:prstGeom prst="rect">
                <a:avLst/>
              </a:prstGeom>
              <a:noFill/>
              <a:ln>
                <a:noFill/>
              </a:ln>
            </p:spPr>
          </p:pic>
          <p:pic>
            <p:nvPicPr>
              <p:cNvPr id="11" name="Picture 5" descr="C:\Users\dmmartin\Documents\Oracle\Reference - No BU\Templates\Ora Corp icons infographics\ic-Database-wht.png"/>
              <p:cNvPicPr>
                <a:picLocks noChangeAspect="1" noChangeArrowheads="1"/>
              </p:cNvPicPr>
              <p:nvPr/>
            </p:nvPicPr>
            <p:blipFill>
              <a:blip r:embed="rId5" cstate="print"/>
              <a:stretch>
                <a:fillRect/>
              </a:stretch>
            </p:blipFill>
            <p:spPr bwMode="auto">
              <a:xfrm>
                <a:off x="-3959324" y="7200800"/>
                <a:ext cx="2852936" cy="2852936"/>
              </a:xfrm>
              <a:prstGeom prst="rect">
                <a:avLst/>
              </a:prstGeom>
              <a:noFill/>
              <a:ln>
                <a:noFill/>
              </a:ln>
            </p:spPr>
          </p:pic>
          <p:pic>
            <p:nvPicPr>
              <p:cNvPr id="12" name="Picture 7" descr="C:\Users\dmmartin\Documents\Oracle\Reference - No BU\Templates\Ora Corp icons infographics\ic-HardDrive-wht.png"/>
              <p:cNvPicPr>
                <a:picLocks noChangeAspect="1" noChangeArrowheads="1"/>
              </p:cNvPicPr>
              <p:nvPr/>
            </p:nvPicPr>
            <p:blipFill>
              <a:blip r:embed="rId6" cstate="print"/>
              <a:stretch>
                <a:fillRect/>
              </a:stretch>
            </p:blipFill>
            <p:spPr bwMode="auto">
              <a:xfrm>
                <a:off x="-2675763" y="3947857"/>
                <a:ext cx="3153551" cy="3153551"/>
              </a:xfrm>
              <a:prstGeom prst="rect">
                <a:avLst/>
              </a:prstGeom>
              <a:noFill/>
              <a:ln>
                <a:noFill/>
              </a:ln>
            </p:spPr>
          </p:pic>
          <p:pic>
            <p:nvPicPr>
              <p:cNvPr id="13" name="Picture 9" descr="C:\Users\dmmartin\Documents\Oracle\Reference - No BU\Templates\Ora Corp icons infographics\ic-Network-wht.png"/>
              <p:cNvPicPr>
                <a:picLocks noChangeAspect="1" noChangeArrowheads="1"/>
              </p:cNvPicPr>
              <p:nvPr/>
            </p:nvPicPr>
            <p:blipFill>
              <a:blip r:embed="rId7" cstate="print"/>
              <a:stretch>
                <a:fillRect/>
              </a:stretch>
            </p:blipFill>
            <p:spPr bwMode="auto">
              <a:xfrm>
                <a:off x="-4346748" y="4797152"/>
                <a:ext cx="3657607" cy="3657607"/>
              </a:xfrm>
              <a:prstGeom prst="rect">
                <a:avLst/>
              </a:prstGeom>
              <a:noFill/>
              <a:ln>
                <a:noFill/>
              </a:ln>
            </p:spPr>
          </p:pic>
        </p:grpSp>
      </p:grpSp>
      <p:grpSp>
        <p:nvGrpSpPr>
          <p:cNvPr id="14" name="Group 13"/>
          <p:cNvGrpSpPr>
            <a:grpSpLocks noChangeAspect="1"/>
          </p:cNvGrpSpPr>
          <p:nvPr/>
        </p:nvGrpSpPr>
        <p:grpSpPr>
          <a:xfrm>
            <a:off x="8830716" y="5445224"/>
            <a:ext cx="2808312" cy="678384"/>
            <a:chOff x="2820876" y="12416423"/>
            <a:chExt cx="7666024" cy="1851827"/>
          </a:xfrm>
        </p:grpSpPr>
        <p:grpSp>
          <p:nvGrpSpPr>
            <p:cNvPr id="15" name="Group 1"/>
            <p:cNvGrpSpPr/>
            <p:nvPr/>
          </p:nvGrpSpPr>
          <p:grpSpPr>
            <a:xfrm>
              <a:off x="2820876" y="12416423"/>
              <a:ext cx="2553455" cy="1851827"/>
              <a:chOff x="1501737" y="2226172"/>
              <a:chExt cx="1915591" cy="1388870"/>
            </a:xfrm>
          </p:grpSpPr>
          <p:sp>
            <p:nvSpPr>
              <p:cNvPr id="29" name="Rounded Rectangle 28"/>
              <p:cNvSpPr/>
              <p:nvPr/>
            </p:nvSpPr>
            <p:spPr>
              <a:xfrm>
                <a:off x="1593539" y="2305536"/>
                <a:ext cx="1731988" cy="1230142"/>
              </a:xfrm>
              <a:prstGeom prst="roundRect">
                <a:avLst>
                  <a:gd name="adj" fmla="val 4474"/>
                </a:avLst>
              </a:prstGeom>
              <a:solidFill>
                <a:schemeClr val="accent6">
                  <a:lumMod val="75000"/>
                  <a:alpha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0" name="Rectangle 29"/>
              <p:cNvSpPr/>
              <p:nvPr/>
            </p:nvSpPr>
            <p:spPr>
              <a:xfrm>
                <a:off x="1501737" y="284124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1" name="Rectangle 30"/>
              <p:cNvSpPr/>
              <p:nvPr/>
            </p:nvSpPr>
            <p:spPr>
              <a:xfrm>
                <a:off x="3325526" y="285116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2" name="Rectangle 31"/>
              <p:cNvSpPr/>
              <p:nvPr/>
            </p:nvSpPr>
            <p:spPr>
              <a:xfrm>
                <a:off x="2376911" y="3535678"/>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3" name="Rectangle 32"/>
              <p:cNvSpPr/>
              <p:nvPr/>
            </p:nvSpPr>
            <p:spPr>
              <a:xfrm>
                <a:off x="2339094" y="2226172"/>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16" name="Group 34"/>
            <p:cNvGrpSpPr/>
            <p:nvPr/>
          </p:nvGrpSpPr>
          <p:grpSpPr>
            <a:xfrm>
              <a:off x="7933445" y="12416423"/>
              <a:ext cx="2553455" cy="1851827"/>
              <a:chOff x="1501737" y="2226172"/>
              <a:chExt cx="1915591" cy="1388870"/>
            </a:xfrm>
          </p:grpSpPr>
          <p:sp>
            <p:nvSpPr>
              <p:cNvPr id="24" name="Rounded Rectangle 23"/>
              <p:cNvSpPr/>
              <p:nvPr/>
            </p:nvSpPr>
            <p:spPr>
              <a:xfrm>
                <a:off x="1593539" y="2305536"/>
                <a:ext cx="1731988" cy="1230142"/>
              </a:xfrm>
              <a:prstGeom prst="roundRect">
                <a:avLst>
                  <a:gd name="adj" fmla="val 4474"/>
                </a:avLst>
              </a:prstGeom>
              <a:solidFill>
                <a:schemeClr val="accent6">
                  <a:lumMod val="75000"/>
                  <a:alpha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5" name="Rectangle 24"/>
              <p:cNvSpPr/>
              <p:nvPr/>
            </p:nvSpPr>
            <p:spPr>
              <a:xfrm>
                <a:off x="1501737" y="2853551"/>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6" name="Rectangle 25"/>
              <p:cNvSpPr/>
              <p:nvPr/>
            </p:nvSpPr>
            <p:spPr>
              <a:xfrm>
                <a:off x="3325526" y="285116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7" name="Rectangle 26"/>
              <p:cNvSpPr/>
              <p:nvPr/>
            </p:nvSpPr>
            <p:spPr>
              <a:xfrm>
                <a:off x="2376911" y="3535678"/>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8" name="Rectangle 27"/>
              <p:cNvSpPr/>
              <p:nvPr/>
            </p:nvSpPr>
            <p:spPr>
              <a:xfrm>
                <a:off x="2339094" y="2226172"/>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aphicFrame>
          <p:nvGraphicFramePr>
            <p:cNvPr id="17" name="Diagram 16"/>
            <p:cNvGraphicFramePr/>
            <p:nvPr>
              <p:extLst>
                <p:ext uri="{D42A27DB-BD31-4B8C-83A1-F6EECF244321}">
                  <p14:modId xmlns:p14="http://schemas.microsoft.com/office/powerpoint/2010/main" xmlns="" val="867481141"/>
                </p:ext>
              </p:extLst>
            </p:nvPr>
          </p:nvGraphicFramePr>
          <p:xfrm>
            <a:off x="5518348" y="12574015"/>
            <a:ext cx="2259533" cy="15944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oup 34"/>
            <p:cNvGrpSpPr/>
            <p:nvPr/>
          </p:nvGrpSpPr>
          <p:grpSpPr>
            <a:xfrm>
              <a:off x="5374331" y="12416423"/>
              <a:ext cx="2553455" cy="1851827"/>
              <a:chOff x="1501737" y="2226172"/>
              <a:chExt cx="1915591" cy="1388870"/>
            </a:xfrm>
          </p:grpSpPr>
          <p:sp>
            <p:nvSpPr>
              <p:cNvPr id="19" name="Rounded Rectangle 18"/>
              <p:cNvSpPr/>
              <p:nvPr/>
            </p:nvSpPr>
            <p:spPr>
              <a:xfrm>
                <a:off x="1593539" y="2305536"/>
                <a:ext cx="1731988" cy="1230142"/>
              </a:xfrm>
              <a:prstGeom prst="roundRect">
                <a:avLst>
                  <a:gd name="adj" fmla="val 4474"/>
                </a:avLst>
              </a:prstGeom>
              <a:solidFill>
                <a:schemeClr val="accent6">
                  <a:lumMod val="75000"/>
                  <a:alpha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0" name="Rectangle 19"/>
              <p:cNvSpPr/>
              <p:nvPr/>
            </p:nvSpPr>
            <p:spPr>
              <a:xfrm>
                <a:off x="1501737" y="2853551"/>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1" name="Rectangle 20"/>
              <p:cNvSpPr/>
              <p:nvPr/>
            </p:nvSpPr>
            <p:spPr>
              <a:xfrm>
                <a:off x="3325526" y="2851163"/>
                <a:ext cx="91802" cy="138887"/>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2" name="Rectangle 21"/>
              <p:cNvSpPr/>
              <p:nvPr/>
            </p:nvSpPr>
            <p:spPr>
              <a:xfrm>
                <a:off x="2376911" y="3535678"/>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3" name="Rectangle 22"/>
              <p:cNvSpPr/>
              <p:nvPr/>
            </p:nvSpPr>
            <p:spPr>
              <a:xfrm>
                <a:off x="2339094" y="2226172"/>
                <a:ext cx="201963" cy="79364"/>
              </a:xfrm>
              <a:prstGeom prst="rect">
                <a:avLst/>
              </a:prstGeom>
              <a:solidFill>
                <a:schemeClr val="accent6">
                  <a:lumMod val="75000"/>
                  <a:alpha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spTree>
    <p:extLst>
      <p:ext uri="{BB962C8B-B14F-4D97-AF65-F5344CB8AC3E}">
        <p14:creationId xmlns="" xmlns:p14="http://schemas.microsoft.com/office/powerpoint/2010/main" val="26670278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Unit</a:t>
            </a:r>
          </a:p>
        </p:txBody>
      </p:sp>
      <p:sp>
        <p:nvSpPr>
          <p:cNvPr id="3" name="Text Placeholder 2"/>
          <p:cNvSpPr>
            <a:spLocks noGrp="1"/>
          </p:cNvSpPr>
          <p:nvPr>
            <p:ph type="body" sz="quarter" idx="13"/>
          </p:nvPr>
        </p:nvSpPr>
        <p:spPr>
          <a:xfrm>
            <a:off x="549796" y="1268760"/>
            <a:ext cx="11125198" cy="343299"/>
          </a:xfrm>
        </p:spPr>
        <p:txBody>
          <a:bodyPr/>
          <a:lstStyle/>
          <a:p>
            <a:r>
              <a:rPr lang="en-US" dirty="0" smtClean="0"/>
              <a:t>Continuous Evolution … with backwards compatibility</a:t>
            </a:r>
            <a:endParaRPr lang="en-US" dirty="0"/>
          </a:p>
        </p:txBody>
      </p:sp>
      <p:graphicFrame>
        <p:nvGraphicFramePr>
          <p:cNvPr id="17" name="Diagram 16"/>
          <p:cNvGraphicFramePr/>
          <p:nvPr>
            <p:extLst>
              <p:ext uri="{D42A27DB-BD31-4B8C-83A1-F6EECF244321}">
                <p14:modId xmlns="" xmlns:p14="http://schemas.microsoft.com/office/powerpoint/2010/main" val="506879543"/>
              </p:ext>
            </p:extLst>
          </p:nvPr>
        </p:nvGraphicFramePr>
        <p:xfrm>
          <a:off x="1794553" y="3904080"/>
          <a:ext cx="8902596" cy="1501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66"/>
          <p:cNvGrpSpPr/>
          <p:nvPr/>
        </p:nvGrpSpPr>
        <p:grpSpPr>
          <a:xfrm>
            <a:off x="1903170" y="1881805"/>
            <a:ext cx="2351821" cy="1998135"/>
            <a:chOff x="928078" y="1187936"/>
            <a:chExt cx="1764325" cy="1498601"/>
          </a:xfrm>
        </p:grpSpPr>
        <p:grpSp>
          <p:nvGrpSpPr>
            <p:cNvPr id="5" name="Group 67"/>
            <p:cNvGrpSpPr/>
            <p:nvPr/>
          </p:nvGrpSpPr>
          <p:grpSpPr>
            <a:xfrm>
              <a:off x="1207479" y="1187936"/>
              <a:ext cx="1484924" cy="1230924"/>
              <a:chOff x="2101548" y="1960701"/>
              <a:chExt cx="4621837" cy="4135106"/>
            </a:xfrm>
            <a:solidFill>
              <a:srgbClr val="FFB500"/>
            </a:solidFill>
          </p:grpSpPr>
          <p:sp>
            <p:nvSpPr>
              <p:cNvPr id="81" name="Rounded Rectangle 80"/>
              <p:cNvSpPr/>
              <p:nvPr/>
            </p:nvSpPr>
            <p:spPr>
              <a:xfrm>
                <a:off x="2323042" y="2196993"/>
                <a:ext cx="4178849" cy="3662521"/>
              </a:xfrm>
              <a:prstGeom prst="roundRect">
                <a:avLst>
                  <a:gd name="adj" fmla="val 4474"/>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900" dirty="0"/>
              </a:p>
            </p:txBody>
          </p:sp>
          <p:sp>
            <p:nvSpPr>
              <p:cNvPr id="82" name="Rectangle 81"/>
              <p:cNvSpPr/>
              <p:nvPr/>
            </p:nvSpPr>
            <p:spPr>
              <a:xfrm>
                <a:off x="2101548" y="3791961"/>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3" name="Rectangle 82"/>
              <p:cNvSpPr/>
              <p:nvPr/>
            </p:nvSpPr>
            <p:spPr>
              <a:xfrm>
                <a:off x="6501891" y="3821497"/>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4" name="Rectangle 83"/>
              <p:cNvSpPr/>
              <p:nvPr/>
            </p:nvSpPr>
            <p:spPr>
              <a:xfrm>
                <a:off x="4213122" y="5859515"/>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5" name="Rectangle 84"/>
              <p:cNvSpPr/>
              <p:nvPr/>
            </p:nvSpPr>
            <p:spPr>
              <a:xfrm>
                <a:off x="4121879" y="1960701"/>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6" name="Group 68"/>
            <p:cNvGrpSpPr/>
            <p:nvPr/>
          </p:nvGrpSpPr>
          <p:grpSpPr>
            <a:xfrm>
              <a:off x="1060940" y="1314936"/>
              <a:ext cx="1484924" cy="1230924"/>
              <a:chOff x="2101548" y="1960701"/>
              <a:chExt cx="4621837" cy="4135106"/>
            </a:xfrm>
          </p:grpSpPr>
          <p:sp>
            <p:nvSpPr>
              <p:cNvPr id="76" name="Rounded Rectangle 75"/>
              <p:cNvSpPr/>
              <p:nvPr/>
            </p:nvSpPr>
            <p:spPr>
              <a:xfrm>
                <a:off x="2323042" y="2196993"/>
                <a:ext cx="4178849" cy="3662521"/>
              </a:xfrm>
              <a:prstGeom prst="roundRect">
                <a:avLst>
                  <a:gd name="adj" fmla="val 447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00" dirty="0"/>
              </a:p>
            </p:txBody>
          </p:sp>
          <p:sp>
            <p:nvSpPr>
              <p:cNvPr id="77" name="Rectangle 76"/>
              <p:cNvSpPr/>
              <p:nvPr/>
            </p:nvSpPr>
            <p:spPr>
              <a:xfrm>
                <a:off x="2101548" y="3791961"/>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8" name="Rectangle 77"/>
              <p:cNvSpPr/>
              <p:nvPr/>
            </p:nvSpPr>
            <p:spPr>
              <a:xfrm>
                <a:off x="6501891" y="3821497"/>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9" name="Rectangle 78"/>
              <p:cNvSpPr/>
              <p:nvPr/>
            </p:nvSpPr>
            <p:spPr>
              <a:xfrm>
                <a:off x="4213122" y="5859515"/>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0" name="Rectangle 79"/>
              <p:cNvSpPr/>
              <p:nvPr/>
            </p:nvSpPr>
            <p:spPr>
              <a:xfrm>
                <a:off x="4121879" y="1960701"/>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7" name="Group 69"/>
            <p:cNvGrpSpPr/>
            <p:nvPr/>
          </p:nvGrpSpPr>
          <p:grpSpPr>
            <a:xfrm>
              <a:off x="928078" y="1455613"/>
              <a:ext cx="1484924" cy="1230924"/>
              <a:chOff x="2101548" y="1960701"/>
              <a:chExt cx="4621837" cy="4135106"/>
            </a:xfrm>
          </p:grpSpPr>
          <p:sp>
            <p:nvSpPr>
              <p:cNvPr id="71" name="Rounded Rectangle 70"/>
              <p:cNvSpPr/>
              <p:nvPr/>
            </p:nvSpPr>
            <p:spPr>
              <a:xfrm>
                <a:off x="2323042" y="2196993"/>
                <a:ext cx="4178849" cy="3662521"/>
              </a:xfrm>
              <a:prstGeom prst="roundRect">
                <a:avLst>
                  <a:gd name="adj" fmla="val 447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900" dirty="0" smtClean="0"/>
                  <a:t>Version 1</a:t>
                </a:r>
                <a:endParaRPr lang="en-US" sz="1900" dirty="0"/>
              </a:p>
            </p:txBody>
          </p:sp>
          <p:sp>
            <p:nvSpPr>
              <p:cNvPr id="72" name="Rectangle 71"/>
              <p:cNvSpPr/>
              <p:nvPr/>
            </p:nvSpPr>
            <p:spPr>
              <a:xfrm>
                <a:off x="2101548" y="3791961"/>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3" name="Rectangle 72"/>
              <p:cNvSpPr/>
              <p:nvPr/>
            </p:nvSpPr>
            <p:spPr>
              <a:xfrm>
                <a:off x="6501891" y="3821497"/>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4" name="Rectangle 73"/>
              <p:cNvSpPr/>
              <p:nvPr/>
            </p:nvSpPr>
            <p:spPr>
              <a:xfrm>
                <a:off x="4213122" y="5859515"/>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5" name="Rectangle 74"/>
              <p:cNvSpPr/>
              <p:nvPr/>
            </p:nvSpPr>
            <p:spPr>
              <a:xfrm>
                <a:off x="4121879" y="1960701"/>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grpSp>
        <p:nvGrpSpPr>
          <p:cNvPr id="8" name="Group 85"/>
          <p:cNvGrpSpPr/>
          <p:nvPr/>
        </p:nvGrpSpPr>
        <p:grpSpPr>
          <a:xfrm>
            <a:off x="5075390" y="1928697"/>
            <a:ext cx="2351821" cy="1998135"/>
            <a:chOff x="928078" y="1187936"/>
            <a:chExt cx="1764325" cy="1498601"/>
          </a:xfrm>
        </p:grpSpPr>
        <p:grpSp>
          <p:nvGrpSpPr>
            <p:cNvPr id="9" name="Group 86"/>
            <p:cNvGrpSpPr/>
            <p:nvPr/>
          </p:nvGrpSpPr>
          <p:grpSpPr>
            <a:xfrm>
              <a:off x="1207479" y="1187936"/>
              <a:ext cx="1484924" cy="1230924"/>
              <a:chOff x="2101548" y="1960701"/>
              <a:chExt cx="4621837" cy="4135106"/>
            </a:xfrm>
            <a:solidFill>
              <a:srgbClr val="FFB500"/>
            </a:solidFill>
          </p:grpSpPr>
          <p:sp>
            <p:nvSpPr>
              <p:cNvPr id="100" name="Rounded Rectangle 99"/>
              <p:cNvSpPr/>
              <p:nvPr/>
            </p:nvSpPr>
            <p:spPr>
              <a:xfrm>
                <a:off x="2323042" y="2196993"/>
                <a:ext cx="4178849" cy="3662521"/>
              </a:xfrm>
              <a:prstGeom prst="roundRect">
                <a:avLst>
                  <a:gd name="adj" fmla="val 4474"/>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900" dirty="0"/>
              </a:p>
            </p:txBody>
          </p:sp>
          <p:sp>
            <p:nvSpPr>
              <p:cNvPr id="101" name="Rectangle 100"/>
              <p:cNvSpPr/>
              <p:nvPr/>
            </p:nvSpPr>
            <p:spPr>
              <a:xfrm>
                <a:off x="2101548" y="3791961"/>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02" name="Rectangle 101"/>
              <p:cNvSpPr/>
              <p:nvPr/>
            </p:nvSpPr>
            <p:spPr>
              <a:xfrm>
                <a:off x="6501891" y="3821497"/>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03" name="Rectangle 102"/>
              <p:cNvSpPr/>
              <p:nvPr/>
            </p:nvSpPr>
            <p:spPr>
              <a:xfrm>
                <a:off x="4213122" y="5859515"/>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04" name="Rectangle 103"/>
              <p:cNvSpPr/>
              <p:nvPr/>
            </p:nvSpPr>
            <p:spPr>
              <a:xfrm>
                <a:off x="4121879" y="1960701"/>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10" name="Group 87"/>
            <p:cNvGrpSpPr/>
            <p:nvPr/>
          </p:nvGrpSpPr>
          <p:grpSpPr>
            <a:xfrm>
              <a:off x="1060940" y="1314936"/>
              <a:ext cx="1484924" cy="1230924"/>
              <a:chOff x="2101548" y="1960701"/>
              <a:chExt cx="4621837" cy="4135106"/>
            </a:xfrm>
          </p:grpSpPr>
          <p:sp>
            <p:nvSpPr>
              <p:cNvPr id="95" name="Rounded Rectangle 94"/>
              <p:cNvSpPr/>
              <p:nvPr/>
            </p:nvSpPr>
            <p:spPr>
              <a:xfrm>
                <a:off x="2323042" y="2196993"/>
                <a:ext cx="4178849" cy="3662521"/>
              </a:xfrm>
              <a:prstGeom prst="roundRect">
                <a:avLst>
                  <a:gd name="adj" fmla="val 447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00" dirty="0"/>
              </a:p>
            </p:txBody>
          </p:sp>
          <p:sp>
            <p:nvSpPr>
              <p:cNvPr id="96" name="Rectangle 95"/>
              <p:cNvSpPr/>
              <p:nvPr/>
            </p:nvSpPr>
            <p:spPr>
              <a:xfrm>
                <a:off x="2101548" y="3791961"/>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7" name="Rectangle 96"/>
              <p:cNvSpPr/>
              <p:nvPr/>
            </p:nvSpPr>
            <p:spPr>
              <a:xfrm>
                <a:off x="6501891" y="3821497"/>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8" name="Rectangle 97"/>
              <p:cNvSpPr/>
              <p:nvPr/>
            </p:nvSpPr>
            <p:spPr>
              <a:xfrm>
                <a:off x="4213122" y="5859515"/>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9" name="Rectangle 98"/>
              <p:cNvSpPr/>
              <p:nvPr/>
            </p:nvSpPr>
            <p:spPr>
              <a:xfrm>
                <a:off x="4121879" y="1960701"/>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11" name="Group 88"/>
            <p:cNvGrpSpPr/>
            <p:nvPr/>
          </p:nvGrpSpPr>
          <p:grpSpPr>
            <a:xfrm>
              <a:off x="928078" y="1455613"/>
              <a:ext cx="1484924" cy="1230924"/>
              <a:chOff x="2101548" y="1960701"/>
              <a:chExt cx="4621837" cy="4135106"/>
            </a:xfrm>
          </p:grpSpPr>
          <p:sp>
            <p:nvSpPr>
              <p:cNvPr id="90" name="Rounded Rectangle 89"/>
              <p:cNvSpPr/>
              <p:nvPr/>
            </p:nvSpPr>
            <p:spPr>
              <a:xfrm>
                <a:off x="2323042" y="2196993"/>
                <a:ext cx="4178849" cy="3662521"/>
              </a:xfrm>
              <a:prstGeom prst="roundRect">
                <a:avLst>
                  <a:gd name="adj" fmla="val 447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900" dirty="0" smtClean="0"/>
                  <a:t>Version 2</a:t>
                </a:r>
                <a:endParaRPr lang="en-US" sz="1900" dirty="0"/>
              </a:p>
            </p:txBody>
          </p:sp>
          <p:sp>
            <p:nvSpPr>
              <p:cNvPr id="91" name="Rectangle 90"/>
              <p:cNvSpPr/>
              <p:nvPr/>
            </p:nvSpPr>
            <p:spPr>
              <a:xfrm>
                <a:off x="2101548" y="3791961"/>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2" name="Rectangle 91"/>
              <p:cNvSpPr/>
              <p:nvPr/>
            </p:nvSpPr>
            <p:spPr>
              <a:xfrm>
                <a:off x="6501891" y="3821497"/>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3" name="Rectangle 92"/>
              <p:cNvSpPr/>
              <p:nvPr/>
            </p:nvSpPr>
            <p:spPr>
              <a:xfrm>
                <a:off x="4213122" y="5859515"/>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4" name="Rectangle 93"/>
              <p:cNvSpPr/>
              <p:nvPr/>
            </p:nvSpPr>
            <p:spPr>
              <a:xfrm>
                <a:off x="4121879" y="1960701"/>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grpSp>
        <p:nvGrpSpPr>
          <p:cNvPr id="12" name="Group 104"/>
          <p:cNvGrpSpPr/>
          <p:nvPr/>
        </p:nvGrpSpPr>
        <p:grpSpPr>
          <a:xfrm>
            <a:off x="8122595" y="1954749"/>
            <a:ext cx="2351821" cy="1998135"/>
            <a:chOff x="928078" y="1187936"/>
            <a:chExt cx="1764325" cy="1498601"/>
          </a:xfrm>
        </p:grpSpPr>
        <p:grpSp>
          <p:nvGrpSpPr>
            <p:cNvPr id="13" name="Group 105"/>
            <p:cNvGrpSpPr/>
            <p:nvPr/>
          </p:nvGrpSpPr>
          <p:grpSpPr>
            <a:xfrm>
              <a:off x="1207479" y="1187936"/>
              <a:ext cx="1484924" cy="1230924"/>
              <a:chOff x="2101548" y="1960701"/>
              <a:chExt cx="4621837" cy="4135106"/>
            </a:xfrm>
            <a:solidFill>
              <a:srgbClr val="FFB500"/>
            </a:solidFill>
          </p:grpSpPr>
          <p:sp>
            <p:nvSpPr>
              <p:cNvPr id="119" name="Rounded Rectangle 118"/>
              <p:cNvSpPr/>
              <p:nvPr/>
            </p:nvSpPr>
            <p:spPr>
              <a:xfrm>
                <a:off x="2323042" y="2196993"/>
                <a:ext cx="4178849" cy="3662521"/>
              </a:xfrm>
              <a:prstGeom prst="roundRect">
                <a:avLst>
                  <a:gd name="adj" fmla="val 4474"/>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900" dirty="0"/>
              </a:p>
            </p:txBody>
          </p:sp>
          <p:sp>
            <p:nvSpPr>
              <p:cNvPr id="120" name="Rectangle 119"/>
              <p:cNvSpPr/>
              <p:nvPr/>
            </p:nvSpPr>
            <p:spPr>
              <a:xfrm>
                <a:off x="2101548" y="3791961"/>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1" name="Rectangle 120"/>
              <p:cNvSpPr/>
              <p:nvPr/>
            </p:nvSpPr>
            <p:spPr>
              <a:xfrm>
                <a:off x="6501891" y="3821497"/>
                <a:ext cx="221494" cy="413511"/>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2" name="Rectangle 121"/>
              <p:cNvSpPr/>
              <p:nvPr/>
            </p:nvSpPr>
            <p:spPr>
              <a:xfrm>
                <a:off x="4213122" y="5859515"/>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3" name="Rectangle 122"/>
              <p:cNvSpPr/>
              <p:nvPr/>
            </p:nvSpPr>
            <p:spPr>
              <a:xfrm>
                <a:off x="4121879" y="1960701"/>
                <a:ext cx="487286" cy="236292"/>
              </a:xfrm>
              <a:prstGeom prst="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14" name="Group 106"/>
            <p:cNvGrpSpPr/>
            <p:nvPr/>
          </p:nvGrpSpPr>
          <p:grpSpPr>
            <a:xfrm>
              <a:off x="1060940" y="1314936"/>
              <a:ext cx="1484924" cy="1230924"/>
              <a:chOff x="2101548" y="1960701"/>
              <a:chExt cx="4621837" cy="4135106"/>
            </a:xfrm>
          </p:grpSpPr>
          <p:sp>
            <p:nvSpPr>
              <p:cNvPr id="114" name="Rounded Rectangle 113"/>
              <p:cNvSpPr/>
              <p:nvPr/>
            </p:nvSpPr>
            <p:spPr>
              <a:xfrm>
                <a:off x="2323042" y="2196993"/>
                <a:ext cx="4178849" cy="3662521"/>
              </a:xfrm>
              <a:prstGeom prst="roundRect">
                <a:avLst>
                  <a:gd name="adj" fmla="val 447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00" dirty="0"/>
              </a:p>
            </p:txBody>
          </p:sp>
          <p:sp>
            <p:nvSpPr>
              <p:cNvPr id="115" name="Rectangle 114"/>
              <p:cNvSpPr/>
              <p:nvPr/>
            </p:nvSpPr>
            <p:spPr>
              <a:xfrm>
                <a:off x="2101548" y="3791961"/>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6" name="Rectangle 115"/>
              <p:cNvSpPr/>
              <p:nvPr/>
            </p:nvSpPr>
            <p:spPr>
              <a:xfrm>
                <a:off x="6501891" y="3821497"/>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7" name="Rectangle 116"/>
              <p:cNvSpPr/>
              <p:nvPr/>
            </p:nvSpPr>
            <p:spPr>
              <a:xfrm>
                <a:off x="4213122" y="5859515"/>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8" name="Rectangle 117"/>
              <p:cNvSpPr/>
              <p:nvPr/>
            </p:nvSpPr>
            <p:spPr>
              <a:xfrm>
                <a:off x="4121879" y="1960701"/>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nvGrpSpPr>
            <p:cNvPr id="15" name="Group 107"/>
            <p:cNvGrpSpPr/>
            <p:nvPr/>
          </p:nvGrpSpPr>
          <p:grpSpPr>
            <a:xfrm>
              <a:off x="928078" y="1455613"/>
              <a:ext cx="1484924" cy="1230924"/>
              <a:chOff x="2101548" y="1960701"/>
              <a:chExt cx="4621837" cy="4135106"/>
            </a:xfrm>
          </p:grpSpPr>
          <p:sp>
            <p:nvSpPr>
              <p:cNvPr id="109" name="Rounded Rectangle 108"/>
              <p:cNvSpPr/>
              <p:nvPr/>
            </p:nvSpPr>
            <p:spPr>
              <a:xfrm>
                <a:off x="2323042" y="2196993"/>
                <a:ext cx="4178849" cy="3662521"/>
              </a:xfrm>
              <a:prstGeom prst="roundRect">
                <a:avLst>
                  <a:gd name="adj" fmla="val 447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900" dirty="0" smtClean="0"/>
                  <a:t>Version 3</a:t>
                </a:r>
                <a:endParaRPr lang="en-US" sz="1900" dirty="0"/>
              </a:p>
            </p:txBody>
          </p:sp>
          <p:sp>
            <p:nvSpPr>
              <p:cNvPr id="110" name="Rectangle 109"/>
              <p:cNvSpPr/>
              <p:nvPr/>
            </p:nvSpPr>
            <p:spPr>
              <a:xfrm>
                <a:off x="2101548" y="3791961"/>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1" name="Rectangle 110"/>
              <p:cNvSpPr/>
              <p:nvPr/>
            </p:nvSpPr>
            <p:spPr>
              <a:xfrm>
                <a:off x="6501891" y="3821497"/>
                <a:ext cx="221494" cy="4135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2" name="Rectangle 111"/>
              <p:cNvSpPr/>
              <p:nvPr/>
            </p:nvSpPr>
            <p:spPr>
              <a:xfrm>
                <a:off x="4213122" y="5859515"/>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3" name="Rectangle 112"/>
              <p:cNvSpPr/>
              <p:nvPr/>
            </p:nvSpPr>
            <p:spPr>
              <a:xfrm>
                <a:off x="4121879" y="1960701"/>
                <a:ext cx="487286" cy="2362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grpSp>
      <p:sp>
        <p:nvSpPr>
          <p:cNvPr id="125" name="Shape 124"/>
          <p:cNvSpPr/>
          <p:nvPr/>
        </p:nvSpPr>
        <p:spPr>
          <a:xfrm rot="10800000">
            <a:off x="1591169" y="5321655"/>
            <a:ext cx="2507483" cy="987665"/>
          </a:xfrm>
          <a:prstGeom prst="nonIsoscelesTrapezoid">
            <a:avLst>
              <a:gd name="adj1" fmla="val 0"/>
              <a:gd name="adj2" fmla="val 56815"/>
            </a:avLst>
          </a:prstGeom>
          <a:ln>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4772083" y="5321655"/>
            <a:ext cx="2755584" cy="861752"/>
          </a:xfrm>
          <a:prstGeom prst="rect">
            <a:avLst/>
          </a:prstGeom>
        </p:spPr>
        <p:txBody>
          <a:bodyPr wrap="none" lIns="121899" tIns="60949" rIns="121899" bIns="60949">
            <a:spAutoFit/>
          </a:bodyPr>
          <a:lstStyle/>
          <a:p>
            <a:pPr marL="152373" lvl="1" indent="-152373" defTabSz="829588">
              <a:lnSpc>
                <a:spcPct val="90000"/>
              </a:lnSpc>
              <a:spcBef>
                <a:spcPct val="0"/>
              </a:spcBef>
              <a:spcAft>
                <a:spcPct val="15000"/>
              </a:spcAft>
              <a:buChar char="••"/>
            </a:pPr>
            <a:r>
              <a:rPr lang="en-US" sz="1600" dirty="0"/>
              <a:t>Consumption </a:t>
            </a:r>
            <a:r>
              <a:rPr lang="en-US" sz="1600" dirty="0" smtClean="0"/>
              <a:t>Charging</a:t>
            </a:r>
          </a:p>
          <a:p>
            <a:pPr marL="152373" lvl="1" indent="-152373" defTabSz="829588">
              <a:lnSpc>
                <a:spcPct val="90000"/>
              </a:lnSpc>
              <a:spcBef>
                <a:spcPct val="0"/>
              </a:spcBef>
              <a:spcAft>
                <a:spcPct val="15000"/>
              </a:spcAft>
              <a:buChar char="••"/>
            </a:pPr>
            <a:r>
              <a:rPr lang="en-US" sz="1600" dirty="0" smtClean="0"/>
              <a:t>Self Service Provisioning</a:t>
            </a:r>
          </a:p>
          <a:p>
            <a:pPr marL="152373" lvl="1" indent="-152373" defTabSz="829588">
              <a:lnSpc>
                <a:spcPct val="90000"/>
              </a:lnSpc>
              <a:spcBef>
                <a:spcPct val="0"/>
              </a:spcBef>
              <a:spcAft>
                <a:spcPct val="15000"/>
              </a:spcAft>
              <a:buChar char="••"/>
            </a:pPr>
            <a:r>
              <a:rPr lang="en-US" sz="1600" dirty="0" smtClean="0"/>
              <a:t>New generation H/W &amp; S/W</a:t>
            </a:r>
            <a:endParaRPr lang="en-US" sz="1600" dirty="0"/>
          </a:p>
        </p:txBody>
      </p:sp>
      <p:sp>
        <p:nvSpPr>
          <p:cNvPr id="128" name="Rectangle 127"/>
          <p:cNvSpPr/>
          <p:nvPr/>
        </p:nvSpPr>
        <p:spPr>
          <a:xfrm>
            <a:off x="1542634" y="5321654"/>
            <a:ext cx="1793590" cy="344688"/>
          </a:xfrm>
          <a:prstGeom prst="rect">
            <a:avLst/>
          </a:prstGeom>
        </p:spPr>
        <p:txBody>
          <a:bodyPr wrap="none" lIns="121899" tIns="60949" rIns="121899" bIns="60949">
            <a:spAutoFit/>
          </a:bodyPr>
          <a:lstStyle/>
          <a:p>
            <a:pPr marL="152373" lvl="1" indent="-152373" defTabSz="829588">
              <a:lnSpc>
                <a:spcPct val="90000"/>
              </a:lnSpc>
              <a:spcBef>
                <a:spcPct val="0"/>
              </a:spcBef>
              <a:spcAft>
                <a:spcPct val="15000"/>
              </a:spcAft>
              <a:buChar char="••"/>
            </a:pPr>
            <a:r>
              <a:rPr lang="en-US" sz="1600" dirty="0" smtClean="0"/>
              <a:t>Core Capabilities</a:t>
            </a:r>
            <a:endParaRPr lang="en-US" sz="1600" dirty="0"/>
          </a:p>
        </p:txBody>
      </p:sp>
      <p:sp>
        <p:nvSpPr>
          <p:cNvPr id="129" name="Rectangle 128"/>
          <p:cNvSpPr/>
          <p:nvPr/>
        </p:nvSpPr>
        <p:spPr>
          <a:xfrm>
            <a:off x="7957396" y="5321655"/>
            <a:ext cx="2755777" cy="861752"/>
          </a:xfrm>
          <a:prstGeom prst="rect">
            <a:avLst/>
          </a:prstGeom>
        </p:spPr>
        <p:txBody>
          <a:bodyPr wrap="none" lIns="121899" tIns="60949" rIns="121899" bIns="60949">
            <a:spAutoFit/>
          </a:bodyPr>
          <a:lstStyle/>
          <a:p>
            <a:pPr marL="152373" lvl="1" indent="-152373" defTabSz="829588">
              <a:lnSpc>
                <a:spcPct val="90000"/>
              </a:lnSpc>
              <a:spcBef>
                <a:spcPct val="0"/>
              </a:spcBef>
              <a:spcAft>
                <a:spcPct val="15000"/>
              </a:spcAft>
              <a:buChar char="••"/>
            </a:pPr>
            <a:r>
              <a:rPr lang="en-US" sz="1600" dirty="0" smtClean="0"/>
              <a:t>Additional Automation</a:t>
            </a:r>
          </a:p>
          <a:p>
            <a:pPr marL="152373" lvl="1" indent="-152373" defTabSz="829588">
              <a:lnSpc>
                <a:spcPct val="90000"/>
              </a:lnSpc>
              <a:spcBef>
                <a:spcPct val="0"/>
              </a:spcBef>
              <a:spcAft>
                <a:spcPct val="15000"/>
              </a:spcAft>
              <a:buChar char="••"/>
            </a:pPr>
            <a:r>
              <a:rPr lang="en-US" sz="1600" dirty="0" smtClean="0"/>
              <a:t>Full Self Service Provisioning</a:t>
            </a:r>
          </a:p>
          <a:p>
            <a:pPr marL="152373" lvl="1" indent="-152373" defTabSz="829588">
              <a:lnSpc>
                <a:spcPct val="90000"/>
              </a:lnSpc>
              <a:spcBef>
                <a:spcPct val="0"/>
              </a:spcBef>
              <a:spcAft>
                <a:spcPct val="15000"/>
              </a:spcAft>
              <a:buChar char="••"/>
            </a:pPr>
            <a:r>
              <a:rPr lang="en-US" sz="1600" dirty="0" smtClean="0"/>
              <a:t>New generation H/W &amp; S/W</a:t>
            </a:r>
            <a:endParaRPr lang="en-US" sz="1600" dirty="0"/>
          </a:p>
        </p:txBody>
      </p:sp>
      <p:sp>
        <p:nvSpPr>
          <p:cNvPr id="66" name="Slide Number Placeholder 65"/>
          <p:cNvSpPr>
            <a:spLocks noGrp="1"/>
          </p:cNvSpPr>
          <p:nvPr>
            <p:ph type="sldNum" sz="quarter" idx="12"/>
          </p:nvPr>
        </p:nvSpPr>
        <p:spPr/>
        <p:txBody>
          <a:bodyPr/>
          <a:lstStyle/>
          <a:p>
            <a:fld id="{C51EAA63-D034-42AE-91FA-B13B9518C7BE}" type="slidenum">
              <a:rPr lang="en-GB" smtClean="0"/>
              <a:pPr/>
              <a:t>33</a:t>
            </a:fld>
            <a:endParaRPr lang="en-GB" dirty="0"/>
          </a:p>
        </p:txBody>
      </p:sp>
      <p:grpSp>
        <p:nvGrpSpPr>
          <p:cNvPr id="67" name="Group 66"/>
          <p:cNvGrpSpPr/>
          <p:nvPr/>
        </p:nvGrpSpPr>
        <p:grpSpPr>
          <a:xfrm>
            <a:off x="9236496" y="-675456"/>
            <a:ext cx="3122612" cy="3502124"/>
            <a:chOff x="5590356" y="-289148"/>
            <a:chExt cx="7488832" cy="7488832"/>
          </a:xfrm>
        </p:grpSpPr>
        <p:pic>
          <p:nvPicPr>
            <p:cNvPr id="68" name="Picture 11" descr="C:\Users\dmmartin\Documents\Oracle\Reference - No BU\Templates\Ora Corp icons infographics\ic-Warehouse-gray.png"/>
            <p:cNvPicPr>
              <a:picLocks noChangeAspect="1" noChangeArrowheads="1"/>
            </p:cNvPicPr>
            <p:nvPr/>
          </p:nvPicPr>
          <p:blipFill>
            <a:blip r:embed="rId8" cstate="print"/>
            <a:stretch>
              <a:fillRect/>
            </a:stretch>
          </p:blipFill>
          <p:spPr bwMode="auto">
            <a:xfrm>
              <a:off x="5590356" y="-289148"/>
              <a:ext cx="7488832" cy="7488832"/>
            </a:xfrm>
            <a:prstGeom prst="rect">
              <a:avLst/>
            </a:prstGeom>
            <a:noFill/>
          </p:spPr>
        </p:pic>
        <p:grpSp>
          <p:nvGrpSpPr>
            <p:cNvPr id="69" name="Group 20"/>
            <p:cNvGrpSpPr/>
            <p:nvPr/>
          </p:nvGrpSpPr>
          <p:grpSpPr>
            <a:xfrm>
              <a:off x="8038628" y="2204864"/>
              <a:ext cx="2289455" cy="2592288"/>
              <a:chOff x="-5844115" y="3789040"/>
              <a:chExt cx="6321903" cy="6264696"/>
            </a:xfrm>
          </p:grpSpPr>
          <p:pic>
            <p:nvPicPr>
              <p:cNvPr id="70" name="Picture 2" descr="C:\Users\dmmartin\Documents\Oracle\Reference - No BU\Templates\Ora Corp icons infographics\ic-BigServer-wht.png"/>
              <p:cNvPicPr>
                <a:picLocks noChangeAspect="1" noChangeArrowheads="1"/>
              </p:cNvPicPr>
              <p:nvPr/>
            </p:nvPicPr>
            <p:blipFill>
              <a:blip r:embed="rId9" cstate="print"/>
              <a:stretch>
                <a:fillRect/>
              </a:stretch>
            </p:blipFill>
            <p:spPr bwMode="auto">
              <a:xfrm>
                <a:off x="-5844115" y="3789040"/>
                <a:ext cx="3657607" cy="3657607"/>
              </a:xfrm>
              <a:prstGeom prst="rect">
                <a:avLst/>
              </a:prstGeom>
              <a:noFill/>
              <a:ln>
                <a:noFill/>
              </a:ln>
            </p:spPr>
          </p:pic>
          <p:pic>
            <p:nvPicPr>
              <p:cNvPr id="86" name="Picture 5" descr="C:\Users\dmmartin\Documents\Oracle\Reference - No BU\Templates\Ora Corp icons infographics\ic-Database-wht.png"/>
              <p:cNvPicPr>
                <a:picLocks noChangeAspect="1" noChangeArrowheads="1"/>
              </p:cNvPicPr>
              <p:nvPr/>
            </p:nvPicPr>
            <p:blipFill>
              <a:blip r:embed="rId10" cstate="print"/>
              <a:stretch>
                <a:fillRect/>
              </a:stretch>
            </p:blipFill>
            <p:spPr bwMode="auto">
              <a:xfrm>
                <a:off x="-3959324" y="7200800"/>
                <a:ext cx="2852936" cy="2852936"/>
              </a:xfrm>
              <a:prstGeom prst="rect">
                <a:avLst/>
              </a:prstGeom>
              <a:noFill/>
              <a:ln>
                <a:noFill/>
              </a:ln>
            </p:spPr>
          </p:pic>
          <p:pic>
            <p:nvPicPr>
              <p:cNvPr id="87" name="Picture 7" descr="C:\Users\dmmartin\Documents\Oracle\Reference - No BU\Templates\Ora Corp icons infographics\ic-HardDrive-wht.png"/>
              <p:cNvPicPr>
                <a:picLocks noChangeAspect="1" noChangeArrowheads="1"/>
              </p:cNvPicPr>
              <p:nvPr/>
            </p:nvPicPr>
            <p:blipFill>
              <a:blip r:embed="rId11" cstate="print"/>
              <a:stretch>
                <a:fillRect/>
              </a:stretch>
            </p:blipFill>
            <p:spPr bwMode="auto">
              <a:xfrm>
                <a:off x="-2675763" y="3947857"/>
                <a:ext cx="3153551" cy="3153551"/>
              </a:xfrm>
              <a:prstGeom prst="rect">
                <a:avLst/>
              </a:prstGeom>
              <a:noFill/>
              <a:ln>
                <a:noFill/>
              </a:ln>
            </p:spPr>
          </p:pic>
          <p:pic>
            <p:nvPicPr>
              <p:cNvPr id="88" name="Picture 9" descr="C:\Users\dmmartin\Documents\Oracle\Reference - No BU\Templates\Ora Corp icons infographics\ic-Network-wht.png"/>
              <p:cNvPicPr>
                <a:picLocks noChangeAspect="1" noChangeArrowheads="1"/>
              </p:cNvPicPr>
              <p:nvPr/>
            </p:nvPicPr>
            <p:blipFill>
              <a:blip r:embed="rId12" cstate="print"/>
              <a:stretch>
                <a:fillRect/>
              </a:stretch>
            </p:blipFill>
            <p:spPr bwMode="auto">
              <a:xfrm>
                <a:off x="-4346748" y="4797152"/>
                <a:ext cx="3657607" cy="3657607"/>
              </a:xfrm>
              <a:prstGeom prst="rect">
                <a:avLst/>
              </a:prstGeom>
              <a:noFill/>
              <a:ln>
                <a:noFill/>
              </a:ln>
            </p:spPr>
          </p:pic>
        </p:grpSp>
      </p:grpSp>
    </p:spTree>
    <p:extLst>
      <p:ext uri="{BB962C8B-B14F-4D97-AF65-F5344CB8AC3E}">
        <p14:creationId xmlns="" xmlns:p14="http://schemas.microsoft.com/office/powerpoint/2010/main" val="33852528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Designed for Evolution</a:t>
            </a:r>
            <a:endParaRPr lang="en-US" dirty="0"/>
          </a:p>
        </p:txBody>
      </p:sp>
      <p:sp>
        <p:nvSpPr>
          <p:cNvPr id="4" name="Text Placeholder 3"/>
          <p:cNvSpPr>
            <a:spLocks noGrp="1"/>
          </p:cNvSpPr>
          <p:nvPr>
            <p:ph type="body" sz="quarter" idx="13"/>
          </p:nvPr>
        </p:nvSpPr>
        <p:spPr/>
        <p:txBody>
          <a:bodyPr/>
          <a:lstStyle/>
          <a:p>
            <a:r>
              <a:rPr lang="en-US" dirty="0" smtClean="0"/>
              <a:t>Continuous Evolution</a:t>
            </a:r>
            <a:endParaRPr lang="en-US" dirty="0"/>
          </a:p>
        </p:txBody>
      </p:sp>
      <p:sp>
        <p:nvSpPr>
          <p:cNvPr id="3" name="Content Placeholder 2"/>
          <p:cNvSpPr>
            <a:spLocks noGrp="1"/>
          </p:cNvSpPr>
          <p:nvPr>
            <p:ph sz="quarter" idx="4294967295"/>
          </p:nvPr>
        </p:nvSpPr>
        <p:spPr>
          <a:xfrm>
            <a:off x="1217613" y="2028825"/>
            <a:ext cx="10971212" cy="4084638"/>
          </a:xfrm>
        </p:spPr>
        <p:txBody>
          <a:bodyPr/>
          <a:lstStyle/>
          <a:p>
            <a:r>
              <a:rPr lang="en-US" dirty="0" smtClean="0"/>
              <a:t>Each PoD is delivered as a working independent unit</a:t>
            </a:r>
          </a:p>
          <a:p>
            <a:r>
              <a:rPr lang="en-US" dirty="0" smtClean="0"/>
              <a:t>New PoDs can include new versions of hardware and software</a:t>
            </a:r>
          </a:p>
          <a:p>
            <a:r>
              <a:rPr lang="en-US" dirty="0" smtClean="0"/>
              <a:t>PoDs expose standard external APIs and interfaces across versions</a:t>
            </a:r>
          </a:p>
          <a:p>
            <a:r>
              <a:rPr lang="en-US" dirty="0" smtClean="0"/>
              <a:t>No requirement to upgrade old PoDs</a:t>
            </a:r>
          </a:p>
          <a:p>
            <a:r>
              <a:rPr lang="en-US" dirty="0" smtClean="0"/>
              <a:t>Deploy a PoD, run without major change until decommission</a:t>
            </a:r>
          </a:p>
          <a:p>
            <a:r>
              <a:rPr lang="en-US" dirty="0" smtClean="0"/>
              <a:t>Optimises Return on Investment on assets</a:t>
            </a:r>
          </a:p>
          <a:p>
            <a:r>
              <a:rPr lang="en-US" dirty="0" smtClean="0"/>
              <a:t>Avoids complex upgrades</a:t>
            </a:r>
          </a:p>
          <a:p>
            <a:pPr lvl="1"/>
            <a:endParaRPr lang="en-US" dirty="0"/>
          </a:p>
        </p:txBody>
      </p:sp>
      <p:pic>
        <p:nvPicPr>
          <p:cNvPr id="38" name="Picture 37" descr="Evolution Imag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412634" y="4980255"/>
            <a:ext cx="3182155" cy="1329065"/>
          </a:xfrm>
          <a:prstGeom prst="rect">
            <a:avLst/>
          </a:prstGeom>
        </p:spPr>
      </p:pic>
      <p:sp>
        <p:nvSpPr>
          <p:cNvPr id="6" name="Slide Number Placeholder 5"/>
          <p:cNvSpPr>
            <a:spLocks noGrp="1"/>
          </p:cNvSpPr>
          <p:nvPr>
            <p:ph type="sldNum" sz="quarter" idx="12"/>
          </p:nvPr>
        </p:nvSpPr>
        <p:spPr/>
        <p:txBody>
          <a:bodyPr/>
          <a:lstStyle/>
          <a:p>
            <a:fld id="{C51EAA63-D034-42AE-91FA-B13B9518C7BE}" type="slidenum">
              <a:rPr lang="en-GB" smtClean="0"/>
              <a:pPr/>
              <a:t>34</a:t>
            </a:fld>
            <a:endParaRPr lang="en-GB" dirty="0"/>
          </a:p>
        </p:txBody>
      </p:sp>
      <p:grpSp>
        <p:nvGrpSpPr>
          <p:cNvPr id="7" name="Group 6"/>
          <p:cNvGrpSpPr/>
          <p:nvPr/>
        </p:nvGrpSpPr>
        <p:grpSpPr>
          <a:xfrm>
            <a:off x="9236496" y="-675456"/>
            <a:ext cx="3122612" cy="3502124"/>
            <a:chOff x="5590356" y="-289148"/>
            <a:chExt cx="7488832" cy="7488832"/>
          </a:xfrm>
        </p:grpSpPr>
        <p:pic>
          <p:nvPicPr>
            <p:cNvPr id="8" name="Picture 11" descr="C:\Users\dmmartin\Documents\Oracle\Reference - No BU\Templates\Ora Corp icons infographics\ic-Warehouse-gray.png"/>
            <p:cNvPicPr>
              <a:picLocks noChangeAspect="1" noChangeArrowheads="1"/>
            </p:cNvPicPr>
            <p:nvPr/>
          </p:nvPicPr>
          <p:blipFill>
            <a:blip r:embed="rId4" cstate="print"/>
            <a:stretch>
              <a:fillRect/>
            </a:stretch>
          </p:blipFill>
          <p:spPr bwMode="auto">
            <a:xfrm>
              <a:off x="5590356" y="-289148"/>
              <a:ext cx="7488832" cy="7488832"/>
            </a:xfrm>
            <a:prstGeom prst="rect">
              <a:avLst/>
            </a:prstGeom>
            <a:noFill/>
          </p:spPr>
        </p:pic>
        <p:grpSp>
          <p:nvGrpSpPr>
            <p:cNvPr id="9" name="Group 20"/>
            <p:cNvGrpSpPr/>
            <p:nvPr/>
          </p:nvGrpSpPr>
          <p:grpSpPr>
            <a:xfrm>
              <a:off x="8038628" y="2204864"/>
              <a:ext cx="2289455" cy="2592288"/>
              <a:chOff x="-5844115" y="3789040"/>
              <a:chExt cx="6321903" cy="6264696"/>
            </a:xfrm>
          </p:grpSpPr>
          <p:pic>
            <p:nvPicPr>
              <p:cNvPr id="10" name="Picture 2" descr="C:\Users\dmmartin\Documents\Oracle\Reference - No BU\Templates\Ora Corp icons infographics\ic-BigServer-wht.png"/>
              <p:cNvPicPr>
                <a:picLocks noChangeAspect="1" noChangeArrowheads="1"/>
              </p:cNvPicPr>
              <p:nvPr/>
            </p:nvPicPr>
            <p:blipFill>
              <a:blip r:embed="rId5" cstate="print"/>
              <a:stretch>
                <a:fillRect/>
              </a:stretch>
            </p:blipFill>
            <p:spPr bwMode="auto">
              <a:xfrm>
                <a:off x="-5844115" y="3789040"/>
                <a:ext cx="3657607" cy="3657607"/>
              </a:xfrm>
              <a:prstGeom prst="rect">
                <a:avLst/>
              </a:prstGeom>
              <a:noFill/>
              <a:ln>
                <a:noFill/>
              </a:ln>
            </p:spPr>
          </p:pic>
          <p:pic>
            <p:nvPicPr>
              <p:cNvPr id="11" name="Picture 5" descr="C:\Users\dmmartin\Documents\Oracle\Reference - No BU\Templates\Ora Corp icons infographics\ic-Database-wht.png"/>
              <p:cNvPicPr>
                <a:picLocks noChangeAspect="1" noChangeArrowheads="1"/>
              </p:cNvPicPr>
              <p:nvPr/>
            </p:nvPicPr>
            <p:blipFill>
              <a:blip r:embed="rId6" cstate="print"/>
              <a:stretch>
                <a:fillRect/>
              </a:stretch>
            </p:blipFill>
            <p:spPr bwMode="auto">
              <a:xfrm>
                <a:off x="-3959324" y="7200800"/>
                <a:ext cx="2852936" cy="2852936"/>
              </a:xfrm>
              <a:prstGeom prst="rect">
                <a:avLst/>
              </a:prstGeom>
              <a:noFill/>
              <a:ln>
                <a:noFill/>
              </a:ln>
            </p:spPr>
          </p:pic>
          <p:pic>
            <p:nvPicPr>
              <p:cNvPr id="12" name="Picture 7" descr="C:\Users\dmmartin\Documents\Oracle\Reference - No BU\Templates\Ora Corp icons infographics\ic-HardDrive-wht.png"/>
              <p:cNvPicPr>
                <a:picLocks noChangeAspect="1" noChangeArrowheads="1"/>
              </p:cNvPicPr>
              <p:nvPr/>
            </p:nvPicPr>
            <p:blipFill>
              <a:blip r:embed="rId7" cstate="print"/>
              <a:stretch>
                <a:fillRect/>
              </a:stretch>
            </p:blipFill>
            <p:spPr bwMode="auto">
              <a:xfrm>
                <a:off x="-2675763" y="3947857"/>
                <a:ext cx="3153551" cy="3153551"/>
              </a:xfrm>
              <a:prstGeom prst="rect">
                <a:avLst/>
              </a:prstGeom>
              <a:noFill/>
              <a:ln>
                <a:noFill/>
              </a:ln>
            </p:spPr>
          </p:pic>
          <p:pic>
            <p:nvPicPr>
              <p:cNvPr id="13" name="Picture 9" descr="C:\Users\dmmartin\Documents\Oracle\Reference - No BU\Templates\Ora Corp icons infographics\ic-Network-wht.png"/>
              <p:cNvPicPr>
                <a:picLocks noChangeAspect="1" noChangeArrowheads="1"/>
              </p:cNvPicPr>
              <p:nvPr/>
            </p:nvPicPr>
            <p:blipFill>
              <a:blip r:embed="rId8" cstate="print"/>
              <a:stretch>
                <a:fillRect/>
              </a:stretch>
            </p:blipFill>
            <p:spPr bwMode="auto">
              <a:xfrm>
                <a:off x="-4346748" y="4797152"/>
                <a:ext cx="3657607" cy="3657607"/>
              </a:xfrm>
              <a:prstGeom prst="rect">
                <a:avLst/>
              </a:prstGeom>
              <a:noFill/>
              <a:ln>
                <a:noFill/>
              </a:ln>
            </p:spPr>
          </p:pic>
        </p:grpSp>
      </p:grpSp>
    </p:spTree>
    <p:extLst>
      <p:ext uri="{BB962C8B-B14F-4D97-AF65-F5344CB8AC3E}">
        <p14:creationId xmlns="" xmlns:p14="http://schemas.microsoft.com/office/powerpoint/2010/main" val="2408376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through Relocation</a:t>
            </a:r>
            <a:endParaRPr lang="en-US" dirty="0"/>
          </a:p>
        </p:txBody>
      </p:sp>
      <p:sp>
        <p:nvSpPr>
          <p:cNvPr id="4" name="Text Placeholder 3"/>
          <p:cNvSpPr>
            <a:spLocks noGrp="1"/>
          </p:cNvSpPr>
          <p:nvPr>
            <p:ph type="body" sz="quarter" idx="13"/>
          </p:nvPr>
        </p:nvSpPr>
        <p:spPr/>
        <p:txBody>
          <a:bodyPr/>
          <a:lstStyle/>
          <a:p>
            <a:r>
              <a:rPr lang="en-US" dirty="0" smtClean="0"/>
              <a:t>Move to a PoD with the new version</a:t>
            </a:r>
            <a:endParaRPr lang="en-US" dirty="0"/>
          </a:p>
        </p:txBody>
      </p:sp>
      <p:sp>
        <p:nvSpPr>
          <p:cNvPr id="3" name="Content Placeholder 2"/>
          <p:cNvSpPr>
            <a:spLocks noGrp="1"/>
          </p:cNvSpPr>
          <p:nvPr>
            <p:ph sz="quarter" idx="4294967295"/>
          </p:nvPr>
        </p:nvSpPr>
        <p:spPr>
          <a:xfrm>
            <a:off x="1217613" y="2028825"/>
            <a:ext cx="10971212" cy="4084638"/>
          </a:xfrm>
        </p:spPr>
        <p:txBody>
          <a:bodyPr/>
          <a:lstStyle/>
          <a:p>
            <a:r>
              <a:rPr lang="en-US" dirty="0" smtClean="0"/>
              <a:t>Upgrade by moving the entire database to a new PoD</a:t>
            </a:r>
          </a:p>
          <a:p>
            <a:r>
              <a:rPr lang="en-US" dirty="0" smtClean="0"/>
              <a:t>Facilitated by PoD ‘Point in Time’ clone copies &amp; DataGuard</a:t>
            </a:r>
          </a:p>
          <a:p>
            <a:r>
              <a:rPr lang="en-US" dirty="0" smtClean="0"/>
              <a:t>Copy the data, synchronise replica, switch primary &amp; secondary</a:t>
            </a:r>
          </a:p>
          <a:p>
            <a:r>
              <a:rPr lang="en-US" dirty="0" smtClean="0"/>
              <a:t>Enables near zero downtime upgrades</a:t>
            </a:r>
          </a:p>
          <a:p>
            <a:r>
              <a:rPr lang="en-US" dirty="0" smtClean="0"/>
              <a:t>Optimise data copy process via rman</a:t>
            </a:r>
            <a:endParaRPr lang="en-US" dirty="0"/>
          </a:p>
          <a:p>
            <a:r>
              <a:rPr lang="en-US" dirty="0" smtClean="0"/>
              <a:t>Database relocation capability also delivers service migration</a:t>
            </a:r>
          </a:p>
          <a:p>
            <a:endParaRPr lang="en-US" dirty="0" smtClean="0"/>
          </a:p>
          <a:p>
            <a:pPr lvl="1"/>
            <a:endParaRPr lang="en-US" dirty="0"/>
          </a:p>
        </p:txBody>
      </p:sp>
      <p:pic>
        <p:nvPicPr>
          <p:cNvPr id="6" name="Picture 5" descr="Zero Downtime Upgrade Imag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073585" y="251856"/>
            <a:ext cx="2655320" cy="1276352"/>
          </a:xfrm>
          <a:prstGeom prst="rect">
            <a:avLst/>
          </a:prstGeom>
        </p:spPr>
      </p:pic>
      <p:sp>
        <p:nvSpPr>
          <p:cNvPr id="7" name="Slide Number Placeholder 6"/>
          <p:cNvSpPr>
            <a:spLocks noGrp="1"/>
          </p:cNvSpPr>
          <p:nvPr>
            <p:ph type="sldNum" sz="quarter" idx="12"/>
          </p:nvPr>
        </p:nvSpPr>
        <p:spPr/>
        <p:txBody>
          <a:bodyPr/>
          <a:lstStyle/>
          <a:p>
            <a:fld id="{C51EAA63-D034-42AE-91FA-B13B9518C7BE}" type="slidenum">
              <a:rPr lang="en-GB" smtClean="0"/>
              <a:pPr/>
              <a:t>35</a:t>
            </a:fld>
            <a:endParaRPr lang="en-GB" dirty="0"/>
          </a:p>
        </p:txBody>
      </p:sp>
    </p:spTree>
    <p:extLst>
      <p:ext uri="{BB962C8B-B14F-4D97-AF65-F5344CB8AC3E}">
        <p14:creationId xmlns="" xmlns:p14="http://schemas.microsoft.com/office/powerpoint/2010/main" val="3251352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V="1">
            <a:off x="1436494" y="3557268"/>
            <a:ext cx="10209370" cy="68408"/>
          </a:xfrm>
          <a:prstGeom prst="line">
            <a:avLst/>
          </a:prstGeom>
        </p:spPr>
        <p:style>
          <a:lnRef idx="3">
            <a:schemeClr val="accent3"/>
          </a:lnRef>
          <a:fillRef idx="0">
            <a:schemeClr val="accent3"/>
          </a:fillRef>
          <a:effectRef idx="2">
            <a:schemeClr val="accent3"/>
          </a:effectRef>
          <a:fontRef idx="minor">
            <a:schemeClr val="tx1"/>
          </a:fontRef>
        </p:style>
      </p:cxnSp>
      <p:grpSp>
        <p:nvGrpSpPr>
          <p:cNvPr id="2" name="Group 1"/>
          <p:cNvGrpSpPr/>
          <p:nvPr/>
        </p:nvGrpSpPr>
        <p:grpSpPr>
          <a:xfrm>
            <a:off x="2733315" y="2115961"/>
            <a:ext cx="2250206" cy="1340435"/>
            <a:chOff x="2101548" y="1960701"/>
            <a:chExt cx="4621837" cy="4135106"/>
          </a:xfrm>
        </p:grpSpPr>
        <p:sp>
          <p:nvSpPr>
            <p:cNvPr id="4" name="Rounded Rectangle 3"/>
            <p:cNvSpPr/>
            <p:nvPr/>
          </p:nvSpPr>
          <p:spPr>
            <a:xfrm>
              <a:off x="2323042" y="2196993"/>
              <a:ext cx="4178849" cy="3662521"/>
            </a:xfrm>
            <a:prstGeom prst="roundRect">
              <a:avLst>
                <a:gd name="adj" fmla="val 4474"/>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5" name="Rectangle 4"/>
            <p:cNvSpPr/>
            <p:nvPr/>
          </p:nvSpPr>
          <p:spPr>
            <a:xfrm>
              <a:off x="2101548" y="3791961"/>
              <a:ext cx="221494" cy="41351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6" name="Rectangle 5"/>
            <p:cNvSpPr/>
            <p:nvPr/>
          </p:nvSpPr>
          <p:spPr>
            <a:xfrm>
              <a:off x="6501891" y="3821497"/>
              <a:ext cx="221494" cy="41351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7" name="Rectangle 6"/>
            <p:cNvSpPr/>
            <p:nvPr/>
          </p:nvSpPr>
          <p:spPr>
            <a:xfrm>
              <a:off x="4213122" y="5859515"/>
              <a:ext cx="487286" cy="23629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8" name="Rectangle 7"/>
            <p:cNvSpPr/>
            <p:nvPr/>
          </p:nvSpPr>
          <p:spPr>
            <a:xfrm>
              <a:off x="4121879" y="1960701"/>
              <a:ext cx="487286" cy="23629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grpSp>
      <p:sp>
        <p:nvSpPr>
          <p:cNvPr id="13" name="Title 12"/>
          <p:cNvSpPr>
            <a:spLocks noGrp="1"/>
          </p:cNvSpPr>
          <p:nvPr>
            <p:ph type="title"/>
          </p:nvPr>
        </p:nvSpPr>
        <p:spPr/>
        <p:txBody>
          <a:bodyPr>
            <a:normAutofit/>
          </a:bodyPr>
          <a:lstStyle/>
          <a:p>
            <a:r>
              <a:rPr lang="en-US" dirty="0" smtClean="0"/>
              <a:t>Database Unit</a:t>
            </a:r>
            <a:br>
              <a:rPr lang="en-US" dirty="0" smtClean="0"/>
            </a:br>
            <a:r>
              <a:rPr lang="en-US" dirty="0" smtClean="0"/>
              <a:t>Zero downtime upgrade</a:t>
            </a:r>
            <a:endParaRPr lang="en-US" dirty="0"/>
          </a:p>
        </p:txBody>
      </p:sp>
      <p:grpSp>
        <p:nvGrpSpPr>
          <p:cNvPr id="3" name="Group 8"/>
          <p:cNvGrpSpPr/>
          <p:nvPr/>
        </p:nvGrpSpPr>
        <p:grpSpPr>
          <a:xfrm>
            <a:off x="6833736" y="2133485"/>
            <a:ext cx="2250206" cy="1340435"/>
            <a:chOff x="2101548" y="1960701"/>
            <a:chExt cx="4621837" cy="4135106"/>
          </a:xfrm>
        </p:grpSpPr>
        <p:sp>
          <p:nvSpPr>
            <p:cNvPr id="10" name="Rounded Rectangle 9"/>
            <p:cNvSpPr/>
            <p:nvPr/>
          </p:nvSpPr>
          <p:spPr>
            <a:xfrm>
              <a:off x="2323042" y="2196993"/>
              <a:ext cx="4178849" cy="3662521"/>
            </a:xfrm>
            <a:prstGeom prst="roundRect">
              <a:avLst>
                <a:gd name="adj" fmla="val 4474"/>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11" name="Rectangle 10"/>
            <p:cNvSpPr/>
            <p:nvPr/>
          </p:nvSpPr>
          <p:spPr>
            <a:xfrm>
              <a:off x="2101548" y="3791961"/>
              <a:ext cx="221494" cy="41351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12" name="Rectangle 11"/>
            <p:cNvSpPr/>
            <p:nvPr/>
          </p:nvSpPr>
          <p:spPr>
            <a:xfrm>
              <a:off x="6501891" y="3821497"/>
              <a:ext cx="221494" cy="41351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14" name="Rectangle 13"/>
            <p:cNvSpPr/>
            <p:nvPr/>
          </p:nvSpPr>
          <p:spPr>
            <a:xfrm>
              <a:off x="4213122" y="5859515"/>
              <a:ext cx="487286" cy="23629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15" name="Rectangle 14"/>
            <p:cNvSpPr/>
            <p:nvPr/>
          </p:nvSpPr>
          <p:spPr>
            <a:xfrm>
              <a:off x="4121879" y="1960701"/>
              <a:ext cx="487286" cy="23629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grpSp>
      <p:cxnSp>
        <p:nvCxnSpPr>
          <p:cNvPr id="16" name="Straight Arrow Connector 15"/>
          <p:cNvCxnSpPr>
            <a:stCxn id="6" idx="3"/>
            <a:endCxn id="11" idx="1"/>
          </p:cNvCxnSpPr>
          <p:nvPr/>
        </p:nvCxnSpPr>
        <p:spPr>
          <a:xfrm>
            <a:off x="4983525" y="2786179"/>
            <a:ext cx="1850215" cy="79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9" name="Group 16"/>
          <p:cNvGrpSpPr/>
          <p:nvPr/>
        </p:nvGrpSpPr>
        <p:grpSpPr>
          <a:xfrm>
            <a:off x="6824765" y="3748241"/>
            <a:ext cx="2250206" cy="1340435"/>
            <a:chOff x="2101548" y="1960701"/>
            <a:chExt cx="4621837" cy="4135106"/>
          </a:xfrm>
        </p:grpSpPr>
        <p:sp>
          <p:nvSpPr>
            <p:cNvPr id="18" name="Rounded Rectangle 17"/>
            <p:cNvSpPr/>
            <p:nvPr/>
          </p:nvSpPr>
          <p:spPr>
            <a:xfrm>
              <a:off x="2323042" y="2196993"/>
              <a:ext cx="4178849" cy="3662521"/>
            </a:xfrm>
            <a:prstGeom prst="roundRect">
              <a:avLst>
                <a:gd name="adj" fmla="val 4474"/>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19" name="Rectangle 18"/>
            <p:cNvSpPr/>
            <p:nvPr/>
          </p:nvSpPr>
          <p:spPr>
            <a:xfrm>
              <a:off x="2101548" y="3791961"/>
              <a:ext cx="221494" cy="41351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20" name="Rectangle 19"/>
            <p:cNvSpPr/>
            <p:nvPr/>
          </p:nvSpPr>
          <p:spPr>
            <a:xfrm>
              <a:off x="6501891" y="3821497"/>
              <a:ext cx="221494" cy="41351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21" name="Rectangle 20"/>
            <p:cNvSpPr/>
            <p:nvPr/>
          </p:nvSpPr>
          <p:spPr>
            <a:xfrm>
              <a:off x="4213122" y="5859515"/>
              <a:ext cx="487286" cy="23629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22" name="Rectangle 21"/>
            <p:cNvSpPr/>
            <p:nvPr/>
          </p:nvSpPr>
          <p:spPr>
            <a:xfrm>
              <a:off x="4121879" y="1960701"/>
              <a:ext cx="487286" cy="23629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grpSp>
      <p:cxnSp>
        <p:nvCxnSpPr>
          <p:cNvPr id="23" name="Straight Arrow Connector 22"/>
          <p:cNvCxnSpPr>
            <a:stCxn id="6" idx="2"/>
            <a:endCxn id="19" idx="1"/>
          </p:cNvCxnSpPr>
          <p:nvPr/>
        </p:nvCxnSpPr>
        <p:spPr>
          <a:xfrm>
            <a:off x="4929603" y="2853201"/>
            <a:ext cx="1895162" cy="15556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627212" y="4286597"/>
            <a:ext cx="1282296" cy="400087"/>
          </a:xfrm>
          <a:prstGeom prst="rect">
            <a:avLst/>
          </a:prstGeom>
          <a:noFill/>
        </p:spPr>
        <p:txBody>
          <a:bodyPr wrap="none" lIns="121899" tIns="60949" rIns="121899" bIns="60949" rtlCol="0">
            <a:spAutoFit/>
          </a:bodyPr>
          <a:lstStyle/>
          <a:p>
            <a:pPr defTabSz="609493"/>
            <a:r>
              <a:rPr lang="en-US" dirty="0" smtClean="0">
                <a:solidFill>
                  <a:prstClr val="black"/>
                </a:solidFill>
                <a:latin typeface="Calibri"/>
              </a:rPr>
              <a:t>Version + 1</a:t>
            </a:r>
            <a:endParaRPr lang="en-US" dirty="0">
              <a:solidFill>
                <a:prstClr val="black"/>
              </a:solidFill>
              <a:latin typeface="Calibri"/>
            </a:endParaRPr>
          </a:p>
        </p:txBody>
      </p:sp>
      <p:grpSp>
        <p:nvGrpSpPr>
          <p:cNvPr id="17" name="Group 36"/>
          <p:cNvGrpSpPr/>
          <p:nvPr/>
        </p:nvGrpSpPr>
        <p:grpSpPr>
          <a:xfrm>
            <a:off x="2777884" y="3760696"/>
            <a:ext cx="4038751" cy="1340435"/>
            <a:chOff x="2096785" y="3760696"/>
            <a:chExt cx="3029852" cy="1340435"/>
          </a:xfrm>
        </p:grpSpPr>
        <p:grpSp>
          <p:nvGrpSpPr>
            <p:cNvPr id="28" name="Group 29"/>
            <p:cNvGrpSpPr/>
            <p:nvPr/>
          </p:nvGrpSpPr>
          <p:grpSpPr>
            <a:xfrm>
              <a:off x="2096785" y="3760696"/>
              <a:ext cx="1688094" cy="1340435"/>
              <a:chOff x="2101548" y="1960701"/>
              <a:chExt cx="4621837" cy="4135106"/>
            </a:xfrm>
          </p:grpSpPr>
          <p:sp>
            <p:nvSpPr>
              <p:cNvPr id="31" name="Rounded Rectangle 30"/>
              <p:cNvSpPr/>
              <p:nvPr/>
            </p:nvSpPr>
            <p:spPr>
              <a:xfrm>
                <a:off x="2323042" y="2196993"/>
                <a:ext cx="4178849" cy="3662521"/>
              </a:xfrm>
              <a:prstGeom prst="roundRect">
                <a:avLst>
                  <a:gd name="adj" fmla="val 4474"/>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32" name="Rectangle 31"/>
              <p:cNvSpPr/>
              <p:nvPr/>
            </p:nvSpPr>
            <p:spPr>
              <a:xfrm>
                <a:off x="2101548" y="3791961"/>
                <a:ext cx="221494" cy="41351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33" name="Rectangle 32"/>
              <p:cNvSpPr/>
              <p:nvPr/>
            </p:nvSpPr>
            <p:spPr>
              <a:xfrm>
                <a:off x="6501891" y="3821497"/>
                <a:ext cx="221494" cy="41351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34" name="Rectangle 33"/>
              <p:cNvSpPr/>
              <p:nvPr/>
            </p:nvSpPr>
            <p:spPr>
              <a:xfrm>
                <a:off x="4213122" y="5859515"/>
                <a:ext cx="487286" cy="23629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sp>
            <p:nvSpPr>
              <p:cNvPr id="35" name="Rectangle 34"/>
              <p:cNvSpPr/>
              <p:nvPr/>
            </p:nvSpPr>
            <p:spPr>
              <a:xfrm>
                <a:off x="4121879" y="1960701"/>
                <a:ext cx="487286" cy="23629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09493"/>
                <a:endParaRPr lang="en-US" dirty="0">
                  <a:solidFill>
                    <a:prstClr val="white"/>
                  </a:solidFill>
                  <a:latin typeface="Calibri"/>
                </a:endParaRPr>
              </a:p>
            </p:txBody>
          </p:sp>
        </p:grpSp>
        <p:cxnSp>
          <p:nvCxnSpPr>
            <p:cNvPr id="36" name="Straight Arrow Connector 35"/>
            <p:cNvCxnSpPr/>
            <p:nvPr/>
          </p:nvCxnSpPr>
          <p:spPr>
            <a:xfrm>
              <a:off x="3738614" y="4408883"/>
              <a:ext cx="1388023" cy="7950"/>
            </a:xfrm>
            <a:prstGeom prst="straightConnector1">
              <a:avLst/>
            </a:prstGeom>
            <a:ln>
              <a:headEnd type="arrow"/>
              <a:tailEnd type="arrow"/>
            </a:ln>
          </p:spPr>
          <p:style>
            <a:lnRef idx="1">
              <a:schemeClr val="accent5"/>
            </a:lnRef>
            <a:fillRef idx="3">
              <a:schemeClr val="accent5"/>
            </a:fillRef>
            <a:effectRef idx="2">
              <a:schemeClr val="accent5"/>
            </a:effectRef>
            <a:fontRef idx="minor">
              <a:schemeClr val="lt1"/>
            </a:fontRef>
          </p:style>
        </p:cxnSp>
      </p:grpSp>
      <p:sp>
        <p:nvSpPr>
          <p:cNvPr id="25" name="Rounded Rectangle 24"/>
          <p:cNvSpPr/>
          <p:nvPr/>
        </p:nvSpPr>
        <p:spPr>
          <a:xfrm>
            <a:off x="3007728" y="2293394"/>
            <a:ext cx="990878" cy="952012"/>
          </a:xfrm>
          <a:prstGeom prst="roundRect">
            <a:avLst/>
          </a:prstGeom>
          <a:noFill/>
          <a:ln>
            <a:prstDash val="dot"/>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defTabSz="609493"/>
            <a:r>
              <a:rPr lang="en-US" sz="1200" dirty="0" smtClean="0">
                <a:solidFill>
                  <a:prstClr val="black"/>
                </a:solidFill>
                <a:latin typeface="Calibri"/>
              </a:rPr>
              <a:t>Database</a:t>
            </a:r>
            <a:endParaRPr lang="en-US" sz="1200" dirty="0">
              <a:solidFill>
                <a:prstClr val="black"/>
              </a:solidFill>
              <a:latin typeface="Calibri"/>
            </a:endParaRPr>
          </a:p>
        </p:txBody>
      </p:sp>
      <p:sp>
        <p:nvSpPr>
          <p:cNvPr id="26" name="Rounded Rectangle 25"/>
          <p:cNvSpPr/>
          <p:nvPr/>
        </p:nvSpPr>
        <p:spPr>
          <a:xfrm>
            <a:off x="7140993" y="2310174"/>
            <a:ext cx="990878" cy="952012"/>
          </a:xfrm>
          <a:prstGeom prst="roundRect">
            <a:avLst/>
          </a:prstGeom>
          <a:noFill/>
          <a:ln>
            <a:prstDash val="dot"/>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defTabSz="609493"/>
            <a:r>
              <a:rPr lang="en-US" sz="1200" dirty="0" smtClean="0">
                <a:solidFill>
                  <a:prstClr val="black"/>
                </a:solidFill>
                <a:latin typeface="Calibri"/>
              </a:rPr>
              <a:t>Database</a:t>
            </a:r>
            <a:endParaRPr lang="en-US" sz="1200" dirty="0">
              <a:solidFill>
                <a:prstClr val="black"/>
              </a:solidFill>
              <a:latin typeface="Calibri"/>
            </a:endParaRPr>
          </a:p>
        </p:txBody>
      </p:sp>
      <p:sp>
        <p:nvSpPr>
          <p:cNvPr id="38" name="TextBox 37"/>
          <p:cNvSpPr txBox="1"/>
          <p:nvPr/>
        </p:nvSpPr>
        <p:spPr>
          <a:xfrm>
            <a:off x="3258946" y="2304971"/>
            <a:ext cx="1093975" cy="1000252"/>
          </a:xfrm>
          <a:prstGeom prst="rect">
            <a:avLst/>
          </a:prstGeom>
          <a:noFill/>
        </p:spPr>
        <p:txBody>
          <a:bodyPr wrap="none" lIns="121899" tIns="60949" rIns="121899" bIns="60949" rtlCol="0">
            <a:spAutoFit/>
          </a:bodyPr>
          <a:lstStyle/>
          <a:p>
            <a:pPr algn="ctr" defTabSz="609493"/>
            <a:r>
              <a:rPr lang="en-US" sz="1900" dirty="0" smtClean="0">
                <a:solidFill>
                  <a:prstClr val="white"/>
                </a:solidFill>
                <a:latin typeface="Calibri"/>
              </a:rPr>
              <a:t>Upgrade</a:t>
            </a:r>
          </a:p>
          <a:p>
            <a:pPr algn="ctr" defTabSz="609493"/>
            <a:r>
              <a:rPr lang="en-US" sz="1900" dirty="0" smtClean="0">
                <a:solidFill>
                  <a:prstClr val="white"/>
                </a:solidFill>
                <a:latin typeface="Calibri"/>
              </a:rPr>
              <a:t>&amp;</a:t>
            </a:r>
          </a:p>
          <a:p>
            <a:pPr algn="ctr" defTabSz="609493"/>
            <a:r>
              <a:rPr lang="en-US" sz="1900" dirty="0" smtClean="0">
                <a:solidFill>
                  <a:prstClr val="white"/>
                </a:solidFill>
                <a:latin typeface="Calibri"/>
              </a:rPr>
              <a:t>Reuse</a:t>
            </a:r>
            <a:endParaRPr lang="en-US" sz="1900" dirty="0">
              <a:solidFill>
                <a:prstClr val="white"/>
              </a:solidFill>
              <a:latin typeface="Calibri"/>
            </a:endParaRPr>
          </a:p>
        </p:txBody>
      </p:sp>
      <p:sp>
        <p:nvSpPr>
          <p:cNvPr id="39" name="TextBox 38"/>
          <p:cNvSpPr txBox="1"/>
          <p:nvPr/>
        </p:nvSpPr>
        <p:spPr>
          <a:xfrm>
            <a:off x="7498646" y="2304971"/>
            <a:ext cx="1093975" cy="1000252"/>
          </a:xfrm>
          <a:prstGeom prst="rect">
            <a:avLst/>
          </a:prstGeom>
          <a:noFill/>
        </p:spPr>
        <p:txBody>
          <a:bodyPr wrap="none" lIns="121899" tIns="60949" rIns="121899" bIns="60949" rtlCol="0">
            <a:spAutoFit/>
          </a:bodyPr>
          <a:lstStyle/>
          <a:p>
            <a:pPr algn="ctr" defTabSz="609493"/>
            <a:r>
              <a:rPr lang="en-US" sz="1900" dirty="0" smtClean="0">
                <a:solidFill>
                  <a:prstClr val="white"/>
                </a:solidFill>
                <a:latin typeface="Calibri"/>
              </a:rPr>
              <a:t>Upgrade</a:t>
            </a:r>
          </a:p>
          <a:p>
            <a:pPr algn="ctr" defTabSz="609493"/>
            <a:r>
              <a:rPr lang="en-US" sz="1900" dirty="0" smtClean="0">
                <a:solidFill>
                  <a:prstClr val="white"/>
                </a:solidFill>
                <a:latin typeface="Calibri"/>
              </a:rPr>
              <a:t>&amp;</a:t>
            </a:r>
          </a:p>
          <a:p>
            <a:pPr algn="ctr" defTabSz="609493"/>
            <a:r>
              <a:rPr lang="en-US" sz="1900" dirty="0" smtClean="0">
                <a:solidFill>
                  <a:prstClr val="white"/>
                </a:solidFill>
                <a:latin typeface="Calibri"/>
              </a:rPr>
              <a:t>Reuse</a:t>
            </a:r>
            <a:endParaRPr lang="en-US" sz="1900" dirty="0">
              <a:solidFill>
                <a:prstClr val="white"/>
              </a:solidFill>
              <a:latin typeface="Calibri"/>
            </a:endParaRPr>
          </a:p>
        </p:txBody>
      </p:sp>
      <p:sp>
        <p:nvSpPr>
          <p:cNvPr id="40" name="TextBox 39"/>
          <p:cNvSpPr txBox="1"/>
          <p:nvPr/>
        </p:nvSpPr>
        <p:spPr>
          <a:xfrm>
            <a:off x="9659348" y="2574347"/>
            <a:ext cx="1711580" cy="400087"/>
          </a:xfrm>
          <a:prstGeom prst="rect">
            <a:avLst/>
          </a:prstGeom>
          <a:noFill/>
        </p:spPr>
        <p:txBody>
          <a:bodyPr wrap="none" lIns="121899" tIns="60949" rIns="121899" bIns="60949" rtlCol="0">
            <a:spAutoFit/>
          </a:bodyPr>
          <a:lstStyle/>
          <a:p>
            <a:pPr defTabSz="609493"/>
            <a:r>
              <a:rPr lang="en-US" dirty="0" smtClean="0">
                <a:solidFill>
                  <a:prstClr val="black"/>
                </a:solidFill>
                <a:latin typeface="Calibri"/>
              </a:rPr>
              <a:t>Current Version</a:t>
            </a:r>
            <a:endParaRPr lang="en-US" dirty="0">
              <a:solidFill>
                <a:prstClr val="black"/>
              </a:solidFill>
              <a:latin typeface="Calibri"/>
            </a:endParaRPr>
          </a:p>
        </p:txBody>
      </p:sp>
      <p:sp>
        <p:nvSpPr>
          <p:cNvPr id="41" name="Slide Number Placeholder 40"/>
          <p:cNvSpPr>
            <a:spLocks noGrp="1"/>
          </p:cNvSpPr>
          <p:nvPr>
            <p:ph type="sldNum" sz="quarter" idx="12"/>
          </p:nvPr>
        </p:nvSpPr>
        <p:spPr/>
        <p:txBody>
          <a:bodyPr/>
          <a:lstStyle/>
          <a:p>
            <a:fld id="{1F737D46-2C77-3F43-9DC0-EA6862D866A8}" type="slidenum">
              <a:rPr lang="en-US" smtClean="0">
                <a:solidFill>
                  <a:prstClr val="black">
                    <a:tint val="75000"/>
                  </a:prstClr>
                </a:solidFill>
                <a:latin typeface="Calibri"/>
              </a:rPr>
              <a:pPr/>
              <a:t>36</a:t>
            </a:fld>
            <a:endParaRPr lang="en-US" dirty="0">
              <a:solidFill>
                <a:prstClr val="black">
                  <a:tint val="75000"/>
                </a:prstClr>
              </a:solidFill>
              <a:latin typeface="Calibri"/>
            </a:endParaRPr>
          </a:p>
        </p:txBody>
      </p:sp>
    </p:spTree>
    <p:extLst>
      <p:ext uri="{BB962C8B-B14F-4D97-AF65-F5344CB8AC3E}">
        <p14:creationId xmlns="" xmlns:p14="http://schemas.microsoft.com/office/powerpoint/2010/main" val="13504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1"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ssolv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9.05935E-6 2.64168E-6 L -0.00417 0.23756 " pathEditMode="relative" ptsTypes="AA">
                                      <p:cBhvr>
                                        <p:cTn id="32" dur="2000" fill="hold"/>
                                        <p:tgtEl>
                                          <p:spTgt spid="26"/>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0" nodeType="clickEffect">
                                  <p:stCondLst>
                                    <p:cond delay="0"/>
                                  </p:stCondLst>
                                  <p:childTnLst>
                                    <p:animMotion origin="layout" path="M 1.3051E-6 5.47074E-6 L -0.00139 0.23781 " pathEditMode="relative" ptsTypes="AA">
                                      <p:cBhvr>
                                        <p:cTn id="41" dur="2000" fill="hold"/>
                                        <p:tgtEl>
                                          <p:spTgt spid="25"/>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dissolve">
                                      <p:cBhvr>
                                        <p:cTn id="51" dur="500"/>
                                        <p:tgtEl>
                                          <p:spTgt spid="3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dissolve">
                                      <p:cBhvr>
                                        <p:cTn id="54" dur="500"/>
                                        <p:tgtEl>
                                          <p:spTgt spid="3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dissolve">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animBg="1"/>
      <p:bldP spid="26" grpId="0" animBg="1"/>
      <p:bldP spid="26" grpId="1" animBg="1"/>
      <p:bldP spid="38" grpId="0"/>
      <p:bldP spid="39" grpId="0"/>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5195052" y="187524"/>
            <a:ext cx="6660000" cy="6660000"/>
            <a:chOff x="0" y="187524"/>
            <a:chExt cx="6660000" cy="6660000"/>
          </a:xfrm>
        </p:grpSpPr>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87524"/>
              <a:ext cx="6660000" cy="6660000"/>
            </a:xfrm>
            <a:prstGeom prst="rect">
              <a:avLst/>
            </a:prstGeom>
          </p:spPr>
        </p:pic>
        <p:grpSp>
          <p:nvGrpSpPr>
            <p:cNvPr id="3" name="Group 19"/>
            <p:cNvGrpSpPr/>
            <p:nvPr/>
          </p:nvGrpSpPr>
          <p:grpSpPr>
            <a:xfrm>
              <a:off x="1989956" y="2132856"/>
              <a:ext cx="2289455" cy="2592288"/>
              <a:chOff x="-5844115" y="3789040"/>
              <a:chExt cx="6321903" cy="6264696"/>
            </a:xfrm>
          </p:grpSpPr>
          <p:pic>
            <p:nvPicPr>
              <p:cNvPr id="172034" name="Picture 2" descr="C:\Users\dmmartin\Documents\Oracle\Reference - No BU\Templates\Ora Corp icons infographics\ic-BigServer-wht.png"/>
              <p:cNvPicPr>
                <a:picLocks noChangeAspect="1" noChangeArrowheads="1"/>
              </p:cNvPicPr>
              <p:nvPr/>
            </p:nvPicPr>
            <p:blipFill>
              <a:blip r:embed="rId4" cstate="print"/>
              <a:stretch>
                <a:fillRect/>
              </a:stretch>
            </p:blipFill>
            <p:spPr bwMode="auto">
              <a:xfrm>
                <a:off x="-5844115" y="3789040"/>
                <a:ext cx="3657607" cy="3657607"/>
              </a:xfrm>
              <a:prstGeom prst="rect">
                <a:avLst/>
              </a:prstGeom>
              <a:noFill/>
              <a:ln>
                <a:noFill/>
              </a:ln>
            </p:spPr>
          </p:pic>
          <p:pic>
            <p:nvPicPr>
              <p:cNvPr id="172037" name="Picture 5" descr="C:\Users\dmmartin\Documents\Oracle\Reference - No BU\Templates\Ora Corp icons infographics\ic-Database-wht.png"/>
              <p:cNvPicPr>
                <a:picLocks noChangeAspect="1" noChangeArrowheads="1"/>
              </p:cNvPicPr>
              <p:nvPr/>
            </p:nvPicPr>
            <p:blipFill>
              <a:blip r:embed="rId5" cstate="print"/>
              <a:stretch>
                <a:fillRect/>
              </a:stretch>
            </p:blipFill>
            <p:spPr bwMode="auto">
              <a:xfrm>
                <a:off x="-3959324" y="7200800"/>
                <a:ext cx="2852936" cy="2852936"/>
              </a:xfrm>
              <a:prstGeom prst="rect">
                <a:avLst/>
              </a:prstGeom>
              <a:noFill/>
              <a:ln>
                <a:noFill/>
              </a:ln>
            </p:spPr>
          </p:pic>
          <p:pic>
            <p:nvPicPr>
              <p:cNvPr id="172039" name="Picture 7" descr="C:\Users\dmmartin\Documents\Oracle\Reference - No BU\Templates\Ora Corp icons infographics\ic-HardDrive-wht.png"/>
              <p:cNvPicPr>
                <a:picLocks noChangeAspect="1" noChangeArrowheads="1"/>
              </p:cNvPicPr>
              <p:nvPr/>
            </p:nvPicPr>
            <p:blipFill>
              <a:blip r:embed="rId6" cstate="print"/>
              <a:stretch>
                <a:fillRect/>
              </a:stretch>
            </p:blipFill>
            <p:spPr bwMode="auto">
              <a:xfrm>
                <a:off x="-2675763" y="3947857"/>
                <a:ext cx="3153551" cy="3153551"/>
              </a:xfrm>
              <a:prstGeom prst="rect">
                <a:avLst/>
              </a:prstGeom>
              <a:noFill/>
              <a:ln>
                <a:noFill/>
              </a:ln>
            </p:spPr>
          </p:pic>
          <p:pic>
            <p:nvPicPr>
              <p:cNvPr id="172041" name="Picture 9" descr="C:\Users\dmmartin\Documents\Oracle\Reference - No BU\Templates\Ora Corp icons infographics\ic-Network-wht.png"/>
              <p:cNvPicPr>
                <a:picLocks noChangeAspect="1" noChangeArrowheads="1"/>
              </p:cNvPicPr>
              <p:nvPr/>
            </p:nvPicPr>
            <p:blipFill>
              <a:blip r:embed="rId7" cstate="print"/>
              <a:stretch>
                <a:fillRect/>
              </a:stretch>
            </p:blipFill>
            <p:spPr bwMode="auto">
              <a:xfrm>
                <a:off x="-4346748" y="4797152"/>
                <a:ext cx="3657607" cy="3657607"/>
              </a:xfrm>
              <a:prstGeom prst="rect">
                <a:avLst/>
              </a:prstGeom>
              <a:noFill/>
              <a:ln>
                <a:noFill/>
              </a:ln>
            </p:spPr>
          </p:pic>
        </p:grpSp>
      </p:grpSp>
      <p:sp>
        <p:nvSpPr>
          <p:cNvPr id="7" name="Title 6"/>
          <p:cNvSpPr>
            <a:spLocks noGrp="1"/>
          </p:cNvSpPr>
          <p:nvPr>
            <p:ph type="title"/>
          </p:nvPr>
        </p:nvSpPr>
        <p:spPr>
          <a:xfrm>
            <a:off x="760412" y="2145924"/>
            <a:ext cx="4076700" cy="2743200"/>
          </a:xfrm>
        </p:spPr>
        <p:txBody>
          <a:bodyPr/>
          <a:lstStyle/>
          <a:p>
            <a:r>
              <a:rPr lang="en-GB" sz="7200" dirty="0" smtClean="0"/>
              <a:t>Public Cloud DBaaS</a:t>
            </a:r>
            <a:endParaRPr lang="en-GB" sz="7200"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37</a:t>
            </a:fld>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Haven’t I Talked About?</a:t>
            </a:r>
            <a:endParaRPr lang="en-GB" dirty="0"/>
          </a:p>
        </p:txBody>
      </p:sp>
      <p:sp>
        <p:nvSpPr>
          <p:cNvPr id="4" name="Slide Number Placeholder 3"/>
          <p:cNvSpPr>
            <a:spLocks noGrp="1"/>
          </p:cNvSpPr>
          <p:nvPr>
            <p:ph type="sldNum" sz="quarter" idx="12"/>
          </p:nvPr>
        </p:nvSpPr>
        <p:spPr/>
        <p:txBody>
          <a:bodyPr/>
          <a:lstStyle/>
          <a:p>
            <a:fld id="{C51EAA63-D034-42AE-91FA-B13B9518C7BE}" type="slidenum">
              <a:rPr lang="en-GB" smtClean="0"/>
              <a:pPr/>
              <a:t>38</a:t>
            </a:fld>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2349996" y="1412776"/>
            <a:ext cx="7644532" cy="477883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Different Perspective</a:t>
            </a:r>
            <a:endParaRPr lang="en-GB" dirty="0"/>
          </a:p>
        </p:txBody>
      </p:sp>
      <p:sp>
        <p:nvSpPr>
          <p:cNvPr id="4" name="Slide Number Placeholder 3"/>
          <p:cNvSpPr>
            <a:spLocks noGrp="1"/>
          </p:cNvSpPr>
          <p:nvPr>
            <p:ph type="sldNum" sz="quarter" idx="12"/>
          </p:nvPr>
        </p:nvSpPr>
        <p:spPr/>
        <p:txBody>
          <a:bodyPr/>
          <a:lstStyle/>
          <a:p>
            <a:fld id="{C51EAA63-D034-42AE-91FA-B13B9518C7BE}" type="slidenum">
              <a:rPr lang="en-GB" smtClean="0"/>
              <a:pPr/>
              <a:t>39</a:t>
            </a:fld>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1917947" y="1379681"/>
            <a:ext cx="8352929" cy="485144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Enterprise Customer Plans</a:t>
            </a:r>
            <a:endParaRPr lang="en-GB" dirty="0"/>
          </a:p>
        </p:txBody>
      </p:sp>
      <p:sp>
        <p:nvSpPr>
          <p:cNvPr id="4" name="Content Placeholder 3"/>
          <p:cNvSpPr>
            <a:spLocks noGrp="1"/>
          </p:cNvSpPr>
          <p:nvPr>
            <p:ph idx="1"/>
          </p:nvPr>
        </p:nvSpPr>
        <p:spPr>
          <a:xfrm>
            <a:off x="531151" y="1628800"/>
            <a:ext cx="11126522" cy="4314800"/>
          </a:xfrm>
        </p:spPr>
        <p:txBody>
          <a:bodyPr/>
          <a:lstStyle/>
          <a:p>
            <a:pPr algn="ctr">
              <a:buNone/>
            </a:pPr>
            <a:r>
              <a:rPr lang="en-GB" sz="3600" dirty="0" smtClean="0"/>
              <a:t> </a:t>
            </a:r>
          </a:p>
          <a:p>
            <a:pPr algn="ctr">
              <a:buNone/>
            </a:pPr>
            <a:r>
              <a:rPr lang="en-GB" sz="13800" b="1" dirty="0" smtClean="0">
                <a:solidFill>
                  <a:srgbClr val="FF0000"/>
                </a:solidFill>
              </a:rPr>
              <a:t>74%</a:t>
            </a:r>
          </a:p>
          <a:p>
            <a:pPr algn="ctr">
              <a:buNone/>
            </a:pPr>
            <a:r>
              <a:rPr lang="en-GB" sz="6600" dirty="0" smtClean="0"/>
              <a:t>of enterprises are pursuing cloud strategies</a:t>
            </a:r>
            <a:endParaRPr lang="en-GB" sz="6600"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4</a:t>
            </a:fld>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1916832"/>
            <a:ext cx="4076700" cy="2743200"/>
          </a:xfrm>
        </p:spPr>
        <p:txBody>
          <a:bodyPr/>
          <a:lstStyle/>
          <a:p>
            <a:r>
              <a:rPr lang="en-GB" sz="7200" dirty="0" smtClean="0"/>
              <a:t>How to Get There</a:t>
            </a:r>
            <a:endParaRPr lang="en-GB" sz="7200" dirty="0"/>
          </a:p>
        </p:txBody>
      </p:sp>
      <p:sp>
        <p:nvSpPr>
          <p:cNvPr id="4" name="Slide Number Placeholder 3"/>
          <p:cNvSpPr>
            <a:spLocks noGrp="1"/>
          </p:cNvSpPr>
          <p:nvPr>
            <p:ph type="sldNum" sz="quarter" idx="12"/>
          </p:nvPr>
        </p:nvSpPr>
        <p:spPr/>
        <p:txBody>
          <a:bodyPr/>
          <a:lstStyle/>
          <a:p>
            <a:fld id="{C51EAA63-D034-42AE-91FA-B13B9518C7BE}" type="slidenum">
              <a:rPr lang="en-GB" smtClean="0"/>
              <a:pPr/>
              <a:t>40</a:t>
            </a:fld>
            <a:endParaRPr lang="en-GB" dirty="0"/>
          </a:p>
        </p:txBody>
      </p:sp>
      <p:grpSp>
        <p:nvGrpSpPr>
          <p:cNvPr id="12" name="Group 16"/>
          <p:cNvGrpSpPr>
            <a:grpSpLocks noChangeAspect="1"/>
          </p:cNvGrpSpPr>
          <p:nvPr/>
        </p:nvGrpSpPr>
        <p:grpSpPr>
          <a:xfrm>
            <a:off x="6454452" y="1684411"/>
            <a:ext cx="4190434" cy="3729956"/>
            <a:chOff x="-5349922" y="-212393"/>
            <a:chExt cx="6018663" cy="5355893"/>
          </a:xfrm>
        </p:grpSpPr>
        <p:pic>
          <p:nvPicPr>
            <p:cNvPr id="14" name="Picture 3" descr="C:\Users\dmmartin\Documents\Oracle\Reference - No BU\Templates\Ora Corp icons infographics\ic-Application-gray.png"/>
            <p:cNvPicPr>
              <a:picLocks noChangeAspect="1" noChangeArrowheads="1"/>
            </p:cNvPicPr>
            <p:nvPr/>
          </p:nvPicPr>
          <p:blipFill>
            <a:blip r:embed="rId2" cstate="print"/>
            <a:srcRect/>
            <a:stretch>
              <a:fillRect/>
            </a:stretch>
          </p:blipFill>
          <p:spPr bwMode="auto">
            <a:xfrm>
              <a:off x="-2988859" y="0"/>
              <a:ext cx="3657600" cy="3657600"/>
            </a:xfrm>
            <a:prstGeom prst="rect">
              <a:avLst/>
            </a:prstGeom>
            <a:noFill/>
          </p:spPr>
        </p:pic>
        <p:pic>
          <p:nvPicPr>
            <p:cNvPr id="15" name="Picture 5" descr="C:\Users\dmmartin\Documents\Oracle\Reference - No BU\Templates\Ora Corp icons infographics\ic-Consultation-gray.png"/>
            <p:cNvPicPr>
              <a:picLocks noChangeAspect="1" noChangeArrowheads="1"/>
            </p:cNvPicPr>
            <p:nvPr/>
          </p:nvPicPr>
          <p:blipFill>
            <a:blip r:embed="rId3" cstate="print"/>
            <a:srcRect/>
            <a:stretch>
              <a:fillRect/>
            </a:stretch>
          </p:blipFill>
          <p:spPr bwMode="auto">
            <a:xfrm>
              <a:off x="-4449170" y="1485900"/>
              <a:ext cx="3657600" cy="3657600"/>
            </a:xfrm>
            <a:prstGeom prst="rect">
              <a:avLst/>
            </a:prstGeom>
            <a:noFill/>
          </p:spPr>
        </p:pic>
        <p:pic>
          <p:nvPicPr>
            <p:cNvPr id="16" name="Picture 6" descr="C:\Users\dmmartin\Documents\Oracle\Reference - No BU\Templates\Ora Corp icons infographics\ic-Network-gray.png"/>
            <p:cNvPicPr>
              <a:picLocks noChangeAspect="1" noChangeArrowheads="1"/>
            </p:cNvPicPr>
            <p:nvPr/>
          </p:nvPicPr>
          <p:blipFill>
            <a:blip r:embed="rId4" cstate="print"/>
            <a:srcRect/>
            <a:stretch>
              <a:fillRect/>
            </a:stretch>
          </p:blipFill>
          <p:spPr bwMode="auto">
            <a:xfrm>
              <a:off x="-5349922" y="-212393"/>
              <a:ext cx="3657600" cy="3657600"/>
            </a:xfrm>
            <a:prstGeom prst="rect">
              <a:avLst/>
            </a:prstGeom>
            <a:noFill/>
          </p:spPr>
        </p:pic>
      </p:gr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Second Step</a:t>
            </a:r>
            <a:endParaRPr lang="en-GB" dirty="0"/>
          </a:p>
        </p:txBody>
      </p:sp>
      <p:sp>
        <p:nvSpPr>
          <p:cNvPr id="6" name="Content Placeholder 5"/>
          <p:cNvSpPr>
            <a:spLocks noGrp="1"/>
          </p:cNvSpPr>
          <p:nvPr>
            <p:ph idx="1"/>
          </p:nvPr>
        </p:nvSpPr>
        <p:spPr/>
        <p:txBody>
          <a:bodyPr/>
          <a:lstStyle/>
          <a:p>
            <a:r>
              <a:rPr lang="en-GB" dirty="0" smtClean="0"/>
              <a:t>Talk to your customers</a:t>
            </a:r>
          </a:p>
          <a:p>
            <a:pPr lvl="1"/>
            <a:r>
              <a:rPr lang="en-GB" dirty="0" smtClean="0"/>
              <a:t>Give them a reason to support it</a:t>
            </a:r>
          </a:p>
          <a:p>
            <a:r>
              <a:rPr lang="en-GB" dirty="0" smtClean="0"/>
              <a:t>Talk to some new business people who could benefit</a:t>
            </a:r>
          </a:p>
          <a:p>
            <a:pPr lvl="1"/>
            <a:r>
              <a:rPr lang="en-GB" dirty="0" smtClean="0"/>
              <a:t>Marketing</a:t>
            </a:r>
          </a:p>
          <a:p>
            <a:pPr lvl="1"/>
            <a:r>
              <a:rPr lang="en-GB" dirty="0" smtClean="0"/>
              <a:t>“Green” team</a:t>
            </a:r>
          </a:p>
          <a:p>
            <a:r>
              <a:rPr lang="en-GB" dirty="0" smtClean="0"/>
              <a:t>Talk to IT</a:t>
            </a:r>
          </a:p>
          <a:p>
            <a:pPr lvl="1"/>
            <a:r>
              <a:rPr lang="en-GB" dirty="0" smtClean="0"/>
              <a:t>This will probably be culture change</a:t>
            </a:r>
            <a:endParaRPr lang="en-GB" dirty="0"/>
          </a:p>
        </p:txBody>
      </p:sp>
      <p:sp>
        <p:nvSpPr>
          <p:cNvPr id="4" name="Slide Number Placeholder 3"/>
          <p:cNvSpPr>
            <a:spLocks noGrp="1"/>
          </p:cNvSpPr>
          <p:nvPr>
            <p:ph type="sldNum" sz="quarter" idx="12"/>
          </p:nvPr>
        </p:nvSpPr>
        <p:spPr/>
        <p:txBody>
          <a:bodyPr/>
          <a:lstStyle/>
          <a:p>
            <a:fld id="{C51EAA63-D034-42AE-91FA-B13B9518C7BE}" type="slidenum">
              <a:rPr lang="en-GB" smtClean="0"/>
              <a:pPr/>
              <a:t>41</a:t>
            </a:fld>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itle 1"/>
          <p:cNvSpPr>
            <a:spLocks noGrp="1"/>
          </p:cNvSpPr>
          <p:nvPr>
            <p:ph type="title"/>
          </p:nvPr>
        </p:nvSpPr>
        <p:spPr/>
        <p:txBody>
          <a:bodyPr/>
          <a:lstStyle/>
          <a:p>
            <a:r>
              <a:rPr lang="en-US" dirty="0" smtClean="0">
                <a:cs typeface="Arial" charset="0"/>
              </a:rPr>
              <a:t>Achieving DBaaS</a:t>
            </a:r>
          </a:p>
        </p:txBody>
      </p:sp>
      <p:sp>
        <p:nvSpPr>
          <p:cNvPr id="93" name="Text Placeholder 92"/>
          <p:cNvSpPr>
            <a:spLocks noGrp="1"/>
          </p:cNvSpPr>
          <p:nvPr>
            <p:ph type="body" sz="quarter" idx="13"/>
          </p:nvPr>
        </p:nvSpPr>
        <p:spPr/>
        <p:txBody>
          <a:bodyPr/>
          <a:lstStyle/>
          <a:p>
            <a:r>
              <a:rPr lang="en-US" dirty="0" smtClean="0"/>
              <a:t>Gradual transition – no big bang</a:t>
            </a:r>
            <a:endParaRPr lang="en-US" dirty="0"/>
          </a:p>
        </p:txBody>
      </p:sp>
      <p:sp>
        <p:nvSpPr>
          <p:cNvPr id="33" name="Down Arrow 32"/>
          <p:cNvSpPr/>
          <p:nvPr/>
        </p:nvSpPr>
        <p:spPr>
          <a:xfrm rot="1612005">
            <a:off x="3667720" y="4011710"/>
            <a:ext cx="552307" cy="546100"/>
          </a:xfrm>
          <a:prstGeom prst="down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endParaRPr lang="en-US" sz="2400" dirty="0">
              <a:solidFill>
                <a:prstClr val="white"/>
              </a:solidFill>
            </a:endParaRPr>
          </a:p>
        </p:txBody>
      </p:sp>
      <p:sp>
        <p:nvSpPr>
          <p:cNvPr id="34" name="Rounded Rectangle 33"/>
          <p:cNvSpPr/>
          <p:nvPr/>
        </p:nvSpPr>
        <p:spPr>
          <a:xfrm>
            <a:off x="4118408" y="1916832"/>
            <a:ext cx="6818124" cy="20250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lstStyle/>
          <a:p>
            <a:pPr marL="376701" indent="-376701">
              <a:lnSpc>
                <a:spcPct val="110000"/>
              </a:lnSpc>
              <a:defRPr/>
            </a:pPr>
            <a:endParaRPr lang="en-US" sz="2000" dirty="0">
              <a:solidFill>
                <a:prstClr val="white">
                  <a:lumMod val="95000"/>
                </a:prstClr>
              </a:solidFill>
              <a:latin typeface="Calibri"/>
              <a:cs typeface="Calibri"/>
            </a:endParaRPr>
          </a:p>
        </p:txBody>
      </p:sp>
      <p:sp>
        <p:nvSpPr>
          <p:cNvPr id="38" name="Oval 37"/>
          <p:cNvSpPr/>
          <p:nvPr/>
        </p:nvSpPr>
        <p:spPr>
          <a:xfrm>
            <a:off x="4266536" y="2563235"/>
            <a:ext cx="316650" cy="3238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anchor="ctr"/>
          <a:lstStyle/>
          <a:p>
            <a:pPr algn="ctr">
              <a:defRPr/>
            </a:pPr>
            <a:r>
              <a:rPr lang="en-US" sz="2400" dirty="0">
                <a:solidFill>
                  <a:prstClr val="white"/>
                </a:solidFill>
                <a:latin typeface="Calibri"/>
                <a:cs typeface="Calibri"/>
              </a:rPr>
              <a:t>1</a:t>
            </a:r>
          </a:p>
        </p:txBody>
      </p:sp>
      <p:sp>
        <p:nvSpPr>
          <p:cNvPr id="505862" name="TextBox 38"/>
          <p:cNvSpPr txBox="1">
            <a:spLocks noChangeArrowheads="1"/>
          </p:cNvSpPr>
          <p:nvPr/>
        </p:nvSpPr>
        <p:spPr bwMode="auto">
          <a:xfrm>
            <a:off x="4277118" y="1988840"/>
            <a:ext cx="6521868" cy="430865"/>
          </a:xfrm>
          <a:prstGeom prst="rect">
            <a:avLst/>
          </a:prstGeom>
          <a:noFill/>
          <a:ln w="9525">
            <a:noFill/>
            <a:miter lim="800000"/>
            <a:headEnd/>
            <a:tailEnd/>
          </a:ln>
        </p:spPr>
        <p:txBody>
          <a:bodyPr lIns="121899" tIns="60949" rIns="121899" bIns="60949">
            <a:spAutoFit/>
          </a:bodyPr>
          <a:lstStyle/>
          <a:p>
            <a:pPr algn="ctr"/>
            <a:r>
              <a:rPr lang="en-US" sz="2000" dirty="0">
                <a:solidFill>
                  <a:srgbClr val="FF1414"/>
                </a:solidFill>
                <a:cs typeface="Calibri" pitchFamily="34" charset="0"/>
              </a:rPr>
              <a:t>Take a </a:t>
            </a:r>
            <a:r>
              <a:rPr lang="en-US" sz="2000" dirty="0" smtClean="0">
                <a:solidFill>
                  <a:srgbClr val="FF1414"/>
                </a:solidFill>
                <a:cs typeface="Calibri" pitchFamily="34" charset="0"/>
              </a:rPr>
              <a:t>Pragmatic, Two-Prong </a:t>
            </a:r>
            <a:r>
              <a:rPr lang="en-US" sz="2000" dirty="0">
                <a:solidFill>
                  <a:srgbClr val="FF1414"/>
                </a:solidFill>
                <a:cs typeface="Calibri" pitchFamily="34" charset="0"/>
              </a:rPr>
              <a:t>Approach:</a:t>
            </a:r>
          </a:p>
        </p:txBody>
      </p:sp>
      <p:sp>
        <p:nvSpPr>
          <p:cNvPr id="505863" name="TextBox 39"/>
          <p:cNvSpPr txBox="1">
            <a:spLocks noChangeArrowheads="1"/>
          </p:cNvSpPr>
          <p:nvPr/>
        </p:nvSpPr>
        <p:spPr bwMode="auto">
          <a:xfrm>
            <a:off x="4602999" y="2401143"/>
            <a:ext cx="6243941" cy="738642"/>
          </a:xfrm>
          <a:prstGeom prst="rect">
            <a:avLst/>
          </a:prstGeom>
          <a:noFill/>
          <a:ln w="9525">
            <a:noFill/>
            <a:miter lim="800000"/>
            <a:headEnd/>
            <a:tailEnd/>
          </a:ln>
        </p:spPr>
        <p:txBody>
          <a:bodyPr wrap="square" lIns="121899" tIns="60949" rIns="121899" bIns="60949">
            <a:spAutoFit/>
          </a:bodyPr>
          <a:lstStyle/>
          <a:p>
            <a:r>
              <a:rPr lang="en-US" sz="2000" dirty="0">
                <a:solidFill>
                  <a:srgbClr val="404040"/>
                </a:solidFill>
                <a:cs typeface="Calibri" pitchFamily="34" charset="0"/>
              </a:rPr>
              <a:t>Stand up DBaaS platform today to show immediate value for new projects </a:t>
            </a:r>
          </a:p>
        </p:txBody>
      </p:sp>
      <p:sp>
        <p:nvSpPr>
          <p:cNvPr id="41" name="Oval 40"/>
          <p:cNvSpPr/>
          <p:nvPr/>
        </p:nvSpPr>
        <p:spPr>
          <a:xfrm>
            <a:off x="4270768" y="3287548"/>
            <a:ext cx="338578" cy="3238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anchor="ctr"/>
          <a:lstStyle/>
          <a:p>
            <a:pPr algn="ctr">
              <a:defRPr/>
            </a:pPr>
            <a:r>
              <a:rPr lang="en-US" sz="2400" dirty="0">
                <a:solidFill>
                  <a:prstClr val="white"/>
                </a:solidFill>
                <a:latin typeface="Calibri"/>
                <a:cs typeface="Calibri"/>
              </a:rPr>
              <a:t>2</a:t>
            </a:r>
          </a:p>
        </p:txBody>
      </p:sp>
      <p:sp>
        <p:nvSpPr>
          <p:cNvPr id="505865" name="TextBox 41"/>
          <p:cNvSpPr txBox="1">
            <a:spLocks noChangeArrowheads="1"/>
          </p:cNvSpPr>
          <p:nvPr/>
        </p:nvSpPr>
        <p:spPr bwMode="auto">
          <a:xfrm>
            <a:off x="4602999" y="3121223"/>
            <a:ext cx="6318721" cy="738642"/>
          </a:xfrm>
          <a:prstGeom prst="rect">
            <a:avLst/>
          </a:prstGeom>
          <a:noFill/>
          <a:ln w="9525">
            <a:noFill/>
            <a:miter lim="800000"/>
            <a:headEnd/>
            <a:tailEnd/>
          </a:ln>
        </p:spPr>
        <p:txBody>
          <a:bodyPr lIns="121899" tIns="60949" rIns="121899" bIns="60949">
            <a:spAutoFit/>
          </a:bodyPr>
          <a:lstStyle/>
          <a:p>
            <a:r>
              <a:rPr lang="en-US" sz="2000" dirty="0">
                <a:solidFill>
                  <a:srgbClr val="404040"/>
                </a:solidFill>
                <a:cs typeface="Calibri" pitchFamily="34" charset="0"/>
              </a:rPr>
              <a:t>In parallel, </a:t>
            </a:r>
            <a:r>
              <a:rPr lang="en-US" sz="2000" dirty="0" smtClean="0">
                <a:solidFill>
                  <a:srgbClr val="404040"/>
                </a:solidFill>
                <a:cs typeface="Calibri" pitchFamily="34" charset="0"/>
              </a:rPr>
              <a:t>consolidate &amp; optimise </a:t>
            </a:r>
            <a:r>
              <a:rPr lang="en-US" sz="2000" dirty="0">
                <a:solidFill>
                  <a:srgbClr val="404040"/>
                </a:solidFill>
                <a:cs typeface="Calibri" pitchFamily="34" charset="0"/>
              </a:rPr>
              <a:t>with long-term goal to move to strategic DBaaS</a:t>
            </a:r>
          </a:p>
        </p:txBody>
      </p:sp>
      <p:grpSp>
        <p:nvGrpSpPr>
          <p:cNvPr id="2" name="Group 13"/>
          <p:cNvGrpSpPr>
            <a:grpSpLocks/>
          </p:cNvGrpSpPr>
          <p:nvPr/>
        </p:nvGrpSpPr>
        <p:grpSpPr bwMode="auto">
          <a:xfrm>
            <a:off x="549796" y="4330173"/>
            <a:ext cx="11293709" cy="1598083"/>
            <a:chOff x="521289" y="2482098"/>
            <a:chExt cx="8471835" cy="1198375"/>
          </a:xfrm>
        </p:grpSpPr>
        <p:grpSp>
          <p:nvGrpSpPr>
            <p:cNvPr id="3" name="Group 18"/>
            <p:cNvGrpSpPr>
              <a:grpSpLocks/>
            </p:cNvGrpSpPr>
            <p:nvPr/>
          </p:nvGrpSpPr>
          <p:grpSpPr bwMode="auto">
            <a:xfrm>
              <a:off x="3860649" y="2532803"/>
              <a:ext cx="1903207" cy="1147670"/>
              <a:chOff x="3898406" y="717261"/>
              <a:chExt cx="1903207" cy="1147670"/>
            </a:xfrm>
          </p:grpSpPr>
          <p:grpSp>
            <p:nvGrpSpPr>
              <p:cNvPr id="4" name="Group 47"/>
              <p:cNvGrpSpPr>
                <a:grpSpLocks/>
              </p:cNvGrpSpPr>
              <p:nvPr/>
            </p:nvGrpSpPr>
            <p:grpSpPr bwMode="auto">
              <a:xfrm>
                <a:off x="3898406" y="742247"/>
                <a:ext cx="1224137" cy="1122684"/>
                <a:chOff x="5896321" y="1845110"/>
                <a:chExt cx="2687656" cy="2245368"/>
              </a:xfrm>
            </p:grpSpPr>
            <p:pic>
              <p:nvPicPr>
                <p:cNvPr id="505939" name="Picture 62" descr="cloud_and_Bkgd_dkoutline.png"/>
                <p:cNvPicPr>
                  <a:picLocks noChangeAspect="1"/>
                </p:cNvPicPr>
                <p:nvPr/>
              </p:nvPicPr>
              <p:blipFill>
                <a:blip r:embed="rId3" cstate="print"/>
                <a:srcRect b="27527"/>
                <a:stretch>
                  <a:fillRect/>
                </a:stretch>
              </p:blipFill>
              <p:spPr bwMode="auto">
                <a:xfrm>
                  <a:off x="6012160" y="1845110"/>
                  <a:ext cx="2448273" cy="996288"/>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940" name="Picture 62" descr="cloud_and_Bkgd_dkoutline.png"/>
                <p:cNvPicPr>
                  <a:picLocks noChangeAspect="1"/>
                </p:cNvPicPr>
                <p:nvPr/>
              </p:nvPicPr>
              <p:blipFill>
                <a:blip r:embed="rId4" cstate="print"/>
                <a:srcRect t="41290"/>
                <a:stretch>
                  <a:fillRect/>
                </a:stretch>
              </p:blipFill>
              <p:spPr bwMode="auto">
                <a:xfrm>
                  <a:off x="6012160" y="3410230"/>
                  <a:ext cx="2304255" cy="680248"/>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941" name="Picture 62" descr="cloud_and_Bkgd_dkoutline.png"/>
                <p:cNvPicPr>
                  <a:picLocks noChangeAspect="1"/>
                </p:cNvPicPr>
                <p:nvPr/>
              </p:nvPicPr>
              <p:blipFill>
                <a:blip r:embed="rId5" cstate="print"/>
                <a:srcRect t="41290"/>
                <a:stretch>
                  <a:fillRect/>
                </a:stretch>
              </p:blipFill>
              <p:spPr bwMode="auto">
                <a:xfrm rot="-4423265">
                  <a:off x="7612383" y="2861112"/>
                  <a:ext cx="1262940" cy="680248"/>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942" name="Picture 62" descr="cloud_and_Bkgd_dkoutline.png"/>
                <p:cNvPicPr>
                  <a:picLocks noChangeAspect="1"/>
                </p:cNvPicPr>
                <p:nvPr/>
              </p:nvPicPr>
              <p:blipFill>
                <a:blip r:embed="rId6" cstate="print"/>
                <a:srcRect l="8276" t="58495" r="21516"/>
                <a:stretch>
                  <a:fillRect/>
                </a:stretch>
              </p:blipFill>
              <p:spPr bwMode="auto">
                <a:xfrm rot="4855116">
                  <a:off x="5658828" y="2861284"/>
                  <a:ext cx="1107097" cy="632111"/>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grpSp>
          <p:grpSp>
            <p:nvGrpSpPr>
              <p:cNvPr id="5" name="Group 17"/>
              <p:cNvGrpSpPr>
                <a:grpSpLocks/>
              </p:cNvGrpSpPr>
              <p:nvPr/>
            </p:nvGrpSpPr>
            <p:grpSpPr bwMode="auto">
              <a:xfrm>
                <a:off x="4110144" y="717261"/>
                <a:ext cx="1691469" cy="1121121"/>
                <a:chOff x="4110144" y="717261"/>
                <a:chExt cx="1691469" cy="1121121"/>
              </a:xfrm>
            </p:grpSpPr>
            <p:grpSp>
              <p:nvGrpSpPr>
                <p:cNvPr id="6" name="Group 77"/>
                <p:cNvGrpSpPr>
                  <a:grpSpLocks/>
                </p:cNvGrpSpPr>
                <p:nvPr/>
              </p:nvGrpSpPr>
              <p:grpSpPr bwMode="auto">
                <a:xfrm>
                  <a:off x="5381866" y="717261"/>
                  <a:ext cx="419747" cy="367917"/>
                  <a:chOff x="4112" y="360"/>
                  <a:chExt cx="575" cy="504"/>
                </a:xfrm>
              </p:grpSpPr>
              <p:pic>
                <p:nvPicPr>
                  <p:cNvPr id="505937" name="Picture 78" descr="img_1181348104232_4271"/>
                  <p:cNvPicPr>
                    <a:picLocks noChangeAspect="1" noChangeArrowheads="1"/>
                  </p:cNvPicPr>
                  <p:nvPr/>
                </p:nvPicPr>
                <p:blipFill>
                  <a:blip r:embed="rId7" cstate="print"/>
                  <a:srcRect/>
                  <a:stretch>
                    <a:fillRect/>
                  </a:stretch>
                </p:blipFill>
                <p:spPr bwMode="auto">
                  <a:xfrm>
                    <a:off x="4457" y="360"/>
                    <a:ext cx="230" cy="504"/>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938" name="Picture 79" descr="dwe00233g34"/>
                  <p:cNvPicPr>
                    <a:picLocks noChangeAspect="1" noChangeArrowheads="1"/>
                  </p:cNvPicPr>
                  <p:nvPr/>
                </p:nvPicPr>
                <p:blipFill>
                  <a:blip r:embed="rId8" cstate="print"/>
                  <a:srcRect/>
                  <a:stretch>
                    <a:fillRect/>
                  </a:stretch>
                </p:blipFill>
                <p:spPr bwMode="auto">
                  <a:xfrm rot="-812522">
                    <a:off x="4112" y="519"/>
                    <a:ext cx="346" cy="264"/>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grpSp>
            <p:sp>
              <p:nvSpPr>
                <p:cNvPr id="115" name="AutoShape 80"/>
                <p:cNvSpPr>
                  <a:spLocks noChangeArrowheads="1"/>
                </p:cNvSpPr>
                <p:nvPr/>
              </p:nvSpPr>
              <p:spPr bwMode="auto">
                <a:xfrm>
                  <a:off x="4110011" y="1025275"/>
                  <a:ext cx="239693" cy="168249"/>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116" name="AutoShape 81"/>
                <p:cNvSpPr>
                  <a:spLocks noChangeArrowheads="1"/>
                </p:cNvSpPr>
                <p:nvPr/>
              </p:nvSpPr>
              <p:spPr bwMode="auto">
                <a:xfrm>
                  <a:off x="4410025" y="1025275"/>
                  <a:ext cx="241281" cy="168249"/>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117" name="AutoShape 82"/>
                <p:cNvSpPr>
                  <a:spLocks noChangeArrowheads="1"/>
                </p:cNvSpPr>
                <p:nvPr/>
              </p:nvSpPr>
              <p:spPr bwMode="auto">
                <a:xfrm>
                  <a:off x="4711626" y="1025275"/>
                  <a:ext cx="239694" cy="168249"/>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118" name="AutoShape 85"/>
                <p:cNvSpPr>
                  <a:spLocks noChangeArrowheads="1"/>
                </p:cNvSpPr>
                <p:nvPr/>
              </p:nvSpPr>
              <p:spPr bwMode="auto">
                <a:xfrm>
                  <a:off x="4110011" y="1493514"/>
                  <a:ext cx="841310" cy="192058"/>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119" name="AutoShape 86"/>
                <p:cNvSpPr>
                  <a:spLocks noChangeArrowheads="1"/>
                </p:cNvSpPr>
                <p:nvPr/>
              </p:nvSpPr>
              <p:spPr bwMode="auto">
                <a:xfrm>
                  <a:off x="4110011" y="1253839"/>
                  <a:ext cx="841310" cy="192057"/>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pic>
              <p:nvPicPr>
                <p:cNvPr id="505936" name="Picture 89" descr="51447_elec_meter_lg"/>
                <p:cNvPicPr>
                  <a:picLocks noChangeAspect="1" noChangeArrowheads="1"/>
                </p:cNvPicPr>
                <p:nvPr/>
              </p:nvPicPr>
              <p:blipFill>
                <a:blip r:embed="rId9" cstate="print"/>
                <a:srcRect l="34285" t="19270" r="33810" b="11458"/>
                <a:stretch>
                  <a:fillRect/>
                </a:stretch>
              </p:blipFill>
              <p:spPr bwMode="auto">
                <a:xfrm>
                  <a:off x="5459870" y="1583092"/>
                  <a:ext cx="257793" cy="255290"/>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grpSp>
        </p:grpSp>
        <p:grpSp>
          <p:nvGrpSpPr>
            <p:cNvPr id="7" name="Group 20"/>
            <p:cNvGrpSpPr>
              <a:grpSpLocks/>
            </p:cNvGrpSpPr>
            <p:nvPr/>
          </p:nvGrpSpPr>
          <p:grpSpPr bwMode="auto">
            <a:xfrm>
              <a:off x="7469385" y="2676055"/>
              <a:ext cx="1523739" cy="872180"/>
              <a:chOff x="7343220" y="886263"/>
              <a:chExt cx="1523739" cy="872180"/>
            </a:xfrm>
          </p:grpSpPr>
          <p:grpSp>
            <p:nvGrpSpPr>
              <p:cNvPr id="8" name="Group 172"/>
              <p:cNvGrpSpPr>
                <a:grpSpLocks/>
              </p:cNvGrpSpPr>
              <p:nvPr/>
            </p:nvGrpSpPr>
            <p:grpSpPr bwMode="auto">
              <a:xfrm>
                <a:off x="7343220" y="958271"/>
                <a:ext cx="720080" cy="800172"/>
                <a:chOff x="4292352" y="779934"/>
                <a:chExt cx="1224136" cy="1122684"/>
              </a:xfrm>
            </p:grpSpPr>
            <p:grpSp>
              <p:nvGrpSpPr>
                <p:cNvPr id="9" name="Group 47"/>
                <p:cNvGrpSpPr>
                  <a:grpSpLocks/>
                </p:cNvGrpSpPr>
                <p:nvPr/>
              </p:nvGrpSpPr>
              <p:grpSpPr bwMode="auto">
                <a:xfrm>
                  <a:off x="4292352" y="779934"/>
                  <a:ext cx="1224136" cy="1122684"/>
                  <a:chOff x="5896321" y="1845110"/>
                  <a:chExt cx="2687653" cy="2245368"/>
                </a:xfrm>
              </p:grpSpPr>
              <p:pic>
                <p:nvPicPr>
                  <p:cNvPr id="505924" name="Picture 62" descr="cloud_and_Bkgd_dkoutline.png"/>
                  <p:cNvPicPr>
                    <a:picLocks noChangeAspect="1"/>
                  </p:cNvPicPr>
                  <p:nvPr/>
                </p:nvPicPr>
                <p:blipFill>
                  <a:blip r:embed="rId10" cstate="print"/>
                  <a:srcRect b="27527"/>
                  <a:stretch>
                    <a:fillRect/>
                  </a:stretch>
                </p:blipFill>
                <p:spPr bwMode="auto">
                  <a:xfrm>
                    <a:off x="6012160" y="1845110"/>
                    <a:ext cx="2448272" cy="996288"/>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925" name="Picture 62" descr="cloud_and_Bkgd_dkoutline.png"/>
                  <p:cNvPicPr>
                    <a:picLocks noChangeAspect="1"/>
                  </p:cNvPicPr>
                  <p:nvPr/>
                </p:nvPicPr>
                <p:blipFill>
                  <a:blip r:embed="rId11" cstate="print"/>
                  <a:srcRect t="41290"/>
                  <a:stretch>
                    <a:fillRect/>
                  </a:stretch>
                </p:blipFill>
                <p:spPr bwMode="auto">
                  <a:xfrm>
                    <a:off x="6012160" y="3410230"/>
                    <a:ext cx="2304255" cy="680248"/>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926" name="Picture 62" descr="cloud_and_Bkgd_dkoutline.png"/>
                  <p:cNvPicPr>
                    <a:picLocks noChangeAspect="1"/>
                  </p:cNvPicPr>
                  <p:nvPr/>
                </p:nvPicPr>
                <p:blipFill>
                  <a:blip r:embed="rId12" cstate="print"/>
                  <a:srcRect t="41290"/>
                  <a:stretch>
                    <a:fillRect/>
                  </a:stretch>
                </p:blipFill>
                <p:spPr bwMode="auto">
                  <a:xfrm rot="-4423265">
                    <a:off x="7612380" y="2861112"/>
                    <a:ext cx="1262939" cy="680248"/>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927" name="Picture 62" descr="cloud_and_Bkgd_dkoutline.png"/>
                  <p:cNvPicPr>
                    <a:picLocks noChangeAspect="1"/>
                  </p:cNvPicPr>
                  <p:nvPr/>
                </p:nvPicPr>
                <p:blipFill>
                  <a:blip r:embed="rId13" cstate="print"/>
                  <a:srcRect l="8276" t="58495" r="21516"/>
                  <a:stretch>
                    <a:fillRect/>
                  </a:stretch>
                </p:blipFill>
                <p:spPr bwMode="auto">
                  <a:xfrm rot="4855116">
                    <a:off x="5658828" y="2861284"/>
                    <a:ext cx="1107097" cy="632111"/>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grpSp>
            <p:sp>
              <p:nvSpPr>
                <p:cNvPr id="94" name="AutoShape 80"/>
                <p:cNvSpPr>
                  <a:spLocks noChangeArrowheads="1"/>
                </p:cNvSpPr>
                <p:nvPr/>
              </p:nvSpPr>
              <p:spPr bwMode="auto">
                <a:xfrm>
                  <a:off x="4505291" y="1063736"/>
                  <a:ext cx="240171" cy="167026"/>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95" name="AutoShape 81"/>
                <p:cNvSpPr>
                  <a:spLocks noChangeArrowheads="1"/>
                </p:cNvSpPr>
                <p:nvPr/>
              </p:nvSpPr>
              <p:spPr bwMode="auto">
                <a:xfrm>
                  <a:off x="4804831" y="1063736"/>
                  <a:ext cx="240170" cy="167026"/>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96" name="AutoShape 82"/>
                <p:cNvSpPr>
                  <a:spLocks noChangeArrowheads="1"/>
                </p:cNvSpPr>
                <p:nvPr/>
              </p:nvSpPr>
              <p:spPr bwMode="auto">
                <a:xfrm>
                  <a:off x="5104368" y="1063736"/>
                  <a:ext cx="240171" cy="167026"/>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97" name="AutoShape 85"/>
                <p:cNvSpPr>
                  <a:spLocks noChangeArrowheads="1"/>
                </p:cNvSpPr>
                <p:nvPr/>
              </p:nvSpPr>
              <p:spPr bwMode="auto">
                <a:xfrm>
                  <a:off x="4505291" y="1531406"/>
                  <a:ext cx="839248" cy="193750"/>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98" name="AutoShape 86"/>
                <p:cNvSpPr>
                  <a:spLocks noChangeArrowheads="1"/>
                </p:cNvSpPr>
                <p:nvPr/>
              </p:nvSpPr>
              <p:spPr bwMode="auto">
                <a:xfrm>
                  <a:off x="4505291" y="1290890"/>
                  <a:ext cx="839248" cy="193750"/>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grpSp>
          <p:pic>
            <p:nvPicPr>
              <p:cNvPr id="505907" name="Picture 62" descr="cloud_and_Bkgd_dkoutline.png"/>
              <p:cNvPicPr>
                <a:picLocks noChangeAspect="1"/>
              </p:cNvPicPr>
              <p:nvPr/>
            </p:nvPicPr>
            <p:blipFill>
              <a:blip r:embed="rId14" cstate="print"/>
              <a:srcRect/>
              <a:stretch>
                <a:fillRect/>
              </a:stretch>
            </p:blipFill>
            <p:spPr bwMode="auto">
              <a:xfrm>
                <a:off x="8052797" y="886263"/>
                <a:ext cx="442551" cy="237370"/>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908" name="Picture 62" descr="cloud_and_Bkgd_dkoutline.png"/>
              <p:cNvPicPr>
                <a:picLocks noChangeAspect="1"/>
              </p:cNvPicPr>
              <p:nvPr/>
            </p:nvPicPr>
            <p:blipFill>
              <a:blip r:embed="rId15" cstate="print"/>
              <a:srcRect/>
              <a:stretch>
                <a:fillRect/>
              </a:stretch>
            </p:blipFill>
            <p:spPr bwMode="auto">
              <a:xfrm>
                <a:off x="8125199" y="1352501"/>
                <a:ext cx="741760" cy="397858"/>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909" name="Picture 62" descr="cloud_and_Bkgd_dkoutline.png"/>
              <p:cNvPicPr>
                <a:picLocks noChangeAspect="1"/>
              </p:cNvPicPr>
              <p:nvPr/>
            </p:nvPicPr>
            <p:blipFill>
              <a:blip r:embed="rId16" cstate="print"/>
              <a:srcRect/>
              <a:stretch>
                <a:fillRect/>
              </a:stretch>
            </p:blipFill>
            <p:spPr bwMode="auto">
              <a:xfrm>
                <a:off x="8567356" y="1091632"/>
                <a:ext cx="288365" cy="154671"/>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sp>
            <p:nvSpPr>
              <p:cNvPr id="85" name="AutoShape 80"/>
              <p:cNvSpPr>
                <a:spLocks noChangeArrowheads="1"/>
              </p:cNvSpPr>
              <p:nvPr/>
            </p:nvSpPr>
            <p:spPr bwMode="auto">
              <a:xfrm>
                <a:off x="8309789" y="1484345"/>
                <a:ext cx="163500" cy="114282"/>
              </a:xfrm>
              <a:prstGeom prst="roundRect">
                <a:avLst>
                  <a:gd name="adj" fmla="val 29167"/>
                </a:avLst>
              </a:prstGeom>
              <a:gradFill rotWithShape="1">
                <a:gsLst>
                  <a:gs pos="0">
                    <a:schemeClr val="tx2">
                      <a:lumMod val="20000"/>
                      <a:lumOff val="80000"/>
                    </a:schemeClr>
                  </a:gs>
                  <a:gs pos="100000">
                    <a:schemeClr val="tx2">
                      <a:lumMod val="40000"/>
                      <a:lumOff val="60000"/>
                    </a:schemeClr>
                  </a:gs>
                </a:gsLst>
                <a:lin ang="2700000" scaled="1"/>
              </a:gradFill>
              <a:ln w="6350">
                <a:solidFill>
                  <a:schemeClr val="tx2">
                    <a:lumMod val="20000"/>
                    <a:lumOff val="80000"/>
                  </a:schemeClr>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86" name="AutoShape 80"/>
              <p:cNvSpPr>
                <a:spLocks noChangeArrowheads="1"/>
              </p:cNvSpPr>
              <p:nvPr/>
            </p:nvSpPr>
            <p:spPr bwMode="auto">
              <a:xfrm>
                <a:off x="8506624" y="1484345"/>
                <a:ext cx="163500" cy="114282"/>
              </a:xfrm>
              <a:prstGeom prst="roundRect">
                <a:avLst>
                  <a:gd name="adj" fmla="val 29167"/>
                </a:avLst>
              </a:prstGeom>
              <a:gradFill rotWithShape="1">
                <a:gsLst>
                  <a:gs pos="0">
                    <a:schemeClr val="tx2">
                      <a:lumMod val="20000"/>
                      <a:lumOff val="80000"/>
                    </a:schemeClr>
                  </a:gs>
                  <a:gs pos="100000">
                    <a:schemeClr val="tx2">
                      <a:lumMod val="40000"/>
                      <a:lumOff val="60000"/>
                    </a:schemeClr>
                  </a:gs>
                </a:gsLst>
                <a:lin ang="2700000" scaled="1"/>
              </a:gradFill>
              <a:ln w="6350">
                <a:solidFill>
                  <a:schemeClr val="tx2">
                    <a:lumMod val="20000"/>
                    <a:lumOff val="80000"/>
                  </a:schemeClr>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87" name="AutoShape 80"/>
              <p:cNvSpPr>
                <a:spLocks noChangeArrowheads="1"/>
              </p:cNvSpPr>
              <p:nvPr/>
            </p:nvSpPr>
            <p:spPr bwMode="auto">
              <a:xfrm>
                <a:off x="8200260" y="957377"/>
                <a:ext cx="114291" cy="80950"/>
              </a:xfrm>
              <a:prstGeom prst="roundRect">
                <a:avLst>
                  <a:gd name="adj" fmla="val 29167"/>
                </a:avLst>
              </a:prstGeom>
              <a:gradFill rotWithShape="1">
                <a:gsLst>
                  <a:gs pos="0">
                    <a:schemeClr val="tx2">
                      <a:lumMod val="20000"/>
                      <a:lumOff val="80000"/>
                    </a:schemeClr>
                  </a:gs>
                  <a:gs pos="100000">
                    <a:schemeClr val="tx2">
                      <a:lumMod val="40000"/>
                      <a:lumOff val="60000"/>
                    </a:schemeClr>
                  </a:gs>
                </a:gsLst>
                <a:lin ang="2700000" scaled="1"/>
              </a:gradFill>
              <a:ln w="6350">
                <a:solidFill>
                  <a:schemeClr val="tx2">
                    <a:lumMod val="20000"/>
                    <a:lumOff val="80000"/>
                  </a:schemeClr>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88" name="AutoShape 80"/>
              <p:cNvSpPr>
                <a:spLocks noChangeArrowheads="1"/>
              </p:cNvSpPr>
              <p:nvPr/>
            </p:nvSpPr>
            <p:spPr bwMode="auto">
              <a:xfrm>
                <a:off x="8659012" y="1141498"/>
                <a:ext cx="69845" cy="49205"/>
              </a:xfrm>
              <a:prstGeom prst="roundRect">
                <a:avLst>
                  <a:gd name="adj" fmla="val 29167"/>
                </a:avLst>
              </a:prstGeom>
              <a:gradFill rotWithShape="1">
                <a:gsLst>
                  <a:gs pos="0">
                    <a:schemeClr val="tx2">
                      <a:lumMod val="20000"/>
                      <a:lumOff val="80000"/>
                    </a:schemeClr>
                  </a:gs>
                  <a:gs pos="100000">
                    <a:schemeClr val="tx2">
                      <a:lumMod val="40000"/>
                      <a:lumOff val="60000"/>
                    </a:schemeClr>
                  </a:gs>
                </a:gsLst>
                <a:lin ang="2700000" scaled="1"/>
              </a:gradFill>
              <a:ln w="6350">
                <a:solidFill>
                  <a:schemeClr val="tx2">
                    <a:lumMod val="20000"/>
                    <a:lumOff val="80000"/>
                  </a:schemeClr>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cxnSp>
            <p:nvCxnSpPr>
              <p:cNvPr id="89" name="Straight Connector 88"/>
              <p:cNvCxnSpPr>
                <a:endCxn id="101" idx="3"/>
              </p:cNvCxnSpPr>
              <p:nvPr/>
            </p:nvCxnSpPr>
            <p:spPr>
              <a:xfrm flipH="1">
                <a:off x="8035173" y="1101817"/>
                <a:ext cx="111116" cy="123806"/>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4" idx="1"/>
              </p:cNvCxnSpPr>
              <p:nvPr/>
            </p:nvCxnSpPr>
            <p:spPr>
              <a:xfrm flipH="1">
                <a:off x="8074857" y="1168482"/>
                <a:ext cx="492087" cy="149202"/>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8085969" y="1471647"/>
                <a:ext cx="133340" cy="63490"/>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4" idx="2"/>
              </p:cNvCxnSpPr>
              <p:nvPr/>
            </p:nvCxnSpPr>
            <p:spPr>
              <a:xfrm flipH="1">
                <a:off x="8611391" y="1246257"/>
                <a:ext cx="100005" cy="131742"/>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10" name="Group 16"/>
            <p:cNvGrpSpPr>
              <a:grpSpLocks/>
            </p:cNvGrpSpPr>
            <p:nvPr/>
          </p:nvGrpSpPr>
          <p:grpSpPr bwMode="auto">
            <a:xfrm>
              <a:off x="521289" y="2834925"/>
              <a:ext cx="840955" cy="648236"/>
              <a:chOff x="417405" y="1030279"/>
              <a:chExt cx="840955" cy="648236"/>
            </a:xfrm>
          </p:grpSpPr>
          <p:sp>
            <p:nvSpPr>
              <p:cNvPr id="71" name="AutoShape 96"/>
              <p:cNvSpPr>
                <a:spLocks noChangeArrowheads="1"/>
              </p:cNvSpPr>
              <p:nvPr/>
            </p:nvSpPr>
            <p:spPr bwMode="auto">
              <a:xfrm>
                <a:off x="417405" y="1029822"/>
                <a:ext cx="239694" cy="649186"/>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72" name="AutoShape 97"/>
              <p:cNvSpPr>
                <a:spLocks noChangeArrowheads="1"/>
              </p:cNvSpPr>
              <p:nvPr/>
            </p:nvSpPr>
            <p:spPr bwMode="auto">
              <a:xfrm>
                <a:off x="717420" y="1029822"/>
                <a:ext cx="241281" cy="649186"/>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73" name="AutoShape 98"/>
              <p:cNvSpPr>
                <a:spLocks noChangeArrowheads="1"/>
              </p:cNvSpPr>
              <p:nvPr/>
            </p:nvSpPr>
            <p:spPr bwMode="auto">
              <a:xfrm>
                <a:off x="1019021" y="1029822"/>
                <a:ext cx="239693" cy="649186"/>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grpSp>
        <p:grpSp>
          <p:nvGrpSpPr>
            <p:cNvPr id="11" name="Group 15"/>
            <p:cNvGrpSpPr>
              <a:grpSpLocks/>
            </p:cNvGrpSpPr>
            <p:nvPr/>
          </p:nvGrpSpPr>
          <p:grpSpPr bwMode="auto">
            <a:xfrm>
              <a:off x="2202091" y="2820071"/>
              <a:ext cx="840955" cy="660750"/>
              <a:chOff x="2098207" y="1030279"/>
              <a:chExt cx="840955" cy="660750"/>
            </a:xfrm>
          </p:grpSpPr>
          <p:sp>
            <p:nvSpPr>
              <p:cNvPr id="54" name="AutoShape 80"/>
              <p:cNvSpPr>
                <a:spLocks noChangeArrowheads="1"/>
              </p:cNvSpPr>
              <p:nvPr/>
            </p:nvSpPr>
            <p:spPr bwMode="auto">
              <a:xfrm>
                <a:off x="2098438" y="1030390"/>
                <a:ext cx="239693" cy="168249"/>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55" name="AutoShape 81"/>
              <p:cNvSpPr>
                <a:spLocks noChangeArrowheads="1"/>
              </p:cNvSpPr>
              <p:nvPr/>
            </p:nvSpPr>
            <p:spPr bwMode="auto">
              <a:xfrm>
                <a:off x="2398452" y="1030390"/>
                <a:ext cx="241281" cy="168249"/>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56" name="AutoShape 82"/>
              <p:cNvSpPr>
                <a:spLocks noChangeArrowheads="1"/>
              </p:cNvSpPr>
              <p:nvPr/>
            </p:nvSpPr>
            <p:spPr bwMode="auto">
              <a:xfrm>
                <a:off x="2700053" y="1030390"/>
                <a:ext cx="239694" cy="168249"/>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57" name="AutoShape 85"/>
              <p:cNvSpPr>
                <a:spLocks noChangeArrowheads="1"/>
              </p:cNvSpPr>
              <p:nvPr/>
            </p:nvSpPr>
            <p:spPr bwMode="auto">
              <a:xfrm>
                <a:off x="2098438" y="1498630"/>
                <a:ext cx="841310" cy="192057"/>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58" name="AutoShape 86"/>
              <p:cNvSpPr>
                <a:spLocks noChangeArrowheads="1"/>
              </p:cNvSpPr>
              <p:nvPr/>
            </p:nvSpPr>
            <p:spPr bwMode="auto">
              <a:xfrm>
                <a:off x="2098438" y="1257368"/>
                <a:ext cx="841310" cy="193645"/>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grpSp>
        <p:grpSp>
          <p:nvGrpSpPr>
            <p:cNvPr id="12" name="Group 18"/>
            <p:cNvGrpSpPr>
              <a:grpSpLocks/>
            </p:cNvGrpSpPr>
            <p:nvPr/>
          </p:nvGrpSpPr>
          <p:grpSpPr bwMode="auto">
            <a:xfrm>
              <a:off x="5659895" y="2482098"/>
              <a:ext cx="1903207" cy="1147670"/>
              <a:chOff x="3898406" y="717261"/>
              <a:chExt cx="1903207" cy="1147670"/>
            </a:xfrm>
          </p:grpSpPr>
          <p:grpSp>
            <p:nvGrpSpPr>
              <p:cNvPr id="13" name="Group 47"/>
              <p:cNvGrpSpPr>
                <a:grpSpLocks/>
              </p:cNvGrpSpPr>
              <p:nvPr/>
            </p:nvGrpSpPr>
            <p:grpSpPr bwMode="auto">
              <a:xfrm>
                <a:off x="3898406" y="742247"/>
                <a:ext cx="1224137" cy="1122684"/>
                <a:chOff x="5896321" y="1845110"/>
                <a:chExt cx="2687656" cy="2245368"/>
              </a:xfrm>
            </p:grpSpPr>
            <p:pic>
              <p:nvPicPr>
                <p:cNvPr id="505894" name="Picture 62" descr="cloud_and_Bkgd_dkoutline.png"/>
                <p:cNvPicPr>
                  <a:picLocks noChangeAspect="1"/>
                </p:cNvPicPr>
                <p:nvPr/>
              </p:nvPicPr>
              <p:blipFill>
                <a:blip r:embed="rId3" cstate="print"/>
                <a:srcRect b="27527"/>
                <a:stretch>
                  <a:fillRect/>
                </a:stretch>
              </p:blipFill>
              <p:spPr bwMode="auto">
                <a:xfrm>
                  <a:off x="6012160" y="1845110"/>
                  <a:ext cx="2448273" cy="996288"/>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895" name="Picture 62" descr="cloud_and_Bkgd_dkoutline.png"/>
                <p:cNvPicPr>
                  <a:picLocks noChangeAspect="1"/>
                </p:cNvPicPr>
                <p:nvPr/>
              </p:nvPicPr>
              <p:blipFill>
                <a:blip r:embed="rId4" cstate="print"/>
                <a:srcRect t="41290"/>
                <a:stretch>
                  <a:fillRect/>
                </a:stretch>
              </p:blipFill>
              <p:spPr bwMode="auto">
                <a:xfrm>
                  <a:off x="6012160" y="3410230"/>
                  <a:ext cx="2304255" cy="680248"/>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896" name="Picture 62" descr="cloud_and_Bkgd_dkoutline.png"/>
                <p:cNvPicPr>
                  <a:picLocks noChangeAspect="1"/>
                </p:cNvPicPr>
                <p:nvPr/>
              </p:nvPicPr>
              <p:blipFill>
                <a:blip r:embed="rId5" cstate="print"/>
                <a:srcRect t="41290"/>
                <a:stretch>
                  <a:fillRect/>
                </a:stretch>
              </p:blipFill>
              <p:spPr bwMode="auto">
                <a:xfrm rot="-4423265">
                  <a:off x="7612383" y="2861112"/>
                  <a:ext cx="1262940" cy="680248"/>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897" name="Picture 62" descr="cloud_and_Bkgd_dkoutline.png"/>
                <p:cNvPicPr>
                  <a:picLocks noChangeAspect="1"/>
                </p:cNvPicPr>
                <p:nvPr/>
              </p:nvPicPr>
              <p:blipFill>
                <a:blip r:embed="rId6" cstate="print"/>
                <a:srcRect l="8276" t="58495" r="21516"/>
                <a:stretch>
                  <a:fillRect/>
                </a:stretch>
              </p:blipFill>
              <p:spPr bwMode="auto">
                <a:xfrm rot="4855116">
                  <a:off x="5658828" y="2861284"/>
                  <a:ext cx="1107097" cy="632111"/>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grpSp>
          <p:grpSp>
            <p:nvGrpSpPr>
              <p:cNvPr id="14" name="Group 17"/>
              <p:cNvGrpSpPr>
                <a:grpSpLocks/>
              </p:cNvGrpSpPr>
              <p:nvPr/>
            </p:nvGrpSpPr>
            <p:grpSpPr bwMode="auto">
              <a:xfrm>
                <a:off x="4110144" y="717261"/>
                <a:ext cx="1691469" cy="1121121"/>
                <a:chOff x="4110144" y="717261"/>
                <a:chExt cx="1691469" cy="1121121"/>
              </a:xfrm>
            </p:grpSpPr>
            <p:grpSp>
              <p:nvGrpSpPr>
                <p:cNvPr id="15" name="Group 77"/>
                <p:cNvGrpSpPr>
                  <a:grpSpLocks/>
                </p:cNvGrpSpPr>
                <p:nvPr/>
              </p:nvGrpSpPr>
              <p:grpSpPr bwMode="auto">
                <a:xfrm>
                  <a:off x="5381866" y="717261"/>
                  <a:ext cx="419747" cy="367917"/>
                  <a:chOff x="4112" y="360"/>
                  <a:chExt cx="575" cy="504"/>
                </a:xfrm>
              </p:grpSpPr>
              <p:pic>
                <p:nvPicPr>
                  <p:cNvPr id="505892" name="Picture 78" descr="img_1181348104232_4271"/>
                  <p:cNvPicPr>
                    <a:picLocks noChangeAspect="1" noChangeArrowheads="1"/>
                  </p:cNvPicPr>
                  <p:nvPr/>
                </p:nvPicPr>
                <p:blipFill>
                  <a:blip r:embed="rId7" cstate="print"/>
                  <a:srcRect/>
                  <a:stretch>
                    <a:fillRect/>
                  </a:stretch>
                </p:blipFill>
                <p:spPr bwMode="auto">
                  <a:xfrm>
                    <a:off x="4457" y="360"/>
                    <a:ext cx="230" cy="504"/>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pic>
                <p:nvPicPr>
                  <p:cNvPr id="505893" name="Picture 79" descr="dwe00233g34"/>
                  <p:cNvPicPr>
                    <a:picLocks noChangeAspect="1" noChangeArrowheads="1"/>
                  </p:cNvPicPr>
                  <p:nvPr/>
                </p:nvPicPr>
                <p:blipFill>
                  <a:blip r:embed="rId8" cstate="print"/>
                  <a:srcRect/>
                  <a:stretch>
                    <a:fillRect/>
                  </a:stretch>
                </p:blipFill>
                <p:spPr bwMode="auto">
                  <a:xfrm rot="-812522">
                    <a:off x="4112" y="519"/>
                    <a:ext cx="346" cy="264"/>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grpSp>
            <p:sp>
              <p:nvSpPr>
                <p:cNvPr id="132" name="AutoShape 80"/>
                <p:cNvSpPr>
                  <a:spLocks noChangeArrowheads="1"/>
                </p:cNvSpPr>
                <p:nvPr/>
              </p:nvSpPr>
              <p:spPr bwMode="auto">
                <a:xfrm>
                  <a:off x="4107676" y="1025188"/>
                  <a:ext cx="241281" cy="168249"/>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133" name="AutoShape 81"/>
                <p:cNvSpPr>
                  <a:spLocks noChangeArrowheads="1"/>
                </p:cNvSpPr>
                <p:nvPr/>
              </p:nvSpPr>
              <p:spPr bwMode="auto">
                <a:xfrm>
                  <a:off x="4409278" y="1025188"/>
                  <a:ext cx="241281" cy="168249"/>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134" name="AutoShape 82"/>
                <p:cNvSpPr>
                  <a:spLocks noChangeArrowheads="1"/>
                </p:cNvSpPr>
                <p:nvPr/>
              </p:nvSpPr>
              <p:spPr bwMode="auto">
                <a:xfrm>
                  <a:off x="4710879" y="1025188"/>
                  <a:ext cx="239693" cy="168249"/>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135" name="AutoShape 85"/>
                <p:cNvSpPr>
                  <a:spLocks noChangeArrowheads="1"/>
                </p:cNvSpPr>
                <p:nvPr/>
              </p:nvSpPr>
              <p:spPr bwMode="auto">
                <a:xfrm>
                  <a:off x="4107676" y="1493427"/>
                  <a:ext cx="842897" cy="192058"/>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sp>
              <p:nvSpPr>
                <p:cNvPr id="136" name="AutoShape 86"/>
                <p:cNvSpPr>
                  <a:spLocks noChangeArrowheads="1"/>
                </p:cNvSpPr>
                <p:nvPr/>
              </p:nvSpPr>
              <p:spPr bwMode="auto">
                <a:xfrm>
                  <a:off x="4107676" y="1253752"/>
                  <a:ext cx="842897" cy="192057"/>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anchor="ctr"/>
                <a:lstStyle/>
                <a:p>
                  <a:pPr algn="ctr" eaLnBrk="0" hangingPunct="0">
                    <a:lnSpc>
                      <a:spcPct val="90000"/>
                    </a:lnSpc>
                    <a:spcBef>
                      <a:spcPct val="50000"/>
                    </a:spcBef>
                    <a:buClr>
                      <a:srgbClr val="FD0000"/>
                    </a:buClr>
                    <a:defRPr/>
                  </a:pPr>
                  <a:endParaRPr lang="en-US" sz="1600" kern="0" dirty="0">
                    <a:solidFill>
                      <a:srgbClr val="000000"/>
                    </a:solidFill>
                  </a:endParaRPr>
                </a:p>
              </p:txBody>
            </p:sp>
            <p:pic>
              <p:nvPicPr>
                <p:cNvPr id="505891" name="Picture 89" descr="51447_elec_meter_lg"/>
                <p:cNvPicPr>
                  <a:picLocks noChangeAspect="1" noChangeArrowheads="1"/>
                </p:cNvPicPr>
                <p:nvPr/>
              </p:nvPicPr>
              <p:blipFill>
                <a:blip r:embed="rId9" cstate="print"/>
                <a:srcRect l="34285" t="19270" r="33810" b="11458"/>
                <a:stretch>
                  <a:fillRect/>
                </a:stretch>
              </p:blipFill>
              <p:spPr bwMode="auto">
                <a:xfrm>
                  <a:off x="5459870" y="1583092"/>
                  <a:ext cx="257793" cy="255290"/>
                </a:xfrm>
                <a:prstGeom prst="rect">
                  <a:avLst/>
                </a:prstGeom>
                <a:gradFill rotWithShape="1">
                  <a:gsLst>
                    <a:gs pos="0">
                      <a:schemeClr val="accent6"/>
                    </a:gs>
                    <a:gs pos="100000">
                      <a:schemeClr val="tx1"/>
                    </a:gs>
                  </a:gsLst>
                  <a:lin ang="2700000" scaled="1"/>
                </a:gradFill>
                <a:ln w="12700">
                  <a:solidFill>
                    <a:schemeClr val="tx1"/>
                  </a:solidFill>
                  <a:round/>
                  <a:headEnd/>
                  <a:tailEnd/>
                </a:ln>
                <a:effectLst/>
              </p:spPr>
            </p:pic>
          </p:grpSp>
        </p:grpSp>
      </p:grpSp>
      <p:grpSp>
        <p:nvGrpSpPr>
          <p:cNvPr id="16" name="Group 23"/>
          <p:cNvGrpSpPr>
            <a:grpSpLocks/>
          </p:cNvGrpSpPr>
          <p:nvPr/>
        </p:nvGrpSpPr>
        <p:grpSpPr bwMode="auto">
          <a:xfrm>
            <a:off x="300489" y="5921907"/>
            <a:ext cx="11270431" cy="393700"/>
            <a:chOff x="133680" y="1956645"/>
            <a:chExt cx="8455586" cy="295510"/>
          </a:xfrm>
        </p:grpSpPr>
        <p:sp>
          <p:nvSpPr>
            <p:cNvPr id="107" name="Rectangle 74"/>
            <p:cNvSpPr>
              <a:spLocks noChangeArrowheads="1"/>
            </p:cNvSpPr>
            <p:nvPr/>
          </p:nvSpPr>
          <p:spPr bwMode="auto">
            <a:xfrm>
              <a:off x="3810574" y="1983653"/>
              <a:ext cx="1306600" cy="268502"/>
            </a:xfrm>
            <a:prstGeom prst="rect">
              <a:avLst/>
            </a:prstGeom>
            <a:noFill/>
            <a:ln w="9525">
              <a:noFill/>
              <a:miter lim="800000"/>
              <a:headEnd/>
              <a:tailEnd/>
            </a:ln>
          </p:spPr>
          <p:txBody>
            <a:bodyPr wrap="none"/>
            <a:lstStyle/>
            <a:p>
              <a:pPr algn="ctr" eaLnBrk="0" hangingPunct="0">
                <a:lnSpc>
                  <a:spcPct val="90000"/>
                </a:lnSpc>
                <a:spcBef>
                  <a:spcPct val="50000"/>
                </a:spcBef>
                <a:buClr>
                  <a:srgbClr val="FD0000"/>
                </a:buClr>
                <a:defRPr/>
              </a:pPr>
              <a:r>
                <a:rPr lang="en-US" sz="1700" kern="0" dirty="0" smtClean="0">
                  <a:solidFill>
                    <a:srgbClr val="000000">
                      <a:lumMod val="65000"/>
                      <a:lumOff val="35000"/>
                    </a:srgbClr>
                  </a:solidFill>
                  <a:latin typeface="Arial"/>
                </a:rPr>
                <a:t>Optimised</a:t>
              </a:r>
              <a:endParaRPr lang="en-US" sz="1700" kern="0" dirty="0">
                <a:solidFill>
                  <a:srgbClr val="000000">
                    <a:lumMod val="65000"/>
                    <a:lumOff val="35000"/>
                  </a:srgbClr>
                </a:solidFill>
                <a:latin typeface="Arial"/>
              </a:endParaRPr>
            </a:p>
          </p:txBody>
        </p:sp>
        <p:sp>
          <p:nvSpPr>
            <p:cNvPr id="108" name="Rectangle 25"/>
            <p:cNvSpPr>
              <a:spLocks noChangeArrowheads="1"/>
            </p:cNvSpPr>
            <p:nvPr/>
          </p:nvSpPr>
          <p:spPr bwMode="auto">
            <a:xfrm>
              <a:off x="5876049" y="1983653"/>
              <a:ext cx="716010" cy="268502"/>
            </a:xfrm>
            <a:prstGeom prst="rect">
              <a:avLst/>
            </a:prstGeom>
            <a:noFill/>
            <a:ln w="9525">
              <a:noFill/>
              <a:miter lim="800000"/>
              <a:headEnd/>
              <a:tailEnd/>
            </a:ln>
          </p:spPr>
          <p:txBody>
            <a:bodyPr wrap="none"/>
            <a:lstStyle/>
            <a:p>
              <a:pPr algn="ctr" eaLnBrk="0" hangingPunct="0">
                <a:lnSpc>
                  <a:spcPct val="90000"/>
                </a:lnSpc>
                <a:spcBef>
                  <a:spcPct val="50000"/>
                </a:spcBef>
                <a:buClr>
                  <a:srgbClr val="FD0000"/>
                </a:buClr>
                <a:defRPr/>
              </a:pPr>
              <a:r>
                <a:rPr lang="en-US" sz="1700" kern="0" dirty="0">
                  <a:solidFill>
                    <a:srgbClr val="000000">
                      <a:lumMod val="65000"/>
                      <a:lumOff val="35000"/>
                    </a:srgbClr>
                  </a:solidFill>
                  <a:latin typeface="Arial"/>
                </a:rPr>
                <a:t>Private DBaaS</a:t>
              </a:r>
            </a:p>
          </p:txBody>
        </p:sp>
        <p:sp>
          <p:nvSpPr>
            <p:cNvPr id="109" name="Rectangle 74"/>
            <p:cNvSpPr>
              <a:spLocks noChangeArrowheads="1"/>
            </p:cNvSpPr>
            <p:nvPr/>
          </p:nvSpPr>
          <p:spPr bwMode="auto">
            <a:xfrm>
              <a:off x="7282667" y="1956645"/>
              <a:ext cx="1306599" cy="268501"/>
            </a:xfrm>
            <a:prstGeom prst="rect">
              <a:avLst/>
            </a:prstGeom>
            <a:noFill/>
            <a:ln w="9525">
              <a:noFill/>
              <a:miter lim="800000"/>
              <a:headEnd/>
              <a:tailEnd/>
            </a:ln>
          </p:spPr>
          <p:txBody>
            <a:bodyPr wrap="none"/>
            <a:lstStyle/>
            <a:p>
              <a:pPr algn="ctr" eaLnBrk="0" hangingPunct="0">
                <a:lnSpc>
                  <a:spcPct val="90000"/>
                </a:lnSpc>
                <a:spcBef>
                  <a:spcPct val="50000"/>
                </a:spcBef>
                <a:buClr>
                  <a:srgbClr val="FD0000"/>
                </a:buClr>
                <a:defRPr/>
              </a:pPr>
              <a:r>
                <a:rPr lang="en-US" sz="1700" kern="0" dirty="0">
                  <a:solidFill>
                    <a:srgbClr val="000000">
                      <a:lumMod val="65000"/>
                      <a:lumOff val="35000"/>
                    </a:srgbClr>
                  </a:solidFill>
                  <a:latin typeface="Arial"/>
                </a:rPr>
                <a:t>Hybrid DBaaS</a:t>
              </a:r>
            </a:p>
          </p:txBody>
        </p:sp>
        <p:sp>
          <p:nvSpPr>
            <p:cNvPr id="110" name="Rectangle 93"/>
            <p:cNvSpPr>
              <a:spLocks noChangeArrowheads="1"/>
            </p:cNvSpPr>
            <p:nvPr/>
          </p:nvSpPr>
          <p:spPr bwMode="auto">
            <a:xfrm>
              <a:off x="133680" y="1956645"/>
              <a:ext cx="1420907" cy="268501"/>
            </a:xfrm>
            <a:prstGeom prst="rect">
              <a:avLst/>
            </a:prstGeom>
            <a:noFill/>
            <a:ln w="9525">
              <a:noFill/>
              <a:miter lim="800000"/>
              <a:headEnd/>
              <a:tailEnd/>
            </a:ln>
          </p:spPr>
          <p:txBody>
            <a:bodyPr wrap="none"/>
            <a:lstStyle/>
            <a:p>
              <a:pPr algn="ctr" eaLnBrk="0" hangingPunct="0">
                <a:lnSpc>
                  <a:spcPct val="90000"/>
                </a:lnSpc>
                <a:spcBef>
                  <a:spcPct val="50000"/>
                </a:spcBef>
                <a:buClr>
                  <a:srgbClr val="FD0000"/>
                </a:buClr>
                <a:defRPr/>
              </a:pPr>
              <a:r>
                <a:rPr lang="en-US" sz="1700" kern="0" dirty="0">
                  <a:solidFill>
                    <a:srgbClr val="000000">
                      <a:lumMod val="65000"/>
                      <a:lumOff val="35000"/>
                    </a:srgbClr>
                  </a:solidFill>
                  <a:latin typeface="Arial"/>
                </a:rPr>
                <a:t>Siloed</a:t>
              </a:r>
            </a:p>
          </p:txBody>
        </p:sp>
        <p:sp>
          <p:nvSpPr>
            <p:cNvPr id="111" name="Rectangle 94"/>
            <p:cNvSpPr>
              <a:spLocks noChangeArrowheads="1"/>
            </p:cNvSpPr>
            <p:nvPr/>
          </p:nvSpPr>
          <p:spPr bwMode="auto">
            <a:xfrm>
              <a:off x="2383317" y="1956645"/>
              <a:ext cx="515971" cy="268501"/>
            </a:xfrm>
            <a:prstGeom prst="rect">
              <a:avLst/>
            </a:prstGeom>
            <a:noFill/>
            <a:ln w="9525">
              <a:noFill/>
              <a:miter lim="800000"/>
              <a:headEnd/>
              <a:tailEnd/>
            </a:ln>
          </p:spPr>
          <p:txBody>
            <a:bodyPr wrap="none"/>
            <a:lstStyle/>
            <a:p>
              <a:pPr algn="ctr" eaLnBrk="0" hangingPunct="0">
                <a:lnSpc>
                  <a:spcPct val="90000"/>
                </a:lnSpc>
                <a:spcBef>
                  <a:spcPct val="50000"/>
                </a:spcBef>
                <a:buClr>
                  <a:srgbClr val="FD0000"/>
                </a:buClr>
                <a:defRPr/>
              </a:pPr>
              <a:r>
                <a:rPr lang="en-US" sz="1700" kern="0" dirty="0">
                  <a:solidFill>
                    <a:srgbClr val="000000">
                      <a:lumMod val="65000"/>
                      <a:lumOff val="35000"/>
                    </a:srgbClr>
                  </a:solidFill>
                  <a:latin typeface="Arial"/>
                </a:rPr>
                <a:t>Consolidated</a:t>
              </a:r>
            </a:p>
          </p:txBody>
        </p:sp>
      </p:grpSp>
      <p:sp>
        <p:nvSpPr>
          <p:cNvPr id="148" name="AutoShape 86"/>
          <p:cNvSpPr>
            <a:spLocks noChangeArrowheads="1"/>
          </p:cNvSpPr>
          <p:nvPr/>
        </p:nvSpPr>
        <p:spPr bwMode="auto">
          <a:xfrm>
            <a:off x="1557908" y="2538509"/>
            <a:ext cx="1709821" cy="391584"/>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lIns="121899" tIns="60949" rIns="121899" bIns="60949" anchor="ctr"/>
          <a:lstStyle/>
          <a:p>
            <a:pPr algn="ctr" eaLnBrk="0" hangingPunct="0">
              <a:lnSpc>
                <a:spcPct val="90000"/>
              </a:lnSpc>
              <a:spcBef>
                <a:spcPct val="50000"/>
              </a:spcBef>
              <a:buClr>
                <a:srgbClr val="FD0000"/>
              </a:buClr>
              <a:defRPr/>
            </a:pPr>
            <a:r>
              <a:rPr lang="en-US" sz="1300" kern="0" dirty="0">
                <a:solidFill>
                  <a:srgbClr val="000000"/>
                </a:solidFill>
              </a:rPr>
              <a:t>DBaaS</a:t>
            </a:r>
          </a:p>
        </p:txBody>
      </p:sp>
      <p:sp>
        <p:nvSpPr>
          <p:cNvPr id="149" name="AutoShape 86"/>
          <p:cNvSpPr>
            <a:spLocks noChangeArrowheads="1"/>
          </p:cNvSpPr>
          <p:nvPr/>
        </p:nvSpPr>
        <p:spPr bwMode="auto">
          <a:xfrm>
            <a:off x="1564257" y="2038976"/>
            <a:ext cx="799892" cy="391584"/>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lIns="121899" tIns="60949" rIns="121899" bIns="60949" anchor="ctr"/>
          <a:lstStyle/>
          <a:p>
            <a:pPr algn="ctr" eaLnBrk="0" hangingPunct="0">
              <a:lnSpc>
                <a:spcPct val="90000"/>
              </a:lnSpc>
              <a:spcBef>
                <a:spcPct val="50000"/>
              </a:spcBef>
              <a:buClr>
                <a:srgbClr val="FD0000"/>
              </a:buClr>
              <a:defRPr/>
            </a:pPr>
            <a:r>
              <a:rPr lang="en-US" sz="1300" kern="0" dirty="0">
                <a:solidFill>
                  <a:srgbClr val="000000"/>
                </a:solidFill>
              </a:rPr>
              <a:t>New Project</a:t>
            </a:r>
          </a:p>
        </p:txBody>
      </p:sp>
      <p:sp>
        <p:nvSpPr>
          <p:cNvPr id="151" name="AutoShape 86"/>
          <p:cNvSpPr>
            <a:spLocks noChangeArrowheads="1"/>
          </p:cNvSpPr>
          <p:nvPr/>
        </p:nvSpPr>
        <p:spPr bwMode="auto">
          <a:xfrm>
            <a:off x="2467838" y="2038976"/>
            <a:ext cx="799892" cy="391584"/>
          </a:xfrm>
          <a:prstGeom prst="roundRect">
            <a:avLst>
              <a:gd name="adj" fmla="val 29167"/>
            </a:avLst>
          </a:prstGeom>
          <a:gradFill rotWithShape="1">
            <a:gsLst>
              <a:gs pos="0">
                <a:schemeClr val="accent6"/>
              </a:gs>
              <a:gs pos="100000">
                <a:schemeClr val="tx1"/>
              </a:gs>
            </a:gsLst>
            <a:lin ang="2700000" scaled="1"/>
          </a:gradFill>
          <a:ln w="12700">
            <a:solidFill>
              <a:schemeClr val="tx1"/>
            </a:solidFill>
            <a:round/>
            <a:headEnd/>
            <a:tailEnd/>
          </a:ln>
          <a:effectLst/>
        </p:spPr>
        <p:txBody>
          <a:bodyPr lIns="121899" tIns="60949" rIns="121899" bIns="60949" anchor="ctr"/>
          <a:lstStyle/>
          <a:p>
            <a:pPr algn="ctr" eaLnBrk="0" hangingPunct="0">
              <a:lnSpc>
                <a:spcPct val="90000"/>
              </a:lnSpc>
              <a:spcBef>
                <a:spcPct val="50000"/>
              </a:spcBef>
              <a:buClr>
                <a:srgbClr val="FD0000"/>
              </a:buClr>
              <a:defRPr/>
            </a:pPr>
            <a:r>
              <a:rPr lang="en-US" sz="1300" kern="0" dirty="0">
                <a:solidFill>
                  <a:srgbClr val="000000"/>
                </a:solidFill>
              </a:rPr>
              <a:t>New Project</a:t>
            </a:r>
          </a:p>
        </p:txBody>
      </p:sp>
      <p:sp>
        <p:nvSpPr>
          <p:cNvPr id="154" name="Down Arrow 153"/>
          <p:cNvSpPr/>
          <p:nvPr/>
        </p:nvSpPr>
        <p:spPr>
          <a:xfrm rot="5400000">
            <a:off x="3422135" y="2104665"/>
            <a:ext cx="554567" cy="545958"/>
          </a:xfrm>
          <a:prstGeom prst="down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endParaRPr lang="en-US" sz="2400" dirty="0">
              <a:solidFill>
                <a:prstClr val="white"/>
              </a:solidFill>
            </a:endParaRPr>
          </a:p>
        </p:txBody>
      </p:sp>
      <p:sp>
        <p:nvSpPr>
          <p:cNvPr id="155" name="Down Arrow 154"/>
          <p:cNvSpPr/>
          <p:nvPr/>
        </p:nvSpPr>
        <p:spPr>
          <a:xfrm rot="19987995" flipH="1">
            <a:off x="4505702" y="4083718"/>
            <a:ext cx="552307" cy="546100"/>
          </a:xfrm>
          <a:prstGeom prst="down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endParaRPr lang="en-US" sz="2400" dirty="0">
              <a:solidFill>
                <a:prstClr val="white"/>
              </a:solidFill>
            </a:endParaRPr>
          </a:p>
        </p:txBody>
      </p:sp>
      <p:sp>
        <p:nvSpPr>
          <p:cNvPr id="99" name="Slide Number Placeholder 98"/>
          <p:cNvSpPr>
            <a:spLocks noGrp="1"/>
          </p:cNvSpPr>
          <p:nvPr>
            <p:ph type="sldNum" sz="quarter" idx="12"/>
          </p:nvPr>
        </p:nvSpPr>
        <p:spPr/>
        <p:txBody>
          <a:bodyPr/>
          <a:lstStyle/>
          <a:p>
            <a:fld id="{C51EAA63-D034-42AE-91FA-B13B9518C7BE}" type="slidenum">
              <a:rPr lang="en-GB" smtClean="0"/>
              <a:pPr/>
              <a:t>42</a:t>
            </a:fld>
            <a:endParaRPr lang="en-GB"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7200" dirty="0" smtClean="0"/>
              <a:t>Candidate Selection</a:t>
            </a:r>
            <a:endParaRPr lang="en-GB" sz="7200" dirty="0"/>
          </a:p>
        </p:txBody>
      </p:sp>
      <p:sp>
        <p:nvSpPr>
          <p:cNvPr id="3" name="Slide Number Placeholder 2"/>
          <p:cNvSpPr>
            <a:spLocks noGrp="1"/>
          </p:cNvSpPr>
          <p:nvPr>
            <p:ph type="sldNum" sz="quarter" idx="12"/>
          </p:nvPr>
        </p:nvSpPr>
        <p:spPr/>
        <p:txBody>
          <a:bodyPr/>
          <a:lstStyle/>
          <a:p>
            <a:fld id="{C51EAA63-D034-42AE-91FA-B13B9518C7BE}" type="slidenum">
              <a:rPr lang="en-GB" smtClean="0"/>
              <a:pPr/>
              <a:t>43</a:t>
            </a:fld>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Cloud Candidate Selection Tool in Use</a:t>
            </a:r>
            <a:endParaRPr lang="en-GB" dirty="0"/>
          </a:p>
        </p:txBody>
      </p:sp>
      <p:sp>
        <p:nvSpPr>
          <p:cNvPr id="8" name="Text Placeholder 7"/>
          <p:cNvSpPr>
            <a:spLocks noGrp="1"/>
          </p:cNvSpPr>
          <p:nvPr>
            <p:ph type="body" sz="quarter" idx="13"/>
          </p:nvPr>
        </p:nvSpPr>
        <p:spPr/>
        <p:txBody>
          <a:bodyPr/>
          <a:lstStyle/>
          <a:p>
            <a:r>
              <a:rPr lang="en-GB" dirty="0" smtClean="0"/>
              <a:t>Primary Activities</a:t>
            </a:r>
            <a:endParaRPr lang="en-GB" dirty="0"/>
          </a:p>
        </p:txBody>
      </p:sp>
      <p:sp>
        <p:nvSpPr>
          <p:cNvPr id="7" name="Content Placeholder 6"/>
          <p:cNvSpPr>
            <a:spLocks noGrp="1"/>
          </p:cNvSpPr>
          <p:nvPr>
            <p:ph idx="1"/>
          </p:nvPr>
        </p:nvSpPr>
        <p:spPr/>
        <p:txBody>
          <a:bodyPr/>
          <a:lstStyle/>
          <a:p>
            <a:pPr marL="514350" indent="-514350">
              <a:buFont typeface="+mj-lt"/>
              <a:buAutoNum type="arabicPeriod"/>
            </a:pPr>
            <a:r>
              <a:rPr lang="en-US" sz="4000" dirty="0" smtClean="0"/>
              <a:t>Architectural Decomposition </a:t>
            </a:r>
          </a:p>
          <a:p>
            <a:pPr lvl="2">
              <a:buNone/>
            </a:pPr>
            <a:r>
              <a:rPr lang="en-US" sz="3200" dirty="0" smtClean="0"/>
              <a:t>of candidate application for cloud deployment into discrete components</a:t>
            </a:r>
          </a:p>
          <a:p>
            <a:pPr marL="514350" indent="-514350">
              <a:buFont typeface="+mj-lt"/>
              <a:buAutoNum type="arabicPeriod" startAt="2"/>
            </a:pPr>
            <a:r>
              <a:rPr lang="en-US" sz="4000" dirty="0" smtClean="0"/>
              <a:t> Qualitative Scoring</a:t>
            </a:r>
          </a:p>
          <a:p>
            <a:pPr lvl="2">
              <a:buNone/>
            </a:pPr>
            <a:r>
              <a:rPr lang="en-US" sz="3200" dirty="0" smtClean="0"/>
              <a:t>of candidate application components against evaluation criteria that influence the deployment architecture</a:t>
            </a:r>
          </a:p>
          <a:p>
            <a:endParaRPr lang="en-GB" dirty="0"/>
          </a:p>
        </p:txBody>
      </p:sp>
      <p:sp>
        <p:nvSpPr>
          <p:cNvPr id="3" name="Slide Number Placeholder 2"/>
          <p:cNvSpPr>
            <a:spLocks noGrp="1"/>
          </p:cNvSpPr>
          <p:nvPr>
            <p:ph type="sldNum" sz="quarter" idx="12"/>
          </p:nvPr>
        </p:nvSpPr>
        <p:spPr/>
        <p:txBody>
          <a:bodyPr/>
          <a:lstStyle/>
          <a:p>
            <a:fld id="{1F737D46-2C77-3F43-9DC0-EA6862D866A8}" type="slidenum">
              <a:rPr lang="en-US" smtClean="0">
                <a:solidFill>
                  <a:prstClr val="black">
                    <a:tint val="75000"/>
                  </a:prstClr>
                </a:solidFill>
                <a:latin typeface="Calibri"/>
              </a:rPr>
              <a:pPr/>
              <a:t>44</a:t>
            </a:fld>
            <a:endParaRPr lang="en-US" dirty="0">
              <a:solidFill>
                <a:prstClr val="black">
                  <a:tint val="75000"/>
                </a:prstClr>
              </a:solidFill>
              <a:latin typeface="Calibri"/>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693812" y="336551"/>
            <a:ext cx="11141347" cy="1038225"/>
          </a:xfrm>
          <a:ln/>
        </p:spPr>
        <p:txBody>
          <a:bodyPr lIns="0" tIns="86000" rIns="0" bIns="0" anchor="ctr"/>
          <a:lstStyle/>
          <a:p>
            <a:pPr>
              <a:tabLst>
                <a:tab pos="965031" algn="l"/>
                <a:tab pos="1930062" algn="l"/>
                <a:tab pos="2895093" algn="l"/>
                <a:tab pos="3860124" algn="l"/>
                <a:tab pos="4825155" algn="l"/>
                <a:tab pos="5790187" algn="l"/>
                <a:tab pos="6755218" algn="l"/>
                <a:tab pos="7720249" algn="l"/>
                <a:tab pos="8685280" algn="l"/>
                <a:tab pos="9650311" algn="l"/>
                <a:tab pos="10615342" algn="l"/>
              </a:tabLst>
            </a:pPr>
            <a:r>
              <a:rPr lang="en-US" sz="4300" dirty="0" smtClean="0"/>
              <a:t>Cloud Candidate Selection Tool in Use</a:t>
            </a:r>
            <a:br>
              <a:rPr lang="en-US" sz="4300" dirty="0" smtClean="0"/>
            </a:br>
            <a:r>
              <a:rPr lang="en-US" sz="3700" dirty="0" smtClean="0">
                <a:solidFill>
                  <a:srgbClr val="FF0000"/>
                </a:solidFill>
              </a:rPr>
              <a:t>Step 1. Architectural Decomposition</a:t>
            </a:r>
            <a:endParaRPr lang="en-US" sz="3700" dirty="0">
              <a:solidFill>
                <a:srgbClr val="FF0000"/>
              </a:solidFill>
            </a:endParaRPr>
          </a:p>
        </p:txBody>
      </p:sp>
      <p:sp>
        <p:nvSpPr>
          <p:cNvPr id="34818" name="Text Box 2"/>
          <p:cNvSpPr txBox="1">
            <a:spLocks noChangeArrowheads="1"/>
          </p:cNvSpPr>
          <p:nvPr/>
        </p:nvSpPr>
        <p:spPr bwMode="auto">
          <a:xfrm>
            <a:off x="660228" y="1854203"/>
            <a:ext cx="10716009" cy="554981"/>
          </a:xfrm>
          <a:prstGeom prst="rect">
            <a:avLst/>
          </a:prstGeom>
          <a:noFill/>
          <a:ln w="9525">
            <a:solidFill>
              <a:schemeClr val="tx1"/>
            </a:solidFill>
            <a:round/>
            <a:headEnd/>
            <a:tailEnd/>
          </a:ln>
          <a:effectLst/>
        </p:spPr>
        <p:txBody>
          <a:bodyPr wrap="square" lIns="0" tIns="86000" rIns="0" bIns="0">
            <a:prstTxWarp prst="textNoShape">
              <a:avLst/>
            </a:prstTxWarp>
            <a:spAutoFit/>
          </a:bodyPr>
          <a:lstStyle/>
          <a:p>
            <a:pPr marL="753401" indent="-609493" algn="ctr" defTabSz="1218987" eaLnBrk="0" fontAlgn="base" hangingPunct="0">
              <a:lnSpc>
                <a:spcPct val="84000"/>
              </a:lnSpc>
              <a:spcBef>
                <a:spcPct val="50000"/>
              </a:spcBef>
              <a:spcAft>
                <a:spcPts val="333"/>
              </a:spcAft>
              <a:buClr>
                <a:srgbClr val="FD0000"/>
              </a:buClr>
              <a:tabLst>
                <a:tab pos="965031" algn="l"/>
                <a:tab pos="1930062" algn="l"/>
                <a:tab pos="2895093" algn="l"/>
                <a:tab pos="3860124" algn="l"/>
                <a:tab pos="4825155" algn="l"/>
                <a:tab pos="5790187" algn="l"/>
                <a:tab pos="6755218" algn="l"/>
                <a:tab pos="7720249" algn="l"/>
                <a:tab pos="8685280" algn="l"/>
                <a:tab pos="9650311" algn="l"/>
                <a:tab pos="10615342" algn="l"/>
                <a:tab pos="11580373" algn="l"/>
              </a:tabLst>
            </a:pPr>
            <a:r>
              <a:rPr lang="en-US" i="1" dirty="0" smtClean="0">
                <a:solidFill>
                  <a:srgbClr val="000000"/>
                </a:solidFill>
                <a:ea typeface="SimSun" charset="-122"/>
                <a:cs typeface="SimSun" charset="-122"/>
              </a:rPr>
              <a:t>A process of resolving a functional relationship into its constituent parts in such a way that the original function can be reconstructed</a:t>
            </a:r>
            <a:endParaRPr lang="en-US" dirty="0" smtClean="0">
              <a:solidFill>
                <a:srgbClr val="000000"/>
              </a:solidFill>
              <a:ea typeface="Arial" charset="0"/>
              <a:cs typeface="Arial" charset="0"/>
            </a:endParaRPr>
          </a:p>
        </p:txBody>
      </p:sp>
      <p:pic>
        <p:nvPicPr>
          <p:cNvPr id="6" name="Picture 5" descr="Web2-components.png"/>
          <p:cNvPicPr>
            <a:picLocks noChangeAspect="1"/>
          </p:cNvPicPr>
          <p:nvPr/>
        </p:nvPicPr>
        <p:blipFill>
          <a:blip r:embed="rId3" cstate="print"/>
          <a:stretch>
            <a:fillRect/>
          </a:stretch>
        </p:blipFill>
        <p:spPr>
          <a:xfrm>
            <a:off x="1083451" y="2933805"/>
            <a:ext cx="3596423" cy="3212995"/>
          </a:xfrm>
          <a:prstGeom prst="rect">
            <a:avLst/>
          </a:prstGeom>
        </p:spPr>
      </p:pic>
      <p:pic>
        <p:nvPicPr>
          <p:cNvPr id="7" name="Picture 6" descr="GTS Production Physical Architecture.jpg"/>
          <p:cNvPicPr>
            <a:picLocks noChangeAspect="1"/>
          </p:cNvPicPr>
          <p:nvPr/>
        </p:nvPicPr>
        <p:blipFill>
          <a:blip r:embed="rId4" cstate="print"/>
          <a:stretch>
            <a:fillRect/>
          </a:stretch>
        </p:blipFill>
        <p:spPr>
          <a:xfrm>
            <a:off x="5528931" y="2908301"/>
            <a:ext cx="5576447" cy="3222368"/>
          </a:xfrm>
          <a:prstGeom prst="rect">
            <a:avLst/>
          </a:prstGeom>
        </p:spPr>
      </p:pic>
      <p:sp>
        <p:nvSpPr>
          <p:cNvPr id="8" name="Text Box 2"/>
          <p:cNvSpPr txBox="1">
            <a:spLocks noChangeArrowheads="1"/>
          </p:cNvSpPr>
          <p:nvPr/>
        </p:nvSpPr>
        <p:spPr bwMode="auto">
          <a:xfrm>
            <a:off x="1252740" y="1287464"/>
            <a:ext cx="10450297" cy="505481"/>
          </a:xfrm>
          <a:prstGeom prst="rect">
            <a:avLst/>
          </a:prstGeom>
          <a:noFill/>
          <a:ln w="9525">
            <a:noFill/>
            <a:round/>
            <a:headEnd/>
            <a:tailEnd/>
          </a:ln>
          <a:effectLst/>
        </p:spPr>
        <p:txBody>
          <a:bodyPr wrap="square" lIns="0" tIns="86000" rIns="0" bIns="0">
            <a:prstTxWarp prst="textNoShape">
              <a:avLst/>
            </a:prstTxWarp>
            <a:spAutoFit/>
          </a:bodyPr>
          <a:lstStyle/>
          <a:p>
            <a:pPr marL="575633" indent="-431724" defTabSz="1218987" eaLnBrk="0" fontAlgn="base" hangingPunct="0">
              <a:lnSpc>
                <a:spcPct val="84000"/>
              </a:lnSpc>
              <a:spcBef>
                <a:spcPct val="50000"/>
              </a:spcBef>
              <a:spcAft>
                <a:spcPts val="333"/>
              </a:spcAft>
              <a:buClr>
                <a:srgbClr val="FD0000"/>
              </a:buClr>
              <a:tabLst>
                <a:tab pos="965031" algn="l"/>
                <a:tab pos="1930062" algn="l"/>
                <a:tab pos="2895093" algn="l"/>
                <a:tab pos="3860124" algn="l"/>
                <a:tab pos="4825155" algn="l"/>
                <a:tab pos="5790187" algn="l"/>
                <a:tab pos="6755218" algn="l"/>
                <a:tab pos="7720249" algn="l"/>
                <a:tab pos="8685280" algn="l"/>
                <a:tab pos="9650311" algn="l"/>
                <a:tab pos="10615342" algn="l"/>
                <a:tab pos="11580373" algn="l"/>
              </a:tabLst>
            </a:pPr>
            <a:r>
              <a:rPr lang="en-US" sz="3200" dirty="0" smtClean="0">
                <a:solidFill>
                  <a:srgbClr val="000000"/>
                </a:solidFill>
                <a:ea typeface="Arial" charset="0"/>
                <a:cs typeface="Arial" charset="0"/>
              </a:rPr>
              <a:t>(</a:t>
            </a:r>
            <a:r>
              <a:rPr lang="en-US" sz="2700" dirty="0" smtClean="0">
                <a:solidFill>
                  <a:srgbClr val="000000"/>
                </a:solidFill>
                <a:ea typeface="Arial" charset="0"/>
                <a:cs typeface="Arial" charset="0"/>
              </a:rPr>
              <a:t>start</a:t>
            </a:r>
            <a:r>
              <a:rPr lang="en-US" sz="3200" dirty="0" smtClean="0">
                <a:solidFill>
                  <a:srgbClr val="000000"/>
                </a:solidFill>
                <a:ea typeface="Arial" charset="0"/>
                <a:cs typeface="Arial" charset="0"/>
              </a:rPr>
              <a:t> with a diagram)</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621804" y="446559"/>
            <a:ext cx="11141347" cy="1038225"/>
          </a:xfrm>
          <a:ln/>
        </p:spPr>
        <p:txBody>
          <a:bodyPr lIns="0" tIns="86000" rIns="0" bIns="0" anchor="ctr"/>
          <a:lstStyle/>
          <a:p>
            <a:pPr>
              <a:tabLst>
                <a:tab pos="965031" algn="l"/>
                <a:tab pos="1930062" algn="l"/>
                <a:tab pos="2895093" algn="l"/>
                <a:tab pos="3860124" algn="l"/>
                <a:tab pos="4825155" algn="l"/>
                <a:tab pos="5790187" algn="l"/>
                <a:tab pos="6755218" algn="l"/>
                <a:tab pos="7720249" algn="l"/>
                <a:tab pos="8685280" algn="l"/>
                <a:tab pos="9650311" algn="l"/>
                <a:tab pos="10615342" algn="l"/>
              </a:tabLst>
            </a:pPr>
            <a:r>
              <a:rPr lang="en-US" sz="4300" dirty="0" smtClean="0"/>
              <a:t>Cloud Candidate Selection Tool in Use</a:t>
            </a:r>
            <a:br>
              <a:rPr lang="en-US" sz="4300" dirty="0" smtClean="0"/>
            </a:br>
            <a:r>
              <a:rPr lang="en-US" sz="3700" dirty="0" smtClean="0">
                <a:solidFill>
                  <a:srgbClr val="FF0000"/>
                </a:solidFill>
              </a:rPr>
              <a:t>Step 2. Qualitative Scoring</a:t>
            </a:r>
            <a:endParaRPr lang="en-US" sz="3700" dirty="0">
              <a:solidFill>
                <a:srgbClr val="FF0000"/>
              </a:solidFill>
            </a:endParaRPr>
          </a:p>
        </p:txBody>
      </p:sp>
      <p:sp>
        <p:nvSpPr>
          <p:cNvPr id="34818" name="Text Box 2"/>
          <p:cNvSpPr txBox="1">
            <a:spLocks noChangeArrowheads="1"/>
          </p:cNvSpPr>
          <p:nvPr/>
        </p:nvSpPr>
        <p:spPr bwMode="auto">
          <a:xfrm>
            <a:off x="1252740" y="1521945"/>
            <a:ext cx="10450297" cy="322289"/>
          </a:xfrm>
          <a:prstGeom prst="rect">
            <a:avLst/>
          </a:prstGeom>
          <a:noFill/>
          <a:ln w="9525">
            <a:noFill/>
            <a:round/>
            <a:headEnd/>
            <a:tailEnd/>
          </a:ln>
          <a:effectLst/>
        </p:spPr>
        <p:txBody>
          <a:bodyPr wrap="square" lIns="0" tIns="86000" rIns="0" bIns="0">
            <a:prstTxWarp prst="textNoShape">
              <a:avLst/>
            </a:prstTxWarp>
            <a:spAutoFit/>
          </a:bodyPr>
          <a:lstStyle/>
          <a:p>
            <a:pPr marL="575633" indent="-431724" defTabSz="1218987" eaLnBrk="0" fontAlgn="base" hangingPunct="0">
              <a:lnSpc>
                <a:spcPct val="84000"/>
              </a:lnSpc>
              <a:spcBef>
                <a:spcPct val="50000"/>
              </a:spcBef>
              <a:spcAft>
                <a:spcPts val="333"/>
              </a:spcAft>
              <a:buClr>
                <a:srgbClr val="FD0000"/>
              </a:buClr>
              <a:tabLst>
                <a:tab pos="965031" algn="l"/>
                <a:tab pos="1930062" algn="l"/>
                <a:tab pos="2895093" algn="l"/>
                <a:tab pos="3860124" algn="l"/>
                <a:tab pos="4825155" algn="l"/>
                <a:tab pos="5790187" algn="l"/>
                <a:tab pos="6755218" algn="l"/>
                <a:tab pos="7720249" algn="l"/>
                <a:tab pos="8685280" algn="l"/>
                <a:tab pos="9650311" algn="l"/>
                <a:tab pos="10615342" algn="l"/>
                <a:tab pos="11580373" algn="l"/>
              </a:tabLst>
            </a:pPr>
            <a:r>
              <a:rPr lang="en-US" dirty="0" smtClean="0">
                <a:solidFill>
                  <a:srgbClr val="000000"/>
                </a:solidFill>
                <a:ea typeface="Arial" charset="0"/>
                <a:cs typeface="Arial" charset="0"/>
              </a:rPr>
              <a:t>Score </a:t>
            </a:r>
            <a:r>
              <a:rPr lang="en-US" dirty="0" smtClean="0">
                <a:solidFill>
                  <a:srgbClr val="000000"/>
                </a:solidFill>
                <a:ea typeface="SimSun" charset="-122"/>
                <a:cs typeface="SimSun" charset="-122"/>
              </a:rPr>
              <a:t>Each </a:t>
            </a:r>
            <a:r>
              <a:rPr lang="en-US" b="1" i="1" dirty="0">
                <a:solidFill>
                  <a:srgbClr val="000000"/>
                </a:solidFill>
                <a:ea typeface="SimSun" charset="-122"/>
                <a:cs typeface="SimSun" charset="-122"/>
              </a:rPr>
              <a:t>Component</a:t>
            </a:r>
            <a:r>
              <a:rPr lang="en-US" b="1" dirty="0">
                <a:solidFill>
                  <a:srgbClr val="000000"/>
                </a:solidFill>
                <a:ea typeface="SimSun" charset="-122"/>
                <a:cs typeface="SimSun" charset="-122"/>
              </a:rPr>
              <a:t> </a:t>
            </a:r>
            <a:r>
              <a:rPr lang="en-US" dirty="0">
                <a:solidFill>
                  <a:srgbClr val="000000"/>
                </a:solidFill>
                <a:ea typeface="SimSun" charset="-122"/>
                <a:cs typeface="SimSun" charset="-122"/>
              </a:rPr>
              <a:t>Across 20+ </a:t>
            </a:r>
            <a:r>
              <a:rPr lang="en-US" dirty="0" smtClean="0">
                <a:solidFill>
                  <a:srgbClr val="000000"/>
                </a:solidFill>
                <a:ea typeface="SimSun" charset="-122"/>
                <a:cs typeface="SimSun" charset="-122"/>
              </a:rPr>
              <a:t>Criteria</a:t>
            </a:r>
            <a:endParaRPr lang="en-US" dirty="0" smtClean="0">
              <a:solidFill>
                <a:srgbClr val="000000"/>
              </a:solidFill>
              <a:ea typeface="Arial" charset="0"/>
              <a:cs typeface="Arial" charset="0"/>
            </a:endParaRPr>
          </a:p>
        </p:txBody>
      </p:sp>
      <p:sp>
        <p:nvSpPr>
          <p:cNvPr id="6" name="Rectangle 5"/>
          <p:cNvSpPr/>
          <p:nvPr/>
        </p:nvSpPr>
        <p:spPr>
          <a:xfrm>
            <a:off x="440152" y="1916832"/>
            <a:ext cx="11291592" cy="4250372"/>
          </a:xfrm>
          <a:prstGeom prst="rect">
            <a:avLst/>
          </a:prstGeom>
          <a:gradFill>
            <a:gsLst>
              <a:gs pos="0">
                <a:schemeClr val="bg1">
                  <a:lumMod val="65000"/>
                </a:schemeClr>
              </a:gs>
              <a:gs pos="35000">
                <a:schemeClr val="bg1">
                  <a:lumMod val="75000"/>
                </a:schemeClr>
              </a:gs>
              <a:gs pos="100000">
                <a:schemeClr val="bg1">
                  <a:lumMod val="95000"/>
                </a:schemeClr>
              </a:gs>
            </a:gsLst>
          </a:gra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lIns="121899" tIns="60949" rIns="121899" bIns="60949" numCol="3">
            <a:spAutoFit/>
          </a:bodyPr>
          <a:lstStyle/>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High Availability Approach</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Availability Requirement</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Latency Requirements</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Integrations</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Government Regulations</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Statefulness</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Scalability Limitations</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Release Process</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QoS</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Licensing Model</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Time to Deploy</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License Mobility</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User Security</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User Locality</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Parallelism</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Development Model</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Development Environment</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Failure Consequence</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Demand Predictability</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Device Dependence</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Data Locality</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ROI Runway</a:t>
            </a:r>
          </a:p>
          <a:p>
            <a:pPr marL="457120" indent="-457120" defTabSz="1218987" eaLnBrk="0" fontAlgn="base" hangingPunct="0">
              <a:lnSpc>
                <a:spcPct val="90000"/>
              </a:lnSpc>
              <a:spcBef>
                <a:spcPct val="50000"/>
              </a:spcBef>
              <a:spcAft>
                <a:spcPct val="0"/>
              </a:spcAft>
              <a:buClr>
                <a:srgbClr val="FD0000"/>
              </a:buClr>
              <a:buFont typeface="+mj-lt"/>
              <a:buAutoNum type="arabicPeriod"/>
            </a:pPr>
            <a:r>
              <a:rPr lang="en-US" dirty="0" smtClean="0">
                <a:solidFill>
                  <a:srgbClr val="000000"/>
                </a:solidFill>
              </a:rPr>
              <a:t>Public Availability</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7200" dirty="0" smtClean="0"/>
              <a:t>Need kit?</a:t>
            </a:r>
            <a:endParaRPr lang="en-GB" sz="7200" dirty="0"/>
          </a:p>
        </p:txBody>
      </p:sp>
      <p:sp>
        <p:nvSpPr>
          <p:cNvPr id="3" name="Slide Number Placeholder 2"/>
          <p:cNvSpPr>
            <a:spLocks noGrp="1"/>
          </p:cNvSpPr>
          <p:nvPr>
            <p:ph type="sldNum" sz="quarter" idx="12"/>
          </p:nvPr>
        </p:nvSpPr>
        <p:spPr/>
        <p:txBody>
          <a:bodyPr/>
          <a:lstStyle/>
          <a:p>
            <a:fld id="{1F737D46-2C77-3F43-9DC0-EA6862D866A8}" type="slidenum">
              <a:rPr lang="en-US" smtClean="0">
                <a:solidFill>
                  <a:prstClr val="black">
                    <a:tint val="75000"/>
                  </a:prstClr>
                </a:solidFill>
                <a:latin typeface="Calibri"/>
              </a:rPr>
              <a:pPr/>
              <a:t>47</a:t>
            </a:fld>
            <a:endParaRPr lang="en-US" dirty="0">
              <a:solidFill>
                <a:prstClr val="black">
                  <a:tint val="75000"/>
                </a:prstClr>
              </a:solidFill>
              <a:latin typeface="Calibri"/>
            </a:endParaRPr>
          </a:p>
        </p:txBody>
      </p:sp>
      <p:pic>
        <p:nvPicPr>
          <p:cNvPr id="7" name="Picture 6" descr="DBaaS Oracle Red Stack.png"/>
          <p:cNvPicPr>
            <a:picLocks noChangeAspect="1"/>
          </p:cNvPicPr>
          <p:nvPr/>
        </p:nvPicPr>
        <p:blipFill>
          <a:blip r:embed="rId3" cstate="print"/>
          <a:stretch>
            <a:fillRect/>
          </a:stretch>
        </p:blipFill>
        <p:spPr>
          <a:xfrm>
            <a:off x="7750596" y="1412776"/>
            <a:ext cx="2520280" cy="3912961"/>
          </a:xfrm>
          <a:prstGeom prst="rect">
            <a:avLst/>
          </a:prstGeom>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Oracle Private DBaaS Platforms</a:t>
            </a:r>
            <a:endParaRPr lang="en-GB" dirty="0"/>
          </a:p>
        </p:txBody>
      </p:sp>
      <p:sp>
        <p:nvSpPr>
          <p:cNvPr id="3" name="Slide Number Placeholder 2"/>
          <p:cNvSpPr>
            <a:spLocks noGrp="1"/>
          </p:cNvSpPr>
          <p:nvPr>
            <p:ph type="sldNum" sz="quarter" idx="12"/>
          </p:nvPr>
        </p:nvSpPr>
        <p:spPr/>
        <p:txBody>
          <a:bodyPr/>
          <a:lstStyle/>
          <a:p>
            <a:fld id="{C51EAA63-D034-42AE-91FA-B13B9518C7BE}" type="slidenum">
              <a:rPr lang="en-GB" smtClean="0"/>
              <a:pPr/>
              <a:t>48</a:t>
            </a:fld>
            <a:endParaRPr lang="en-GB" dirty="0"/>
          </a:p>
        </p:txBody>
      </p:sp>
      <p:pic>
        <p:nvPicPr>
          <p:cNvPr id="5" name="Picture 4" descr="Oracle Server spread.png"/>
          <p:cNvPicPr>
            <a:picLocks noChangeAspect="1"/>
          </p:cNvPicPr>
          <p:nvPr/>
        </p:nvPicPr>
        <p:blipFill>
          <a:blip r:embed="rId3" cstate="print"/>
          <a:stretch>
            <a:fillRect/>
          </a:stretch>
        </p:blipFill>
        <p:spPr>
          <a:xfrm>
            <a:off x="261764" y="1656150"/>
            <a:ext cx="8344925" cy="4005098"/>
          </a:xfrm>
          <a:prstGeom prst="rect">
            <a:avLst/>
          </a:prstGeom>
        </p:spPr>
      </p:pic>
      <p:pic>
        <p:nvPicPr>
          <p:cNvPr id="6" name="Picture 5" descr="oracle_database_logo.jpg"/>
          <p:cNvPicPr>
            <a:picLocks noChangeAspect="1"/>
          </p:cNvPicPr>
          <p:nvPr/>
        </p:nvPicPr>
        <p:blipFill>
          <a:blip r:embed="rId4" cstate="print"/>
          <a:stretch>
            <a:fillRect/>
          </a:stretch>
        </p:blipFill>
        <p:spPr>
          <a:xfrm>
            <a:off x="9190756" y="2181150"/>
            <a:ext cx="2396909" cy="1175842"/>
          </a:xfrm>
          <a:prstGeom prst="rect">
            <a:avLst/>
          </a:prstGeom>
          <a:ln>
            <a:solidFill>
              <a:schemeClr val="tx1">
                <a:lumMod val="50000"/>
              </a:schemeClr>
            </a:solidFill>
          </a:ln>
        </p:spPr>
      </p:pic>
      <p:pic>
        <p:nvPicPr>
          <p:cNvPr id="7" name="Picture 6" descr="mysql-logo.png"/>
          <p:cNvPicPr>
            <a:picLocks noChangeAspect="1"/>
          </p:cNvPicPr>
          <p:nvPr/>
        </p:nvPicPr>
        <p:blipFill>
          <a:blip r:embed="rId5" cstate="print"/>
          <a:stretch>
            <a:fillRect/>
          </a:stretch>
        </p:blipFill>
        <p:spPr>
          <a:xfrm>
            <a:off x="9351518" y="3861048"/>
            <a:ext cx="2075384" cy="1089577"/>
          </a:xfrm>
          <a:prstGeom prst="rect">
            <a:avLst/>
          </a:prstGeom>
          <a:ln>
            <a:solidFill>
              <a:schemeClr val="tx1">
                <a:lumMod val="50000"/>
              </a:schemeClr>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p:cNvSpPr>
            <a:spLocks noGrp="1"/>
          </p:cNvSpPr>
          <p:nvPr>
            <p:ph type="title"/>
          </p:nvPr>
        </p:nvSpPr>
        <p:spPr>
          <a:xfrm>
            <a:off x="531812" y="196850"/>
            <a:ext cx="11125200" cy="889000"/>
          </a:xfrm>
        </p:spPr>
        <p:txBody>
          <a:bodyPr/>
          <a:lstStyle/>
          <a:p>
            <a:r>
              <a:rPr lang="en-US" dirty="0" smtClean="0"/>
              <a:t>Oracle Public Cloud Services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49</a:t>
            </a:fld>
            <a:endParaRPr lang="en-US" dirty="0"/>
          </a:p>
        </p:txBody>
      </p:sp>
      <p:grpSp>
        <p:nvGrpSpPr>
          <p:cNvPr id="2" name="Group 214"/>
          <p:cNvGrpSpPr/>
          <p:nvPr/>
        </p:nvGrpSpPr>
        <p:grpSpPr>
          <a:xfrm>
            <a:off x="6382444" y="5621991"/>
            <a:ext cx="2134344" cy="831345"/>
            <a:chOff x="6382444" y="5621991"/>
            <a:chExt cx="2134344" cy="831345"/>
          </a:xfrm>
        </p:grpSpPr>
        <p:grpSp>
          <p:nvGrpSpPr>
            <p:cNvPr id="3" name="Group 176"/>
            <p:cNvGrpSpPr/>
            <p:nvPr/>
          </p:nvGrpSpPr>
          <p:grpSpPr>
            <a:xfrm>
              <a:off x="6382444" y="5623190"/>
              <a:ext cx="838200" cy="830146"/>
              <a:chOff x="7093702" y="5280244"/>
              <a:chExt cx="838200" cy="830146"/>
            </a:xfrm>
          </p:grpSpPr>
          <p:sp>
            <p:nvSpPr>
              <p:cNvPr id="133" name="TextBox 132"/>
              <p:cNvSpPr txBox="1"/>
              <p:nvPr/>
            </p:nvSpPr>
            <p:spPr>
              <a:xfrm>
                <a:off x="7093702" y="5822002"/>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latin typeface="+mn-lt"/>
                  </a:rPr>
                  <a:t>Compute</a:t>
                </a:r>
                <a:endParaRPr lang="en-US" sz="1400" b="1" dirty="0">
                  <a:solidFill>
                    <a:srgbClr val="FF8C2D"/>
                  </a:solidFill>
                  <a:latin typeface="+mn-lt"/>
                </a:endParaRPr>
              </a:p>
            </p:txBody>
          </p:sp>
          <p:pic>
            <p:nvPicPr>
              <p:cNvPr id="156" name="Picture 155"/>
              <p:cNvPicPr>
                <a:picLocks noChangeAspect="1"/>
              </p:cNvPicPr>
              <p:nvPr/>
            </p:nvPicPr>
            <p:blipFill>
              <a:blip r:embed="rId3" cstate="print"/>
              <a:stretch>
                <a:fillRect/>
              </a:stretch>
            </p:blipFill>
            <p:spPr>
              <a:xfrm>
                <a:off x="7235627" y="5280244"/>
                <a:ext cx="514969" cy="514969"/>
              </a:xfrm>
              <a:prstGeom prst="rect">
                <a:avLst/>
              </a:prstGeom>
              <a:solidFill>
                <a:srgbClr val="FF8C2D"/>
              </a:solidFill>
            </p:spPr>
          </p:pic>
        </p:grpSp>
        <p:grpSp>
          <p:nvGrpSpPr>
            <p:cNvPr id="4" name="Group 177"/>
            <p:cNvGrpSpPr/>
            <p:nvPr/>
          </p:nvGrpSpPr>
          <p:grpSpPr>
            <a:xfrm>
              <a:off x="7678588" y="5621991"/>
              <a:ext cx="838200" cy="831345"/>
              <a:chOff x="8038628" y="5260161"/>
              <a:chExt cx="838200" cy="831345"/>
            </a:xfrm>
          </p:grpSpPr>
          <p:sp>
            <p:nvSpPr>
              <p:cNvPr id="134" name="TextBox 133"/>
              <p:cNvSpPr txBox="1"/>
              <p:nvPr/>
            </p:nvSpPr>
            <p:spPr>
              <a:xfrm>
                <a:off x="8038628" y="5803118"/>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latin typeface="+mn-lt"/>
                  </a:rPr>
                  <a:t>Storage</a:t>
                </a:r>
                <a:endParaRPr lang="en-US" sz="1400" b="1" dirty="0">
                  <a:solidFill>
                    <a:srgbClr val="FF8C2D"/>
                  </a:solidFill>
                  <a:latin typeface="+mn-lt"/>
                </a:endParaRPr>
              </a:p>
            </p:txBody>
          </p:sp>
          <p:pic>
            <p:nvPicPr>
              <p:cNvPr id="157" name="Picture 156"/>
              <p:cNvPicPr>
                <a:picLocks noChangeAspect="1"/>
              </p:cNvPicPr>
              <p:nvPr/>
            </p:nvPicPr>
            <p:blipFill>
              <a:blip r:embed="rId4" cstate="print"/>
              <a:stretch>
                <a:fillRect/>
              </a:stretch>
            </p:blipFill>
            <p:spPr>
              <a:xfrm>
                <a:off x="8182645" y="5260161"/>
                <a:ext cx="527920" cy="527920"/>
              </a:xfrm>
              <a:prstGeom prst="rect">
                <a:avLst/>
              </a:prstGeom>
              <a:solidFill>
                <a:srgbClr val="FF8C2D"/>
              </a:solidFill>
            </p:spPr>
          </p:pic>
        </p:grpSp>
      </p:grpSp>
      <p:grpSp>
        <p:nvGrpSpPr>
          <p:cNvPr id="6" name="Group 175"/>
          <p:cNvGrpSpPr/>
          <p:nvPr/>
        </p:nvGrpSpPr>
        <p:grpSpPr>
          <a:xfrm>
            <a:off x="5230316" y="5576782"/>
            <a:ext cx="776140" cy="876554"/>
            <a:chOff x="6254376" y="5288750"/>
            <a:chExt cx="776140" cy="876554"/>
          </a:xfrm>
        </p:grpSpPr>
        <p:sp>
          <p:nvSpPr>
            <p:cNvPr id="140" name="TextBox 139"/>
            <p:cNvSpPr txBox="1"/>
            <p:nvPr/>
          </p:nvSpPr>
          <p:spPr>
            <a:xfrm>
              <a:off x="6254376" y="5836010"/>
              <a:ext cx="776140" cy="329294"/>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latin typeface="+mn-lt"/>
                </a:rPr>
                <a:t>Database</a:t>
              </a:r>
            </a:p>
            <a:p>
              <a:pPr algn="ctr">
                <a:lnSpc>
                  <a:spcPts val="1100"/>
                </a:lnSpc>
              </a:pPr>
              <a:r>
                <a:rPr lang="en-US" sz="1400" b="1" dirty="0" smtClean="0">
                  <a:solidFill>
                    <a:srgbClr val="FF8C2D"/>
                  </a:solidFill>
                  <a:latin typeface="+mn-lt"/>
                </a:rPr>
                <a:t>Backup</a:t>
              </a:r>
              <a:endParaRPr lang="en-US" sz="1400" b="1" dirty="0">
                <a:solidFill>
                  <a:srgbClr val="FF8C2D"/>
                </a:solidFill>
                <a:latin typeface="+mn-lt"/>
              </a:endParaRPr>
            </a:p>
          </p:txBody>
        </p:sp>
        <p:pic>
          <p:nvPicPr>
            <p:cNvPr id="158" name="Picture 157"/>
            <p:cNvPicPr>
              <a:picLocks noChangeAspect="1"/>
            </p:cNvPicPr>
            <p:nvPr/>
          </p:nvPicPr>
          <p:blipFill>
            <a:blip r:embed="rId5" cstate="print"/>
            <a:stretch>
              <a:fillRect/>
            </a:stretch>
          </p:blipFill>
          <p:spPr>
            <a:xfrm>
              <a:off x="6382444" y="5288750"/>
              <a:ext cx="504499" cy="504499"/>
            </a:xfrm>
            <a:prstGeom prst="rect">
              <a:avLst/>
            </a:prstGeom>
            <a:solidFill>
              <a:srgbClr val="FF8C2D"/>
            </a:solidFill>
          </p:spPr>
        </p:pic>
      </p:grpSp>
      <p:grpSp>
        <p:nvGrpSpPr>
          <p:cNvPr id="7" name="Group 219"/>
          <p:cNvGrpSpPr/>
          <p:nvPr/>
        </p:nvGrpSpPr>
        <p:grpSpPr>
          <a:xfrm>
            <a:off x="5919600" y="3212976"/>
            <a:ext cx="1805100" cy="815398"/>
            <a:chOff x="5919600" y="3212976"/>
            <a:chExt cx="1805100" cy="815398"/>
          </a:xfrm>
        </p:grpSpPr>
        <p:grpSp>
          <p:nvGrpSpPr>
            <p:cNvPr id="8" name="Group 124"/>
            <p:cNvGrpSpPr/>
            <p:nvPr/>
          </p:nvGrpSpPr>
          <p:grpSpPr>
            <a:xfrm>
              <a:off x="5919600" y="3213050"/>
              <a:ext cx="678868" cy="814968"/>
              <a:chOff x="5950396" y="2542024"/>
              <a:chExt cx="678868" cy="814968"/>
            </a:xfrm>
          </p:grpSpPr>
          <p:sp>
            <p:nvSpPr>
              <p:cNvPr id="136" name="TextBox 135"/>
              <p:cNvSpPr txBox="1"/>
              <p:nvPr/>
            </p:nvSpPr>
            <p:spPr>
              <a:xfrm>
                <a:off x="5950396" y="3070730"/>
                <a:ext cx="678868" cy="286262"/>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latin typeface="+mn-lt"/>
                  </a:rPr>
                  <a:t>Process</a:t>
                </a:r>
                <a:endParaRPr lang="en-US" sz="1400" b="1" dirty="0">
                  <a:solidFill>
                    <a:srgbClr val="FF8C2D"/>
                  </a:solidFill>
                  <a:latin typeface="+mn-lt"/>
                </a:endParaRPr>
              </a:p>
            </p:txBody>
          </p:sp>
          <p:pic>
            <p:nvPicPr>
              <p:cNvPr id="160" name="Picture 159"/>
              <p:cNvPicPr>
                <a:picLocks noChangeAspect="1"/>
              </p:cNvPicPr>
              <p:nvPr/>
            </p:nvPicPr>
            <p:blipFill>
              <a:blip r:embed="rId6" cstate="print"/>
              <a:stretch>
                <a:fillRect/>
              </a:stretch>
            </p:blipFill>
            <p:spPr>
              <a:xfrm>
                <a:off x="6022405" y="2542024"/>
                <a:ext cx="527878" cy="527878"/>
              </a:xfrm>
              <a:prstGeom prst="rect">
                <a:avLst/>
              </a:prstGeom>
              <a:solidFill>
                <a:srgbClr val="FF8C2D"/>
              </a:solidFill>
            </p:spPr>
          </p:pic>
        </p:grpSp>
        <p:grpSp>
          <p:nvGrpSpPr>
            <p:cNvPr id="9" name="Group 125"/>
            <p:cNvGrpSpPr/>
            <p:nvPr/>
          </p:nvGrpSpPr>
          <p:grpSpPr>
            <a:xfrm>
              <a:off x="6886500" y="3212976"/>
              <a:ext cx="838200" cy="815398"/>
              <a:chOff x="6814492" y="2541950"/>
              <a:chExt cx="838200" cy="815398"/>
            </a:xfrm>
          </p:grpSpPr>
          <p:pic>
            <p:nvPicPr>
              <p:cNvPr id="161" name="Picture 160"/>
              <p:cNvPicPr>
                <a:picLocks noChangeAspect="1"/>
              </p:cNvPicPr>
              <p:nvPr/>
            </p:nvPicPr>
            <p:blipFill>
              <a:blip r:embed="rId7" cstate="print"/>
              <a:stretch>
                <a:fillRect/>
              </a:stretch>
            </p:blipFill>
            <p:spPr>
              <a:xfrm>
                <a:off x="6958508" y="2541950"/>
                <a:ext cx="532504" cy="532504"/>
              </a:xfrm>
              <a:prstGeom prst="rect">
                <a:avLst/>
              </a:prstGeom>
              <a:solidFill>
                <a:srgbClr val="FF8C2D"/>
              </a:solidFill>
            </p:spPr>
          </p:pic>
          <p:sp>
            <p:nvSpPr>
              <p:cNvPr id="162" name="TextBox 161"/>
              <p:cNvSpPr txBox="1"/>
              <p:nvPr/>
            </p:nvSpPr>
            <p:spPr>
              <a:xfrm>
                <a:off x="6814492" y="3068960"/>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Integration</a:t>
                </a:r>
                <a:endParaRPr lang="en-US" sz="1400" b="1" dirty="0">
                  <a:solidFill>
                    <a:srgbClr val="FF8C2D"/>
                  </a:solidFill>
                </a:endParaRPr>
              </a:p>
            </p:txBody>
          </p:sp>
        </p:grpSp>
      </p:grpSp>
      <p:grpSp>
        <p:nvGrpSpPr>
          <p:cNvPr id="10" name="Group 217"/>
          <p:cNvGrpSpPr/>
          <p:nvPr/>
        </p:nvGrpSpPr>
        <p:grpSpPr>
          <a:xfrm>
            <a:off x="5451450" y="2240003"/>
            <a:ext cx="2803202" cy="972973"/>
            <a:chOff x="5451450" y="2240003"/>
            <a:chExt cx="2803202" cy="972973"/>
          </a:xfrm>
        </p:grpSpPr>
        <p:grpSp>
          <p:nvGrpSpPr>
            <p:cNvPr id="11" name="Group 119"/>
            <p:cNvGrpSpPr/>
            <p:nvPr/>
          </p:nvGrpSpPr>
          <p:grpSpPr>
            <a:xfrm>
              <a:off x="7416452" y="2240003"/>
              <a:ext cx="838200" cy="900965"/>
              <a:chOff x="7374625" y="1533055"/>
              <a:chExt cx="838200" cy="900965"/>
            </a:xfrm>
          </p:grpSpPr>
          <p:sp>
            <p:nvSpPr>
              <p:cNvPr id="139" name="TextBox 138"/>
              <p:cNvSpPr txBox="1"/>
              <p:nvPr/>
            </p:nvSpPr>
            <p:spPr>
              <a:xfrm>
                <a:off x="7374625" y="2145632"/>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Business</a:t>
                </a:r>
              </a:p>
              <a:p>
                <a:pPr algn="ctr">
                  <a:lnSpc>
                    <a:spcPts val="1100"/>
                  </a:lnSpc>
                </a:pPr>
                <a:r>
                  <a:rPr lang="en-US" sz="1400" b="1" dirty="0" smtClean="0">
                    <a:solidFill>
                      <a:srgbClr val="FF8C2D"/>
                    </a:solidFill>
                  </a:rPr>
                  <a:t>Intelligence</a:t>
                </a:r>
                <a:endParaRPr lang="en-US" sz="1400" b="1" dirty="0">
                  <a:solidFill>
                    <a:srgbClr val="FF8C2D"/>
                  </a:solidFill>
                </a:endParaRPr>
              </a:p>
            </p:txBody>
          </p:sp>
          <p:pic>
            <p:nvPicPr>
              <p:cNvPr id="153" name="Picture 152"/>
              <p:cNvPicPr>
                <a:picLocks noChangeAspect="1"/>
              </p:cNvPicPr>
              <p:nvPr/>
            </p:nvPicPr>
            <p:blipFill>
              <a:blip r:embed="rId8" cstate="print"/>
              <a:stretch>
                <a:fillRect/>
              </a:stretch>
            </p:blipFill>
            <p:spPr>
              <a:xfrm>
                <a:off x="7462564" y="1533055"/>
                <a:ext cx="599801" cy="599801"/>
              </a:xfrm>
              <a:prstGeom prst="rect">
                <a:avLst/>
              </a:prstGeom>
              <a:solidFill>
                <a:srgbClr val="FF8C2D"/>
              </a:solidFill>
            </p:spPr>
          </p:pic>
        </p:grpSp>
        <p:grpSp>
          <p:nvGrpSpPr>
            <p:cNvPr id="12" name="Group 118"/>
            <p:cNvGrpSpPr/>
            <p:nvPr/>
          </p:nvGrpSpPr>
          <p:grpSpPr>
            <a:xfrm>
              <a:off x="6539070" y="2263456"/>
              <a:ext cx="707470" cy="949520"/>
              <a:chOff x="6539070" y="1497560"/>
              <a:chExt cx="707470" cy="949520"/>
            </a:xfrm>
          </p:grpSpPr>
          <p:sp>
            <p:nvSpPr>
              <p:cNvPr id="147" name="TextBox 146"/>
              <p:cNvSpPr txBox="1"/>
              <p:nvPr/>
            </p:nvSpPr>
            <p:spPr>
              <a:xfrm>
                <a:off x="6539070" y="2132856"/>
                <a:ext cx="707470" cy="314224"/>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latin typeface="+mn-lt"/>
                  </a:rPr>
                  <a:t>Social</a:t>
                </a:r>
              </a:p>
              <a:p>
                <a:pPr algn="ctr">
                  <a:lnSpc>
                    <a:spcPts val="1100"/>
                  </a:lnSpc>
                </a:pPr>
                <a:r>
                  <a:rPr lang="en-US" sz="1400" b="1" dirty="0" smtClean="0">
                    <a:solidFill>
                      <a:srgbClr val="FF8C2D"/>
                    </a:solidFill>
                  </a:rPr>
                  <a:t>Networking</a:t>
                </a:r>
                <a:endParaRPr lang="en-US" sz="1400" b="1" dirty="0">
                  <a:solidFill>
                    <a:srgbClr val="FF8C2D"/>
                  </a:solidFill>
                  <a:latin typeface="+mn-lt"/>
                </a:endParaRPr>
              </a:p>
            </p:txBody>
          </p:sp>
          <p:pic>
            <p:nvPicPr>
              <p:cNvPr id="165" name="Picture 164"/>
              <p:cNvPicPr>
                <a:picLocks noChangeAspect="1"/>
              </p:cNvPicPr>
              <p:nvPr/>
            </p:nvPicPr>
            <p:blipFill>
              <a:blip r:embed="rId9" cstate="print"/>
              <a:stretch>
                <a:fillRect/>
              </a:stretch>
            </p:blipFill>
            <p:spPr>
              <a:xfrm>
                <a:off x="6539236" y="1497560"/>
                <a:ext cx="635296" cy="635296"/>
              </a:xfrm>
              <a:prstGeom prst="rect">
                <a:avLst/>
              </a:prstGeom>
              <a:solidFill>
                <a:srgbClr val="FF8C2D"/>
              </a:solidFill>
            </p:spPr>
          </p:pic>
        </p:grpSp>
        <p:grpSp>
          <p:nvGrpSpPr>
            <p:cNvPr id="13" name="Group 117"/>
            <p:cNvGrpSpPr/>
            <p:nvPr/>
          </p:nvGrpSpPr>
          <p:grpSpPr>
            <a:xfrm>
              <a:off x="5451450" y="2271968"/>
              <a:ext cx="838200" cy="914816"/>
              <a:chOff x="5451450" y="1404094"/>
              <a:chExt cx="838200" cy="914816"/>
            </a:xfrm>
          </p:grpSpPr>
          <p:sp>
            <p:nvSpPr>
              <p:cNvPr id="169" name="TextBox 168"/>
              <p:cNvSpPr txBox="1"/>
              <p:nvPr/>
            </p:nvSpPr>
            <p:spPr>
              <a:xfrm>
                <a:off x="5451450" y="2030522"/>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Documents</a:t>
                </a:r>
                <a:endParaRPr lang="en-US" sz="1400" b="1" dirty="0">
                  <a:solidFill>
                    <a:srgbClr val="FF8C2D"/>
                  </a:solidFill>
                </a:endParaRPr>
              </a:p>
            </p:txBody>
          </p:sp>
          <p:pic>
            <p:nvPicPr>
              <p:cNvPr id="170" name="Picture 169"/>
              <p:cNvPicPr>
                <a:picLocks noChangeAspect="1"/>
              </p:cNvPicPr>
              <p:nvPr/>
            </p:nvPicPr>
            <p:blipFill>
              <a:blip r:embed="rId10" cstate="print"/>
              <a:stretch>
                <a:fillRect/>
              </a:stretch>
            </p:blipFill>
            <p:spPr>
              <a:xfrm>
                <a:off x="5590356" y="1404094"/>
                <a:ext cx="629749" cy="629749"/>
              </a:xfrm>
              <a:prstGeom prst="rect">
                <a:avLst/>
              </a:prstGeom>
              <a:solidFill>
                <a:srgbClr val="FF8C2D"/>
              </a:solidFill>
            </p:spPr>
          </p:pic>
        </p:grpSp>
      </p:grpSp>
      <p:grpSp>
        <p:nvGrpSpPr>
          <p:cNvPr id="14" name="Group 215"/>
          <p:cNvGrpSpPr/>
          <p:nvPr/>
        </p:nvGrpSpPr>
        <p:grpSpPr>
          <a:xfrm>
            <a:off x="4798268" y="4765329"/>
            <a:ext cx="4248472" cy="809899"/>
            <a:chOff x="4798268" y="4765329"/>
            <a:chExt cx="4248472" cy="809899"/>
          </a:xfrm>
        </p:grpSpPr>
        <p:grpSp>
          <p:nvGrpSpPr>
            <p:cNvPr id="15" name="Group 128"/>
            <p:cNvGrpSpPr/>
            <p:nvPr/>
          </p:nvGrpSpPr>
          <p:grpSpPr>
            <a:xfrm>
              <a:off x="5735863" y="4765329"/>
              <a:ext cx="526975" cy="792088"/>
              <a:chOff x="6160626" y="4221088"/>
              <a:chExt cx="526975" cy="792088"/>
            </a:xfrm>
          </p:grpSpPr>
          <p:sp>
            <p:nvSpPr>
              <p:cNvPr id="130" name="TextBox 129"/>
              <p:cNvSpPr txBox="1"/>
              <p:nvPr/>
            </p:nvSpPr>
            <p:spPr>
              <a:xfrm>
                <a:off x="6248799" y="4752818"/>
                <a:ext cx="421677" cy="26035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Java</a:t>
                </a:r>
                <a:endParaRPr lang="en-US" sz="1400" b="1" dirty="0">
                  <a:solidFill>
                    <a:srgbClr val="FF8C2D"/>
                  </a:solidFill>
                </a:endParaRPr>
              </a:p>
            </p:txBody>
          </p:sp>
          <p:pic>
            <p:nvPicPr>
              <p:cNvPr id="148" name="Picture 147" descr="67_173_Java_w_72.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160626" y="4221088"/>
                <a:ext cx="526975" cy="526975"/>
              </a:xfrm>
              <a:prstGeom prst="rect">
                <a:avLst/>
              </a:prstGeom>
              <a:solidFill>
                <a:srgbClr val="FF8C2D"/>
              </a:solidFill>
            </p:spPr>
          </p:pic>
        </p:grpSp>
        <p:grpSp>
          <p:nvGrpSpPr>
            <p:cNvPr id="16" name="Group 131"/>
            <p:cNvGrpSpPr/>
            <p:nvPr/>
          </p:nvGrpSpPr>
          <p:grpSpPr>
            <a:xfrm>
              <a:off x="8208540" y="4765329"/>
              <a:ext cx="838200" cy="792088"/>
              <a:chOff x="7704484" y="4221088"/>
              <a:chExt cx="838200" cy="792088"/>
            </a:xfrm>
          </p:grpSpPr>
          <p:sp>
            <p:nvSpPr>
              <p:cNvPr id="143" name="TextBox 142"/>
              <p:cNvSpPr txBox="1"/>
              <p:nvPr/>
            </p:nvSpPr>
            <p:spPr>
              <a:xfrm>
                <a:off x="7704484" y="4724788"/>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Mobile</a:t>
                </a:r>
                <a:endParaRPr lang="en-US" sz="1400" b="1" dirty="0">
                  <a:solidFill>
                    <a:srgbClr val="FF8C2D"/>
                  </a:solidFill>
                </a:endParaRPr>
              </a:p>
            </p:txBody>
          </p:sp>
          <p:pic>
            <p:nvPicPr>
              <p:cNvPr id="151" name="Picture 150"/>
              <p:cNvPicPr>
                <a:picLocks noChangeAspect="1"/>
              </p:cNvPicPr>
              <p:nvPr/>
            </p:nvPicPr>
            <p:blipFill>
              <a:blip r:embed="rId12" cstate="print"/>
              <a:stretch>
                <a:fillRect/>
              </a:stretch>
            </p:blipFill>
            <p:spPr>
              <a:xfrm>
                <a:off x="7822604" y="4221088"/>
                <a:ext cx="504056" cy="504056"/>
              </a:xfrm>
              <a:prstGeom prst="rect">
                <a:avLst/>
              </a:prstGeom>
              <a:solidFill>
                <a:srgbClr val="FF8C2D"/>
              </a:solidFill>
            </p:spPr>
          </p:pic>
        </p:grpSp>
        <p:grpSp>
          <p:nvGrpSpPr>
            <p:cNvPr id="17" name="Group 144"/>
            <p:cNvGrpSpPr/>
            <p:nvPr/>
          </p:nvGrpSpPr>
          <p:grpSpPr>
            <a:xfrm>
              <a:off x="7279721" y="4765329"/>
              <a:ext cx="838200" cy="801482"/>
              <a:chOff x="8614692" y="4211694"/>
              <a:chExt cx="838200" cy="801482"/>
            </a:xfrm>
          </p:grpSpPr>
          <p:sp>
            <p:nvSpPr>
              <p:cNvPr id="135" name="TextBox 134"/>
              <p:cNvSpPr txBox="1"/>
              <p:nvPr/>
            </p:nvSpPr>
            <p:spPr>
              <a:xfrm>
                <a:off x="8614692" y="4724788"/>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latin typeface="+mn-lt"/>
                  </a:rPr>
                  <a:t>Messaging</a:t>
                </a:r>
                <a:endParaRPr lang="en-US" sz="1400" b="1" dirty="0">
                  <a:solidFill>
                    <a:srgbClr val="FF8C2D"/>
                  </a:solidFill>
                  <a:latin typeface="+mn-lt"/>
                </a:endParaRPr>
              </a:p>
            </p:txBody>
          </p:sp>
          <p:pic>
            <p:nvPicPr>
              <p:cNvPr id="152" name="Picture 151"/>
              <p:cNvPicPr>
                <a:picLocks noChangeAspect="1"/>
              </p:cNvPicPr>
              <p:nvPr/>
            </p:nvPicPr>
            <p:blipFill>
              <a:blip r:embed="rId13" cstate="print"/>
              <a:stretch>
                <a:fillRect/>
              </a:stretch>
            </p:blipFill>
            <p:spPr>
              <a:xfrm>
                <a:off x="8758708" y="4211694"/>
                <a:ext cx="511617" cy="511617"/>
              </a:xfrm>
              <a:prstGeom prst="rect">
                <a:avLst/>
              </a:prstGeom>
              <a:solidFill>
                <a:srgbClr val="FF8C2D"/>
              </a:solidFill>
            </p:spPr>
          </p:pic>
        </p:grpSp>
        <p:grpSp>
          <p:nvGrpSpPr>
            <p:cNvPr id="18" name="Group 127"/>
            <p:cNvGrpSpPr/>
            <p:nvPr/>
          </p:nvGrpSpPr>
          <p:grpSpPr>
            <a:xfrm>
              <a:off x="4798268" y="4765329"/>
              <a:ext cx="773132" cy="809899"/>
              <a:chOff x="5223031" y="4221913"/>
              <a:chExt cx="773132" cy="809899"/>
            </a:xfrm>
          </p:grpSpPr>
          <p:pic>
            <p:nvPicPr>
              <p:cNvPr id="167" name="Picture 166"/>
              <p:cNvPicPr>
                <a:picLocks noChangeAspect="1"/>
              </p:cNvPicPr>
              <p:nvPr/>
            </p:nvPicPr>
            <p:blipFill>
              <a:blip r:embed="rId14" cstate="print"/>
              <a:stretch>
                <a:fillRect/>
              </a:stretch>
            </p:blipFill>
            <p:spPr>
              <a:xfrm>
                <a:off x="5302324" y="4221913"/>
                <a:ext cx="531668" cy="531668"/>
              </a:xfrm>
              <a:prstGeom prst="rect">
                <a:avLst/>
              </a:prstGeom>
              <a:solidFill>
                <a:srgbClr val="FF8C2D"/>
              </a:solidFill>
            </p:spPr>
          </p:pic>
          <p:sp>
            <p:nvSpPr>
              <p:cNvPr id="171" name="TextBox 170"/>
              <p:cNvSpPr txBox="1"/>
              <p:nvPr/>
            </p:nvSpPr>
            <p:spPr>
              <a:xfrm>
                <a:off x="5223031" y="4725144"/>
                <a:ext cx="773132" cy="30666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Database</a:t>
                </a:r>
                <a:endParaRPr lang="en-US" sz="1400" b="1" dirty="0">
                  <a:solidFill>
                    <a:srgbClr val="FF8C2D"/>
                  </a:solidFill>
                </a:endParaRPr>
              </a:p>
            </p:txBody>
          </p:sp>
        </p:grpSp>
        <p:grpSp>
          <p:nvGrpSpPr>
            <p:cNvPr id="19" name="Group 181"/>
            <p:cNvGrpSpPr/>
            <p:nvPr/>
          </p:nvGrpSpPr>
          <p:grpSpPr>
            <a:xfrm>
              <a:off x="6438671" y="4765329"/>
              <a:ext cx="838200" cy="806322"/>
              <a:chOff x="6438671" y="4293096"/>
              <a:chExt cx="838200" cy="806322"/>
            </a:xfrm>
          </p:grpSpPr>
          <p:sp>
            <p:nvSpPr>
              <p:cNvPr id="173" name="TextBox 172"/>
              <p:cNvSpPr txBox="1"/>
              <p:nvPr/>
            </p:nvSpPr>
            <p:spPr>
              <a:xfrm>
                <a:off x="6438671" y="4811030"/>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Developer</a:t>
                </a:r>
                <a:endParaRPr lang="en-US" sz="1400" b="1" dirty="0">
                  <a:solidFill>
                    <a:srgbClr val="FF8C2D"/>
                  </a:solidFill>
                </a:endParaRPr>
              </a:p>
            </p:txBody>
          </p:sp>
          <p:pic>
            <p:nvPicPr>
              <p:cNvPr id="174" name="Picture 173"/>
              <p:cNvPicPr>
                <a:picLocks noChangeAspect="1"/>
              </p:cNvPicPr>
              <p:nvPr/>
            </p:nvPicPr>
            <p:blipFill>
              <a:blip r:embed="rId15" cstate="print"/>
              <a:stretch>
                <a:fillRect/>
              </a:stretch>
            </p:blipFill>
            <p:spPr>
              <a:xfrm>
                <a:off x="6560726" y="4293096"/>
                <a:ext cx="520298" cy="520298"/>
              </a:xfrm>
              <a:prstGeom prst="rect">
                <a:avLst/>
              </a:prstGeom>
              <a:solidFill>
                <a:srgbClr val="FF8C2D"/>
              </a:solidFill>
            </p:spPr>
          </p:pic>
        </p:grpSp>
      </p:grpSp>
      <p:grpSp>
        <p:nvGrpSpPr>
          <p:cNvPr id="20" name="Group 216"/>
          <p:cNvGrpSpPr/>
          <p:nvPr/>
        </p:nvGrpSpPr>
        <p:grpSpPr>
          <a:xfrm>
            <a:off x="9688350" y="4765329"/>
            <a:ext cx="1590638" cy="823911"/>
            <a:chOff x="9688350" y="4765329"/>
            <a:chExt cx="1590638" cy="823911"/>
          </a:xfrm>
        </p:grpSpPr>
        <p:grpSp>
          <p:nvGrpSpPr>
            <p:cNvPr id="21" name="Group 158"/>
            <p:cNvGrpSpPr/>
            <p:nvPr/>
          </p:nvGrpSpPr>
          <p:grpSpPr>
            <a:xfrm>
              <a:off x="10630916" y="4765329"/>
              <a:ext cx="648072" cy="807422"/>
              <a:chOff x="10630916" y="4205754"/>
              <a:chExt cx="648072" cy="807422"/>
            </a:xfrm>
          </p:grpSpPr>
          <p:pic>
            <p:nvPicPr>
              <p:cNvPr id="150" name="Picture 149"/>
              <p:cNvPicPr>
                <a:picLocks noChangeAspect="1"/>
              </p:cNvPicPr>
              <p:nvPr/>
            </p:nvPicPr>
            <p:blipFill>
              <a:blip r:embed="rId16" cstate="print"/>
              <a:stretch>
                <a:fillRect/>
              </a:stretch>
            </p:blipFill>
            <p:spPr>
              <a:xfrm>
                <a:off x="10630916" y="4205754"/>
                <a:ext cx="541870" cy="541870"/>
              </a:xfrm>
              <a:prstGeom prst="rect">
                <a:avLst/>
              </a:prstGeom>
              <a:solidFill>
                <a:srgbClr val="FF8C2D"/>
              </a:solidFill>
            </p:spPr>
          </p:pic>
          <p:sp>
            <p:nvSpPr>
              <p:cNvPr id="71" name="TextBox 70"/>
              <p:cNvSpPr txBox="1"/>
              <p:nvPr/>
            </p:nvSpPr>
            <p:spPr>
              <a:xfrm>
                <a:off x="10648469" y="4760377"/>
                <a:ext cx="630519" cy="252799"/>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Node.js</a:t>
                </a:r>
                <a:endParaRPr lang="en-US" sz="1400" b="1" dirty="0">
                  <a:solidFill>
                    <a:srgbClr val="FF8C2D"/>
                  </a:solidFill>
                </a:endParaRPr>
              </a:p>
            </p:txBody>
          </p:sp>
        </p:grpSp>
        <p:grpSp>
          <p:nvGrpSpPr>
            <p:cNvPr id="22" name="Group 145"/>
            <p:cNvGrpSpPr/>
            <p:nvPr/>
          </p:nvGrpSpPr>
          <p:grpSpPr>
            <a:xfrm>
              <a:off x="9688350" y="4765329"/>
              <a:ext cx="611320" cy="823911"/>
              <a:chOff x="9688350" y="4226365"/>
              <a:chExt cx="611320" cy="823911"/>
            </a:xfrm>
          </p:grpSpPr>
          <p:pic>
            <p:nvPicPr>
              <p:cNvPr id="149" name="Picture 148" descr="329_785_javaSE_w_72,0.png"/>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9700089" y="4226365"/>
                <a:ext cx="498779" cy="498779"/>
              </a:xfrm>
              <a:prstGeom prst="rect">
                <a:avLst/>
              </a:prstGeom>
              <a:solidFill>
                <a:srgbClr val="FF8C2D"/>
              </a:solidFill>
            </p:spPr>
          </p:pic>
          <p:sp>
            <p:nvSpPr>
              <p:cNvPr id="74" name="TextBox 73"/>
              <p:cNvSpPr txBox="1"/>
              <p:nvPr/>
            </p:nvSpPr>
            <p:spPr>
              <a:xfrm>
                <a:off x="9688350" y="4728958"/>
                <a:ext cx="611320" cy="32131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Java SE</a:t>
                </a:r>
                <a:endParaRPr lang="en-US" sz="1400" b="1" dirty="0">
                  <a:solidFill>
                    <a:srgbClr val="FF8C2D"/>
                  </a:solidFill>
                </a:endParaRPr>
              </a:p>
            </p:txBody>
          </p:sp>
        </p:grpSp>
      </p:grpSp>
      <p:grpSp>
        <p:nvGrpSpPr>
          <p:cNvPr id="23" name="Group 184"/>
          <p:cNvGrpSpPr/>
          <p:nvPr/>
        </p:nvGrpSpPr>
        <p:grpSpPr>
          <a:xfrm>
            <a:off x="346408" y="5369453"/>
            <a:ext cx="3866533" cy="1083883"/>
            <a:chOff x="346408" y="5369453"/>
            <a:chExt cx="3866533" cy="1083883"/>
          </a:xfrm>
        </p:grpSpPr>
        <p:sp>
          <p:nvSpPr>
            <p:cNvPr id="66" name="AutoShape 14"/>
            <p:cNvSpPr>
              <a:spLocks noChangeArrowheads="1"/>
            </p:cNvSpPr>
            <p:nvPr/>
          </p:nvSpPr>
          <p:spPr bwMode="auto">
            <a:xfrm>
              <a:off x="346408" y="5517232"/>
              <a:ext cx="3866533" cy="720080"/>
            </a:xfrm>
            <a:prstGeom prst="rect">
              <a:avLst/>
            </a:prstGeom>
            <a:gradFill flip="none" rotWithShape="1">
              <a:gsLst>
                <a:gs pos="0">
                  <a:srgbClr val="424545">
                    <a:shade val="30000"/>
                    <a:satMod val="115000"/>
                  </a:srgbClr>
                </a:gs>
                <a:gs pos="50000">
                  <a:srgbClr val="424545">
                    <a:shade val="67500"/>
                    <a:satMod val="115000"/>
                  </a:srgbClr>
                </a:gs>
                <a:gs pos="100000">
                  <a:srgbClr val="424545">
                    <a:shade val="100000"/>
                    <a:satMod val="115000"/>
                  </a:srgbClr>
                </a:gs>
              </a:gsLst>
              <a:lin ang="16200000" scaled="1"/>
              <a:tileRect/>
            </a:gradFill>
            <a:ln w="19050">
              <a:noFill/>
              <a:round/>
              <a:headEnd/>
              <a:tailEnd/>
            </a:ln>
            <a:effectLst/>
          </p:spPr>
          <p:txBody>
            <a:bodyPr wrap="square" anchor="ctr"/>
            <a:lstStyle/>
            <a:p>
              <a:pPr algn="ctr" defTabSz="1217112">
                <a:lnSpc>
                  <a:spcPct val="90000"/>
                </a:lnSpc>
              </a:pPr>
              <a:endParaRPr lang="en-US" sz="2100" kern="0" dirty="0" smtClean="0">
                <a:solidFill>
                  <a:prstClr val="white"/>
                </a:solidFill>
              </a:endParaRPr>
            </a:p>
          </p:txBody>
        </p:sp>
        <p:sp>
          <p:nvSpPr>
            <p:cNvPr id="67" name="Rectangle 66"/>
            <p:cNvSpPr/>
            <p:nvPr/>
          </p:nvSpPr>
          <p:spPr>
            <a:xfrm>
              <a:off x="1118224" y="5617726"/>
              <a:ext cx="3081995" cy="576389"/>
            </a:xfrm>
            <a:prstGeom prst="rect">
              <a:avLst/>
            </a:prstGeom>
          </p:spPr>
          <p:txBody>
            <a:bodyPr wrap="square">
              <a:spAutoFit/>
            </a:bodyPr>
            <a:lstStyle/>
            <a:p>
              <a:pPr algn="r" defTabSz="1217112">
                <a:lnSpc>
                  <a:spcPct val="90000"/>
                </a:lnSpc>
              </a:pPr>
              <a:r>
                <a:rPr lang="en-US" sz="1700" kern="0" dirty="0" smtClean="0">
                  <a:solidFill>
                    <a:prstClr val="white"/>
                  </a:solidFill>
                </a:rPr>
                <a:t>Compute, Storage &amp; Network   as-a-Service</a:t>
              </a:r>
            </a:p>
          </p:txBody>
        </p:sp>
        <p:pic>
          <p:nvPicPr>
            <p:cNvPr id="63" name="Picture 2"/>
            <p:cNvPicPr>
              <a:picLocks noChangeAspect="1" noChangeArrowheads="1"/>
            </p:cNvPicPr>
            <p:nvPr/>
          </p:nvPicPr>
          <p:blipFill>
            <a:blip r:embed="rId18" cstate="print"/>
            <a:srcRect/>
            <a:stretch>
              <a:fillRect/>
            </a:stretch>
          </p:blipFill>
          <p:spPr bwMode="auto">
            <a:xfrm>
              <a:off x="516634" y="5369453"/>
              <a:ext cx="650307" cy="1083883"/>
            </a:xfrm>
            <a:prstGeom prst="rect">
              <a:avLst/>
            </a:prstGeom>
            <a:noFill/>
            <a:ln w="9525">
              <a:noFill/>
              <a:miter lim="800000"/>
              <a:headEnd/>
              <a:tailEnd/>
            </a:ln>
            <a:effectLst/>
          </p:spPr>
        </p:pic>
      </p:grpSp>
      <p:grpSp>
        <p:nvGrpSpPr>
          <p:cNvPr id="24" name="Group 187"/>
          <p:cNvGrpSpPr/>
          <p:nvPr/>
        </p:nvGrpSpPr>
        <p:grpSpPr>
          <a:xfrm>
            <a:off x="344430" y="2204864"/>
            <a:ext cx="3866533" cy="792089"/>
            <a:chOff x="344430" y="1556791"/>
            <a:chExt cx="3866533" cy="792089"/>
          </a:xfrm>
        </p:grpSpPr>
        <p:sp>
          <p:nvSpPr>
            <p:cNvPr id="96" name="AutoShape 14"/>
            <p:cNvSpPr>
              <a:spLocks noChangeArrowheads="1"/>
            </p:cNvSpPr>
            <p:nvPr/>
          </p:nvSpPr>
          <p:spPr bwMode="auto">
            <a:xfrm>
              <a:off x="344430" y="1628800"/>
              <a:ext cx="3866533" cy="720080"/>
            </a:xfrm>
            <a:prstGeom prst="rect">
              <a:avLst/>
            </a:prstGeom>
            <a:gradFill flip="none" rotWithShape="1">
              <a:gsLst>
                <a:gs pos="0">
                  <a:srgbClr val="E5E5E5">
                    <a:lumMod val="50000"/>
                    <a:shade val="30000"/>
                    <a:satMod val="115000"/>
                  </a:srgbClr>
                </a:gs>
                <a:gs pos="50000">
                  <a:srgbClr val="E5E5E5">
                    <a:lumMod val="50000"/>
                    <a:shade val="67500"/>
                    <a:satMod val="115000"/>
                  </a:srgbClr>
                </a:gs>
                <a:gs pos="100000">
                  <a:srgbClr val="E5E5E5">
                    <a:lumMod val="50000"/>
                    <a:shade val="100000"/>
                    <a:satMod val="115000"/>
                  </a:srgbClr>
                </a:gs>
              </a:gsLst>
              <a:lin ang="16200000" scaled="1"/>
              <a:tileRect/>
            </a:gradFill>
            <a:ln w="19050">
              <a:noFill/>
              <a:round/>
              <a:headEnd/>
              <a:tailEnd/>
            </a:ln>
            <a:effectLst/>
          </p:spPr>
          <p:txBody>
            <a:bodyPr wrap="square" anchor="ctr"/>
            <a:lstStyle/>
            <a:p>
              <a:pPr algn="ctr" defTabSz="1217112">
                <a:lnSpc>
                  <a:spcPct val="90000"/>
                </a:lnSpc>
              </a:pPr>
              <a:endParaRPr lang="en-US" sz="2700" kern="0" dirty="0" smtClean="0">
                <a:solidFill>
                  <a:prstClr val="white"/>
                </a:solidFill>
              </a:endParaRPr>
            </a:p>
          </p:txBody>
        </p:sp>
        <p:pic>
          <p:nvPicPr>
            <p:cNvPr id="97" name="Picture 4" descr="C:\Users\dchansen\Desktop\Icons\ic-PersonWithTablet-red.png"/>
            <p:cNvPicPr>
              <a:picLocks noChangeAspect="1" noChangeArrowheads="1"/>
            </p:cNvPicPr>
            <p:nvPr/>
          </p:nvPicPr>
          <p:blipFill>
            <a:blip r:embed="rId19" cstate="print"/>
            <a:srcRect/>
            <a:stretch>
              <a:fillRect/>
            </a:stretch>
          </p:blipFill>
          <p:spPr bwMode="auto">
            <a:xfrm>
              <a:off x="405780" y="1556791"/>
              <a:ext cx="846536" cy="787901"/>
            </a:xfrm>
            <a:prstGeom prst="rect">
              <a:avLst/>
            </a:prstGeom>
            <a:noFill/>
          </p:spPr>
        </p:pic>
        <p:sp>
          <p:nvSpPr>
            <p:cNvPr id="95" name="Rectangle 94"/>
            <p:cNvSpPr/>
            <p:nvPr/>
          </p:nvSpPr>
          <p:spPr>
            <a:xfrm>
              <a:off x="737225" y="1700808"/>
              <a:ext cx="3458051" cy="563231"/>
            </a:xfrm>
            <a:prstGeom prst="rect">
              <a:avLst/>
            </a:prstGeom>
          </p:spPr>
          <p:txBody>
            <a:bodyPr wrap="square">
              <a:spAutoFit/>
            </a:bodyPr>
            <a:lstStyle/>
            <a:p>
              <a:pPr algn="r" defTabSz="1217112">
                <a:lnSpc>
                  <a:spcPct val="90000"/>
                </a:lnSpc>
              </a:pPr>
              <a:r>
                <a:rPr lang="en-US" sz="1700" kern="0" dirty="0" smtClean="0">
                  <a:solidFill>
                    <a:prstClr val="white"/>
                  </a:solidFill>
                </a:rPr>
                <a:t>Content, Analytics, User    Engagement as-a-Service</a:t>
              </a:r>
            </a:p>
          </p:txBody>
        </p:sp>
      </p:grpSp>
      <p:grpSp>
        <p:nvGrpSpPr>
          <p:cNvPr id="25" name="Group 185"/>
          <p:cNvGrpSpPr/>
          <p:nvPr/>
        </p:nvGrpSpPr>
        <p:grpSpPr>
          <a:xfrm>
            <a:off x="355671" y="3861048"/>
            <a:ext cx="3866533" cy="738161"/>
            <a:chOff x="355671" y="3482927"/>
            <a:chExt cx="3866533" cy="738161"/>
          </a:xfrm>
        </p:grpSpPr>
        <p:sp>
          <p:nvSpPr>
            <p:cNvPr id="91" name="AutoShape 14"/>
            <p:cNvSpPr>
              <a:spLocks noChangeArrowheads="1"/>
            </p:cNvSpPr>
            <p:nvPr/>
          </p:nvSpPr>
          <p:spPr bwMode="auto">
            <a:xfrm>
              <a:off x="355671" y="3482927"/>
              <a:ext cx="3866533" cy="738161"/>
            </a:xfrm>
            <a:prstGeom prst="rect">
              <a:avLst/>
            </a:prstGeom>
            <a:gradFill flip="none" rotWithShape="1">
              <a:gsLst>
                <a:gs pos="0">
                  <a:srgbClr val="424545">
                    <a:shade val="30000"/>
                    <a:satMod val="115000"/>
                  </a:srgbClr>
                </a:gs>
                <a:gs pos="50000">
                  <a:srgbClr val="424545">
                    <a:shade val="67500"/>
                    <a:satMod val="115000"/>
                  </a:srgbClr>
                </a:gs>
                <a:gs pos="100000">
                  <a:srgbClr val="424545">
                    <a:shade val="100000"/>
                    <a:satMod val="115000"/>
                  </a:srgbClr>
                </a:gs>
              </a:gsLst>
              <a:lin ang="16200000" scaled="1"/>
              <a:tileRect/>
            </a:gradFill>
            <a:ln w="19050">
              <a:noFill/>
              <a:round/>
              <a:headEnd/>
              <a:tailEnd/>
            </a:ln>
            <a:effectLst/>
          </p:spPr>
          <p:txBody>
            <a:bodyPr wrap="square" anchor="ctr"/>
            <a:lstStyle/>
            <a:p>
              <a:pPr algn="ctr" defTabSz="1217112">
                <a:lnSpc>
                  <a:spcPct val="90000"/>
                </a:lnSpc>
              </a:pPr>
              <a:endParaRPr lang="en-US" sz="2100" kern="0" dirty="0" smtClean="0">
                <a:solidFill>
                  <a:prstClr val="white"/>
                </a:solidFill>
              </a:endParaRPr>
            </a:p>
          </p:txBody>
        </p:sp>
        <p:sp>
          <p:nvSpPr>
            <p:cNvPr id="92" name="Rectangle 91"/>
            <p:cNvSpPr/>
            <p:nvPr/>
          </p:nvSpPr>
          <p:spPr>
            <a:xfrm>
              <a:off x="642719" y="3566344"/>
              <a:ext cx="3552571" cy="563230"/>
            </a:xfrm>
            <a:prstGeom prst="rect">
              <a:avLst/>
            </a:prstGeom>
          </p:spPr>
          <p:txBody>
            <a:bodyPr wrap="square">
              <a:spAutoFit/>
            </a:bodyPr>
            <a:lstStyle/>
            <a:p>
              <a:pPr algn="r" defTabSz="1217112">
                <a:lnSpc>
                  <a:spcPct val="90000"/>
                </a:lnSpc>
              </a:pPr>
              <a:r>
                <a:rPr lang="en-US" sz="1700" kern="0" dirty="0" smtClean="0">
                  <a:solidFill>
                    <a:prstClr val="white"/>
                  </a:solidFill>
                </a:rPr>
                <a:t>	Security &amp; Identity </a:t>
              </a:r>
            </a:p>
            <a:p>
              <a:pPr algn="r" defTabSz="1217112">
                <a:lnSpc>
                  <a:spcPct val="90000"/>
                </a:lnSpc>
              </a:pPr>
              <a:r>
                <a:rPr lang="en-US" sz="1700" kern="0" dirty="0" smtClean="0">
                  <a:solidFill>
                    <a:prstClr val="white"/>
                  </a:solidFill>
                </a:rPr>
                <a:t>as-a-Service</a:t>
              </a:r>
            </a:p>
          </p:txBody>
        </p:sp>
        <p:pic>
          <p:nvPicPr>
            <p:cNvPr id="93" name="Picture 92" descr="Choice-Cloud-Lock.png"/>
            <p:cNvPicPr>
              <a:picLocks noChangeAspect="1"/>
            </p:cNvPicPr>
            <p:nvPr/>
          </p:nvPicPr>
          <p:blipFill rotWithShape="1">
            <a:blip r:embed="rId20" cstate="print">
              <a:extLst>
                <a:ext uri="{28A0092B-C50C-407E-A947-70E740481C1C}">
                  <a14:useLocalDpi xmlns:a14="http://schemas.microsoft.com/office/drawing/2010/main" xmlns="" val="0"/>
                </a:ext>
              </a:extLst>
            </a:blip>
            <a:srcRect l="21139"/>
            <a:stretch/>
          </p:blipFill>
          <p:spPr>
            <a:xfrm>
              <a:off x="544509" y="3623944"/>
              <a:ext cx="627839" cy="462650"/>
            </a:xfrm>
            <a:prstGeom prst="rect">
              <a:avLst/>
            </a:prstGeom>
            <a:solidFill>
              <a:srgbClr val="FF1414"/>
            </a:solidFill>
          </p:spPr>
        </p:pic>
      </p:grpSp>
      <p:grpSp>
        <p:nvGrpSpPr>
          <p:cNvPr id="26" name="Group 182"/>
          <p:cNvGrpSpPr/>
          <p:nvPr/>
        </p:nvGrpSpPr>
        <p:grpSpPr>
          <a:xfrm>
            <a:off x="348745" y="4680595"/>
            <a:ext cx="3866530" cy="692621"/>
            <a:chOff x="348745" y="4464571"/>
            <a:chExt cx="3866530" cy="692621"/>
          </a:xfrm>
        </p:grpSpPr>
        <p:sp>
          <p:nvSpPr>
            <p:cNvPr id="80" name="AutoShape 14"/>
            <p:cNvSpPr>
              <a:spLocks noChangeArrowheads="1"/>
            </p:cNvSpPr>
            <p:nvPr/>
          </p:nvSpPr>
          <p:spPr bwMode="auto">
            <a:xfrm>
              <a:off x="348745" y="4491039"/>
              <a:ext cx="3866530" cy="666153"/>
            </a:xfrm>
            <a:prstGeom prst="rect">
              <a:avLst/>
            </a:prstGeom>
            <a:gradFill flip="none" rotWithShape="1">
              <a:gsLst>
                <a:gs pos="0">
                  <a:srgbClr val="E5E5E5">
                    <a:lumMod val="50000"/>
                    <a:shade val="30000"/>
                    <a:satMod val="115000"/>
                  </a:srgbClr>
                </a:gs>
                <a:gs pos="50000">
                  <a:srgbClr val="E5E5E5">
                    <a:lumMod val="50000"/>
                    <a:shade val="67500"/>
                    <a:satMod val="115000"/>
                  </a:srgbClr>
                </a:gs>
                <a:gs pos="100000">
                  <a:srgbClr val="E5E5E5">
                    <a:lumMod val="50000"/>
                    <a:shade val="100000"/>
                    <a:satMod val="115000"/>
                  </a:srgbClr>
                </a:gs>
              </a:gsLst>
              <a:lin ang="16200000" scaled="1"/>
              <a:tileRect/>
            </a:gradFill>
            <a:ln w="19050">
              <a:noFill/>
              <a:round/>
              <a:headEnd/>
              <a:tailEnd/>
            </a:ln>
            <a:effectLst/>
          </p:spPr>
          <p:txBody>
            <a:bodyPr wrap="square" anchor="ctr"/>
            <a:lstStyle/>
            <a:p>
              <a:pPr algn="ctr" defTabSz="1217112">
                <a:lnSpc>
                  <a:spcPct val="90000"/>
                </a:lnSpc>
              </a:pPr>
              <a:endParaRPr lang="en-US" sz="2700" kern="0" dirty="0" smtClean="0">
                <a:solidFill>
                  <a:prstClr val="white"/>
                </a:solidFill>
              </a:endParaRPr>
            </a:p>
          </p:txBody>
        </p:sp>
        <p:sp>
          <p:nvSpPr>
            <p:cNvPr id="81" name="Rectangle 80"/>
            <p:cNvSpPr/>
            <p:nvPr/>
          </p:nvSpPr>
          <p:spPr>
            <a:xfrm>
              <a:off x="889624" y="4536023"/>
              <a:ext cx="3301676" cy="563230"/>
            </a:xfrm>
            <a:prstGeom prst="rect">
              <a:avLst/>
            </a:prstGeom>
          </p:spPr>
          <p:txBody>
            <a:bodyPr wrap="square">
              <a:spAutoFit/>
            </a:bodyPr>
            <a:lstStyle/>
            <a:p>
              <a:pPr algn="r" defTabSz="1217112">
                <a:lnSpc>
                  <a:spcPct val="90000"/>
                </a:lnSpc>
              </a:pPr>
              <a:r>
                <a:rPr lang="en-US" sz="1700" kern="0" dirty="0" smtClean="0">
                  <a:solidFill>
                    <a:prstClr val="white"/>
                  </a:solidFill>
                </a:rPr>
                <a:t>Development &amp; Deployment </a:t>
              </a:r>
            </a:p>
            <a:p>
              <a:pPr algn="r" defTabSz="1217112">
                <a:lnSpc>
                  <a:spcPct val="90000"/>
                </a:lnSpc>
              </a:pPr>
              <a:r>
                <a:rPr lang="en-US" sz="1700" kern="0" dirty="0" smtClean="0">
                  <a:solidFill>
                    <a:prstClr val="white"/>
                  </a:solidFill>
                </a:rPr>
                <a:t>as-a-Service</a:t>
              </a:r>
            </a:p>
          </p:txBody>
        </p:sp>
        <p:grpSp>
          <p:nvGrpSpPr>
            <p:cNvPr id="27" name="Group 41"/>
            <p:cNvGrpSpPr>
              <a:grpSpLocks noChangeAspect="1"/>
            </p:cNvGrpSpPr>
            <p:nvPr/>
          </p:nvGrpSpPr>
          <p:grpSpPr>
            <a:xfrm>
              <a:off x="483597" y="4464571"/>
              <a:ext cx="677529" cy="677705"/>
              <a:chOff x="6772709" y="971389"/>
              <a:chExt cx="956148" cy="956148"/>
            </a:xfrm>
          </p:grpSpPr>
          <p:grpSp>
            <p:nvGrpSpPr>
              <p:cNvPr id="28" name="Group 42"/>
              <p:cNvGrpSpPr/>
              <p:nvPr/>
            </p:nvGrpSpPr>
            <p:grpSpPr>
              <a:xfrm>
                <a:off x="6772709" y="971389"/>
                <a:ext cx="956148" cy="956148"/>
                <a:chOff x="7506826" y="519729"/>
                <a:chExt cx="1202324" cy="1202324"/>
              </a:xfrm>
            </p:grpSpPr>
            <p:sp>
              <p:nvSpPr>
                <p:cNvPr id="88" name="Circular Arrow 87"/>
                <p:cNvSpPr/>
                <p:nvPr/>
              </p:nvSpPr>
              <p:spPr>
                <a:xfrm>
                  <a:off x="7506826" y="519729"/>
                  <a:ext cx="1202324" cy="1202324"/>
                </a:xfrm>
                <a:prstGeom prst="circularArrow">
                  <a:avLst>
                    <a:gd name="adj1" fmla="val 12500"/>
                    <a:gd name="adj2" fmla="val 1142319"/>
                    <a:gd name="adj3" fmla="val 20457681"/>
                    <a:gd name="adj4" fmla="val 14404787"/>
                    <a:gd name="adj5" fmla="val 12500"/>
                  </a:avLst>
                </a:prstGeom>
                <a:solidFill>
                  <a:srgbClr val="FF1414"/>
                </a:solidFill>
                <a:ln w="25400" cap="flat" cmpd="sng" algn="ctr">
                  <a:noFill/>
                  <a:prstDash val="solid"/>
                </a:ln>
                <a:effectLst/>
              </p:spPr>
              <p:txBody>
                <a:bodyPr rtlCol="0" anchor="ctr"/>
                <a:lstStyle/>
                <a:p>
                  <a:pPr algn="ctr" defTabSz="1217062">
                    <a:defRPr/>
                  </a:pPr>
                  <a:endParaRPr lang="en-US" kern="0" dirty="0">
                    <a:solidFill>
                      <a:srgbClr val="000000"/>
                    </a:solidFill>
                  </a:endParaRPr>
                </a:p>
              </p:txBody>
            </p:sp>
            <p:sp>
              <p:nvSpPr>
                <p:cNvPr id="89" name="Circular Arrow 88"/>
                <p:cNvSpPr/>
                <p:nvPr/>
              </p:nvSpPr>
              <p:spPr>
                <a:xfrm rot="7262793">
                  <a:off x="7506826" y="519729"/>
                  <a:ext cx="1202324" cy="1202324"/>
                </a:xfrm>
                <a:prstGeom prst="circularArrow">
                  <a:avLst>
                    <a:gd name="adj1" fmla="val 12500"/>
                    <a:gd name="adj2" fmla="val 1142319"/>
                    <a:gd name="adj3" fmla="val 20457681"/>
                    <a:gd name="adj4" fmla="val 14404787"/>
                    <a:gd name="adj5" fmla="val 12500"/>
                  </a:avLst>
                </a:prstGeom>
                <a:solidFill>
                  <a:srgbClr val="FF1414"/>
                </a:solidFill>
                <a:ln w="25400" cap="flat" cmpd="sng" algn="ctr">
                  <a:noFill/>
                  <a:prstDash val="solid"/>
                </a:ln>
                <a:effectLst/>
              </p:spPr>
              <p:txBody>
                <a:bodyPr rtlCol="0" anchor="ctr"/>
                <a:lstStyle/>
                <a:p>
                  <a:pPr algn="ctr" defTabSz="1217062">
                    <a:defRPr/>
                  </a:pPr>
                  <a:endParaRPr lang="en-US" kern="0" dirty="0">
                    <a:solidFill>
                      <a:srgbClr val="000000"/>
                    </a:solidFill>
                  </a:endParaRPr>
                </a:p>
              </p:txBody>
            </p:sp>
            <p:sp>
              <p:nvSpPr>
                <p:cNvPr id="90" name="Circular Arrow 89"/>
                <p:cNvSpPr/>
                <p:nvPr/>
              </p:nvSpPr>
              <p:spPr>
                <a:xfrm rot="14400000">
                  <a:off x="7506826" y="519729"/>
                  <a:ext cx="1202324" cy="1202324"/>
                </a:xfrm>
                <a:prstGeom prst="circularArrow">
                  <a:avLst>
                    <a:gd name="adj1" fmla="val 12500"/>
                    <a:gd name="adj2" fmla="val 1142319"/>
                    <a:gd name="adj3" fmla="val 20457681"/>
                    <a:gd name="adj4" fmla="val 14404787"/>
                    <a:gd name="adj5" fmla="val 12500"/>
                  </a:avLst>
                </a:prstGeom>
                <a:solidFill>
                  <a:srgbClr val="FF1414"/>
                </a:solidFill>
                <a:ln w="25400" cap="flat" cmpd="sng" algn="ctr">
                  <a:noFill/>
                  <a:prstDash val="solid"/>
                </a:ln>
                <a:effectLst/>
              </p:spPr>
              <p:txBody>
                <a:bodyPr rtlCol="0" anchor="ctr"/>
                <a:lstStyle/>
                <a:p>
                  <a:pPr algn="ctr" defTabSz="1217062">
                    <a:defRPr/>
                  </a:pPr>
                  <a:endParaRPr lang="en-US" kern="0" dirty="0">
                    <a:solidFill>
                      <a:srgbClr val="000000"/>
                    </a:solidFill>
                  </a:endParaRPr>
                </a:p>
              </p:txBody>
            </p:sp>
          </p:grpSp>
          <p:grpSp>
            <p:nvGrpSpPr>
              <p:cNvPr id="29" name="Group 43"/>
              <p:cNvGrpSpPr/>
              <p:nvPr/>
            </p:nvGrpSpPr>
            <p:grpSpPr>
              <a:xfrm>
                <a:off x="6985915" y="1278771"/>
                <a:ext cx="502347" cy="375428"/>
                <a:chOff x="6754813" y="1147763"/>
                <a:chExt cx="898526" cy="671512"/>
              </a:xfrm>
              <a:solidFill>
                <a:srgbClr val="A3A3A3">
                  <a:lumMod val="75000"/>
                </a:srgbClr>
              </a:solidFill>
            </p:grpSpPr>
            <p:sp>
              <p:nvSpPr>
                <p:cNvPr id="85" name="Freeform 13"/>
                <p:cNvSpPr>
                  <a:spLocks/>
                </p:cNvSpPr>
                <p:nvPr/>
              </p:nvSpPr>
              <p:spPr bwMode="auto">
                <a:xfrm>
                  <a:off x="6754813" y="1147763"/>
                  <a:ext cx="573088" cy="571500"/>
                </a:xfrm>
                <a:custGeom>
                  <a:avLst/>
                  <a:gdLst>
                    <a:gd name="T0" fmla="*/ 722 w 722"/>
                    <a:gd name="T1" fmla="*/ 356 h 720"/>
                    <a:gd name="T2" fmla="*/ 534 w 722"/>
                    <a:gd name="T3" fmla="*/ 357 h 720"/>
                    <a:gd name="T4" fmla="*/ 534 w 722"/>
                    <a:gd name="T5" fmla="*/ 358 h 720"/>
                    <a:gd name="T6" fmla="*/ 530 w 722"/>
                    <a:gd name="T7" fmla="*/ 394 h 720"/>
                    <a:gd name="T8" fmla="*/ 504 w 722"/>
                    <a:gd name="T9" fmla="*/ 456 h 720"/>
                    <a:gd name="T10" fmla="*/ 458 w 722"/>
                    <a:gd name="T11" fmla="*/ 504 h 720"/>
                    <a:gd name="T12" fmla="*/ 395 w 722"/>
                    <a:gd name="T13" fmla="*/ 530 h 720"/>
                    <a:gd name="T14" fmla="*/ 325 w 722"/>
                    <a:gd name="T15" fmla="*/ 530 h 720"/>
                    <a:gd name="T16" fmla="*/ 263 w 722"/>
                    <a:gd name="T17" fmla="*/ 504 h 720"/>
                    <a:gd name="T18" fmla="*/ 217 w 722"/>
                    <a:gd name="T19" fmla="*/ 456 h 720"/>
                    <a:gd name="T20" fmla="*/ 190 w 722"/>
                    <a:gd name="T21" fmla="*/ 394 h 720"/>
                    <a:gd name="T22" fmla="*/ 190 w 722"/>
                    <a:gd name="T23" fmla="*/ 325 h 720"/>
                    <a:gd name="T24" fmla="*/ 217 w 722"/>
                    <a:gd name="T25" fmla="*/ 263 h 720"/>
                    <a:gd name="T26" fmla="*/ 263 w 722"/>
                    <a:gd name="T27" fmla="*/ 217 h 720"/>
                    <a:gd name="T28" fmla="*/ 325 w 722"/>
                    <a:gd name="T29" fmla="*/ 190 h 720"/>
                    <a:gd name="T30" fmla="*/ 394 w 722"/>
                    <a:gd name="T31" fmla="*/ 190 h 720"/>
                    <a:gd name="T32" fmla="*/ 454 w 722"/>
                    <a:gd name="T33" fmla="*/ 214 h 720"/>
                    <a:gd name="T34" fmla="*/ 500 w 722"/>
                    <a:gd name="T35" fmla="*/ 259 h 720"/>
                    <a:gd name="T36" fmla="*/ 528 w 722"/>
                    <a:gd name="T37" fmla="*/ 320 h 720"/>
                    <a:gd name="T38" fmla="*/ 722 w 722"/>
                    <a:gd name="T39" fmla="*/ 356 h 720"/>
                    <a:gd name="T40" fmla="*/ 642 w 722"/>
                    <a:gd name="T41" fmla="*/ 289 h 720"/>
                    <a:gd name="T42" fmla="*/ 628 w 722"/>
                    <a:gd name="T43" fmla="*/ 248 h 720"/>
                    <a:gd name="T44" fmla="*/ 610 w 722"/>
                    <a:gd name="T45" fmla="*/ 211 h 720"/>
                    <a:gd name="T46" fmla="*/ 564 w 722"/>
                    <a:gd name="T47" fmla="*/ 58 h 720"/>
                    <a:gd name="T48" fmla="*/ 500 w 722"/>
                    <a:gd name="T49" fmla="*/ 106 h 720"/>
                    <a:gd name="T50" fmla="*/ 482 w 722"/>
                    <a:gd name="T51" fmla="*/ 97 h 720"/>
                    <a:gd name="T52" fmla="*/ 462 w 722"/>
                    <a:gd name="T53" fmla="*/ 89 h 720"/>
                    <a:gd name="T54" fmla="*/ 442 w 722"/>
                    <a:gd name="T55" fmla="*/ 82 h 720"/>
                    <a:gd name="T56" fmla="*/ 431 w 722"/>
                    <a:gd name="T57" fmla="*/ 0 h 720"/>
                    <a:gd name="T58" fmla="*/ 289 w 722"/>
                    <a:gd name="T59" fmla="*/ 78 h 720"/>
                    <a:gd name="T60" fmla="*/ 269 w 722"/>
                    <a:gd name="T61" fmla="*/ 85 h 720"/>
                    <a:gd name="T62" fmla="*/ 249 w 722"/>
                    <a:gd name="T63" fmla="*/ 92 h 720"/>
                    <a:gd name="T64" fmla="*/ 229 w 722"/>
                    <a:gd name="T65" fmla="*/ 101 h 720"/>
                    <a:gd name="T66" fmla="*/ 211 w 722"/>
                    <a:gd name="T67" fmla="*/ 112 h 720"/>
                    <a:gd name="T68" fmla="*/ 61 w 722"/>
                    <a:gd name="T69" fmla="*/ 160 h 720"/>
                    <a:gd name="T70" fmla="*/ 101 w 722"/>
                    <a:gd name="T71" fmla="*/ 229 h 720"/>
                    <a:gd name="T72" fmla="*/ 85 w 722"/>
                    <a:gd name="T73" fmla="*/ 269 h 720"/>
                    <a:gd name="T74" fmla="*/ 0 w 722"/>
                    <a:gd name="T75" fmla="*/ 289 h 720"/>
                    <a:gd name="T76" fmla="*/ 80 w 722"/>
                    <a:gd name="T77" fmla="*/ 430 h 720"/>
                    <a:gd name="T78" fmla="*/ 93 w 722"/>
                    <a:gd name="T79" fmla="*/ 470 h 720"/>
                    <a:gd name="T80" fmla="*/ 112 w 722"/>
                    <a:gd name="T81" fmla="*/ 508 h 720"/>
                    <a:gd name="T82" fmla="*/ 158 w 722"/>
                    <a:gd name="T83" fmla="*/ 663 h 720"/>
                    <a:gd name="T84" fmla="*/ 220 w 722"/>
                    <a:gd name="T85" fmla="*/ 614 h 720"/>
                    <a:gd name="T86" fmla="*/ 239 w 722"/>
                    <a:gd name="T87" fmla="*/ 624 h 720"/>
                    <a:gd name="T88" fmla="*/ 258 w 722"/>
                    <a:gd name="T89" fmla="*/ 632 h 720"/>
                    <a:gd name="T90" fmla="*/ 279 w 722"/>
                    <a:gd name="T91" fmla="*/ 639 h 720"/>
                    <a:gd name="T92" fmla="*/ 289 w 722"/>
                    <a:gd name="T93" fmla="*/ 720 h 720"/>
                    <a:gd name="T94" fmla="*/ 431 w 722"/>
                    <a:gd name="T95" fmla="*/ 641 h 720"/>
                    <a:gd name="T96" fmla="*/ 452 w 722"/>
                    <a:gd name="T97" fmla="*/ 635 h 720"/>
                    <a:gd name="T98" fmla="*/ 471 w 722"/>
                    <a:gd name="T99" fmla="*/ 628 h 720"/>
                    <a:gd name="T100" fmla="*/ 491 w 722"/>
                    <a:gd name="T101" fmla="*/ 619 h 720"/>
                    <a:gd name="T102" fmla="*/ 510 w 722"/>
                    <a:gd name="T103" fmla="*/ 609 h 720"/>
                    <a:gd name="T104" fmla="*/ 665 w 722"/>
                    <a:gd name="T105" fmla="*/ 565 h 720"/>
                    <a:gd name="T106" fmla="*/ 620 w 722"/>
                    <a:gd name="T107" fmla="*/ 490 h 720"/>
                    <a:gd name="T108" fmla="*/ 636 w 722"/>
                    <a:gd name="T109" fmla="*/ 451 h 720"/>
                    <a:gd name="T110" fmla="*/ 722 w 722"/>
                    <a:gd name="T111" fmla="*/ 43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2" h="720">
                      <a:moveTo>
                        <a:pt x="722" y="430"/>
                      </a:moveTo>
                      <a:lnTo>
                        <a:pt x="722" y="356"/>
                      </a:lnTo>
                      <a:lnTo>
                        <a:pt x="534" y="356"/>
                      </a:lnTo>
                      <a:lnTo>
                        <a:pt x="534" y="357"/>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7062">
                    <a:defRPr/>
                  </a:pPr>
                  <a:endParaRPr lang="en-US" kern="0" dirty="0">
                    <a:solidFill>
                      <a:sysClr val="windowText" lastClr="000000"/>
                    </a:solidFill>
                  </a:endParaRPr>
                </a:p>
              </p:txBody>
            </p:sp>
            <p:sp>
              <p:nvSpPr>
                <p:cNvPr id="86" name="Freeform 14"/>
                <p:cNvSpPr>
                  <a:spLocks/>
                </p:cNvSpPr>
                <p:nvPr/>
              </p:nvSpPr>
              <p:spPr bwMode="auto">
                <a:xfrm>
                  <a:off x="7394576" y="1217613"/>
                  <a:ext cx="239713" cy="239712"/>
                </a:xfrm>
                <a:custGeom>
                  <a:avLst/>
                  <a:gdLst>
                    <a:gd name="T0" fmla="*/ 298 w 301"/>
                    <a:gd name="T1" fmla="*/ 159 h 301"/>
                    <a:gd name="T2" fmla="*/ 224 w 301"/>
                    <a:gd name="T3" fmla="*/ 173 h 301"/>
                    <a:gd name="T4" fmla="*/ 211 w 301"/>
                    <a:gd name="T5" fmla="*/ 198 h 301"/>
                    <a:gd name="T6" fmla="*/ 191 w 301"/>
                    <a:gd name="T7" fmla="*/ 216 h 301"/>
                    <a:gd name="T8" fmla="*/ 166 w 301"/>
                    <a:gd name="T9" fmla="*/ 227 h 301"/>
                    <a:gd name="T10" fmla="*/ 136 w 301"/>
                    <a:gd name="T11" fmla="*/ 227 h 301"/>
                    <a:gd name="T12" fmla="*/ 108 w 301"/>
                    <a:gd name="T13" fmla="*/ 216 h 301"/>
                    <a:gd name="T14" fmla="*/ 88 w 301"/>
                    <a:gd name="T15" fmla="*/ 196 h 301"/>
                    <a:gd name="T16" fmla="*/ 76 w 301"/>
                    <a:gd name="T17" fmla="*/ 168 h 301"/>
                    <a:gd name="T18" fmla="*/ 75 w 301"/>
                    <a:gd name="T19" fmla="*/ 138 h 301"/>
                    <a:gd name="T20" fmla="*/ 85 w 301"/>
                    <a:gd name="T21" fmla="*/ 110 h 301"/>
                    <a:gd name="T22" fmla="*/ 106 w 301"/>
                    <a:gd name="T23" fmla="*/ 90 h 301"/>
                    <a:gd name="T24" fmla="*/ 132 w 301"/>
                    <a:gd name="T25" fmla="*/ 78 h 301"/>
                    <a:gd name="T26" fmla="*/ 164 w 301"/>
                    <a:gd name="T27" fmla="*/ 77 h 301"/>
                    <a:gd name="T28" fmla="*/ 191 w 301"/>
                    <a:gd name="T29" fmla="*/ 87 h 301"/>
                    <a:gd name="T30" fmla="*/ 212 w 301"/>
                    <a:gd name="T31" fmla="*/ 108 h 301"/>
                    <a:gd name="T32" fmla="*/ 225 w 301"/>
                    <a:gd name="T33" fmla="*/ 135 h 301"/>
                    <a:gd name="T34" fmla="*/ 227 w 301"/>
                    <a:gd name="T35" fmla="*/ 152 h 301"/>
                    <a:gd name="T36" fmla="*/ 226 w 301"/>
                    <a:gd name="T37" fmla="*/ 157 h 301"/>
                    <a:gd name="T38" fmla="*/ 298 w 301"/>
                    <a:gd name="T39" fmla="*/ 159 h 301"/>
                    <a:gd name="T40" fmla="*/ 269 w 301"/>
                    <a:gd name="T41" fmla="*/ 139 h 301"/>
                    <a:gd name="T42" fmla="*/ 266 w 301"/>
                    <a:gd name="T43" fmla="*/ 122 h 301"/>
                    <a:gd name="T44" fmla="*/ 260 w 301"/>
                    <a:gd name="T45" fmla="*/ 106 h 301"/>
                    <a:gd name="T46" fmla="*/ 252 w 301"/>
                    <a:gd name="T47" fmla="*/ 39 h 301"/>
                    <a:gd name="T48" fmla="*/ 219 w 301"/>
                    <a:gd name="T49" fmla="*/ 53 h 301"/>
                    <a:gd name="T50" fmla="*/ 204 w 301"/>
                    <a:gd name="T51" fmla="*/ 44 h 301"/>
                    <a:gd name="T52" fmla="*/ 201 w 301"/>
                    <a:gd name="T53" fmla="*/ 9 h 301"/>
                    <a:gd name="T54" fmla="*/ 138 w 301"/>
                    <a:gd name="T55" fmla="*/ 31 h 301"/>
                    <a:gd name="T56" fmla="*/ 130 w 301"/>
                    <a:gd name="T57" fmla="*/ 32 h 301"/>
                    <a:gd name="T58" fmla="*/ 121 w 301"/>
                    <a:gd name="T59" fmla="*/ 33 h 301"/>
                    <a:gd name="T60" fmla="*/ 113 w 301"/>
                    <a:gd name="T61" fmla="*/ 35 h 301"/>
                    <a:gd name="T62" fmla="*/ 104 w 301"/>
                    <a:gd name="T63" fmla="*/ 39 h 301"/>
                    <a:gd name="T64" fmla="*/ 38 w 301"/>
                    <a:gd name="T65" fmla="*/ 47 h 301"/>
                    <a:gd name="T66" fmla="*/ 52 w 301"/>
                    <a:gd name="T67" fmla="*/ 80 h 301"/>
                    <a:gd name="T68" fmla="*/ 43 w 301"/>
                    <a:gd name="T69" fmla="*/ 95 h 301"/>
                    <a:gd name="T70" fmla="*/ 9 w 301"/>
                    <a:gd name="T71" fmla="*/ 99 h 301"/>
                    <a:gd name="T72" fmla="*/ 30 w 301"/>
                    <a:gd name="T73" fmla="*/ 160 h 301"/>
                    <a:gd name="T74" fmla="*/ 32 w 301"/>
                    <a:gd name="T75" fmla="*/ 177 h 301"/>
                    <a:gd name="T76" fmla="*/ 38 w 301"/>
                    <a:gd name="T77" fmla="*/ 195 h 301"/>
                    <a:gd name="T78" fmla="*/ 46 w 301"/>
                    <a:gd name="T79" fmla="*/ 261 h 301"/>
                    <a:gd name="T80" fmla="*/ 79 w 301"/>
                    <a:gd name="T81" fmla="*/ 248 h 301"/>
                    <a:gd name="T82" fmla="*/ 94 w 301"/>
                    <a:gd name="T83" fmla="*/ 257 h 301"/>
                    <a:gd name="T84" fmla="*/ 97 w 301"/>
                    <a:gd name="T85" fmla="*/ 291 h 301"/>
                    <a:gd name="T86" fmla="*/ 160 w 301"/>
                    <a:gd name="T87" fmla="*/ 269 h 301"/>
                    <a:gd name="T88" fmla="*/ 177 w 301"/>
                    <a:gd name="T89" fmla="*/ 266 h 301"/>
                    <a:gd name="T90" fmla="*/ 194 w 301"/>
                    <a:gd name="T91" fmla="*/ 261 h 301"/>
                    <a:gd name="T92" fmla="*/ 260 w 301"/>
                    <a:gd name="T93" fmla="*/ 253 h 301"/>
                    <a:gd name="T94" fmla="*/ 247 w 301"/>
                    <a:gd name="T95" fmla="*/ 220 h 301"/>
                    <a:gd name="T96" fmla="*/ 256 w 301"/>
                    <a:gd name="T97" fmla="*/ 205 h 301"/>
                    <a:gd name="T98" fmla="*/ 292 w 301"/>
                    <a:gd name="T99" fmla="*/ 2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301">
                      <a:moveTo>
                        <a:pt x="292" y="201"/>
                      </a:moveTo>
                      <a:lnTo>
                        <a:pt x="298" y="159"/>
                      </a:lnTo>
                      <a:lnTo>
                        <a:pt x="226" y="159"/>
                      </a:lnTo>
                      <a:lnTo>
                        <a:pt x="224" y="173"/>
                      </a:lnTo>
                      <a:lnTo>
                        <a:pt x="218" y="186"/>
                      </a:lnTo>
                      <a:lnTo>
                        <a:pt x="211" y="198"/>
                      </a:lnTo>
                      <a:lnTo>
                        <a:pt x="202" y="207"/>
                      </a:lnTo>
                      <a:lnTo>
                        <a:pt x="191" y="216"/>
                      </a:lnTo>
                      <a:lnTo>
                        <a:pt x="179" y="222"/>
                      </a:lnTo>
                      <a:lnTo>
                        <a:pt x="166" y="227"/>
                      </a:lnTo>
                      <a:lnTo>
                        <a:pt x="152" y="228"/>
                      </a:lnTo>
                      <a:lnTo>
                        <a:pt x="136" y="227"/>
                      </a:lnTo>
                      <a:lnTo>
                        <a:pt x="122" y="222"/>
                      </a:lnTo>
                      <a:lnTo>
                        <a:pt x="108" y="216"/>
                      </a:lnTo>
                      <a:lnTo>
                        <a:pt x="98" y="207"/>
                      </a:lnTo>
                      <a:lnTo>
                        <a:pt x="88" y="196"/>
                      </a:lnTo>
                      <a:lnTo>
                        <a:pt x="81" y="183"/>
                      </a:lnTo>
                      <a:lnTo>
                        <a:pt x="76" y="168"/>
                      </a:lnTo>
                      <a:lnTo>
                        <a:pt x="74" y="153"/>
                      </a:lnTo>
                      <a:lnTo>
                        <a:pt x="75" y="138"/>
                      </a:lnTo>
                      <a:lnTo>
                        <a:pt x="79" y="123"/>
                      </a:lnTo>
                      <a:lnTo>
                        <a:pt x="85" y="110"/>
                      </a:lnTo>
                      <a:lnTo>
                        <a:pt x="94" y="99"/>
                      </a:lnTo>
                      <a:lnTo>
                        <a:pt x="106" y="90"/>
                      </a:lnTo>
                      <a:lnTo>
                        <a:pt x="119" y="83"/>
                      </a:lnTo>
                      <a:lnTo>
                        <a:pt x="132" y="78"/>
                      </a:lnTo>
                      <a:lnTo>
                        <a:pt x="147" y="76"/>
                      </a:lnTo>
                      <a:lnTo>
                        <a:pt x="164" y="77"/>
                      </a:lnTo>
                      <a:lnTo>
                        <a:pt x="177" y="82"/>
                      </a:lnTo>
                      <a:lnTo>
                        <a:pt x="191" y="87"/>
                      </a:lnTo>
                      <a:lnTo>
                        <a:pt x="203" y="97"/>
                      </a:lnTo>
                      <a:lnTo>
                        <a:pt x="212" y="108"/>
                      </a:lnTo>
                      <a:lnTo>
                        <a:pt x="220" y="121"/>
                      </a:lnTo>
                      <a:lnTo>
                        <a:pt x="225" y="135"/>
                      </a:lnTo>
                      <a:lnTo>
                        <a:pt x="227" y="150"/>
                      </a:lnTo>
                      <a:lnTo>
                        <a:pt x="227" y="152"/>
                      </a:lnTo>
                      <a:lnTo>
                        <a:pt x="227" y="154"/>
                      </a:lnTo>
                      <a:lnTo>
                        <a:pt x="226" y="157"/>
                      </a:lnTo>
                      <a:lnTo>
                        <a:pt x="226" y="159"/>
                      </a:lnTo>
                      <a:lnTo>
                        <a:pt x="298" y="159"/>
                      </a:lnTo>
                      <a:lnTo>
                        <a:pt x="301" y="144"/>
                      </a:lnTo>
                      <a:lnTo>
                        <a:pt x="269" y="139"/>
                      </a:lnTo>
                      <a:lnTo>
                        <a:pt x="267" y="131"/>
                      </a:lnTo>
                      <a:lnTo>
                        <a:pt x="266" y="122"/>
                      </a:lnTo>
                      <a:lnTo>
                        <a:pt x="264" y="114"/>
                      </a:lnTo>
                      <a:lnTo>
                        <a:pt x="260" y="106"/>
                      </a:lnTo>
                      <a:lnTo>
                        <a:pt x="287" y="86"/>
                      </a:lnTo>
                      <a:lnTo>
                        <a:pt x="252" y="39"/>
                      </a:lnTo>
                      <a:lnTo>
                        <a:pt x="226" y="59"/>
                      </a:lnTo>
                      <a:lnTo>
                        <a:pt x="219" y="53"/>
                      </a:lnTo>
                      <a:lnTo>
                        <a:pt x="211" y="48"/>
                      </a:lnTo>
                      <a:lnTo>
                        <a:pt x="204" y="44"/>
                      </a:lnTo>
                      <a:lnTo>
                        <a:pt x="196" y="40"/>
                      </a:lnTo>
                      <a:lnTo>
                        <a:pt x="201" y="9"/>
                      </a:lnTo>
                      <a:lnTo>
                        <a:pt x="143" y="0"/>
                      </a:lnTo>
                      <a:lnTo>
                        <a:pt x="138" y="31"/>
                      </a:lnTo>
                      <a:lnTo>
                        <a:pt x="134" y="31"/>
                      </a:lnTo>
                      <a:lnTo>
                        <a:pt x="130" y="32"/>
                      </a:lnTo>
                      <a:lnTo>
                        <a:pt x="126" y="33"/>
                      </a:lnTo>
                      <a:lnTo>
                        <a:pt x="121" y="33"/>
                      </a:lnTo>
                      <a:lnTo>
                        <a:pt x="116" y="34"/>
                      </a:lnTo>
                      <a:lnTo>
                        <a:pt x="113" y="35"/>
                      </a:lnTo>
                      <a:lnTo>
                        <a:pt x="108" y="38"/>
                      </a:lnTo>
                      <a:lnTo>
                        <a:pt x="104" y="39"/>
                      </a:lnTo>
                      <a:lnTo>
                        <a:pt x="85" y="12"/>
                      </a:lnTo>
                      <a:lnTo>
                        <a:pt x="38" y="47"/>
                      </a:lnTo>
                      <a:lnTo>
                        <a:pt x="56" y="74"/>
                      </a:lnTo>
                      <a:lnTo>
                        <a:pt x="52" y="80"/>
                      </a:lnTo>
                      <a:lnTo>
                        <a:pt x="46" y="88"/>
                      </a:lnTo>
                      <a:lnTo>
                        <a:pt x="43" y="95"/>
                      </a:lnTo>
                      <a:lnTo>
                        <a:pt x="39" y="103"/>
                      </a:lnTo>
                      <a:lnTo>
                        <a:pt x="9" y="99"/>
                      </a:lnTo>
                      <a:lnTo>
                        <a:pt x="0" y="155"/>
                      </a:lnTo>
                      <a:lnTo>
                        <a:pt x="30" y="160"/>
                      </a:lnTo>
                      <a:lnTo>
                        <a:pt x="31" y="168"/>
                      </a:lnTo>
                      <a:lnTo>
                        <a:pt x="32" y="177"/>
                      </a:lnTo>
                      <a:lnTo>
                        <a:pt x="35" y="185"/>
                      </a:lnTo>
                      <a:lnTo>
                        <a:pt x="38" y="195"/>
                      </a:lnTo>
                      <a:lnTo>
                        <a:pt x="11" y="214"/>
                      </a:lnTo>
                      <a:lnTo>
                        <a:pt x="46" y="261"/>
                      </a:lnTo>
                      <a:lnTo>
                        <a:pt x="73" y="242"/>
                      </a:lnTo>
                      <a:lnTo>
                        <a:pt x="79" y="248"/>
                      </a:lnTo>
                      <a:lnTo>
                        <a:pt x="86" y="252"/>
                      </a:lnTo>
                      <a:lnTo>
                        <a:pt x="94" y="257"/>
                      </a:lnTo>
                      <a:lnTo>
                        <a:pt x="103" y="260"/>
                      </a:lnTo>
                      <a:lnTo>
                        <a:pt x="97" y="291"/>
                      </a:lnTo>
                      <a:lnTo>
                        <a:pt x="154" y="301"/>
                      </a:lnTo>
                      <a:lnTo>
                        <a:pt x="160" y="269"/>
                      </a:lnTo>
                      <a:lnTo>
                        <a:pt x="168" y="268"/>
                      </a:lnTo>
                      <a:lnTo>
                        <a:pt x="177" y="266"/>
                      </a:lnTo>
                      <a:lnTo>
                        <a:pt x="186" y="264"/>
                      </a:lnTo>
                      <a:lnTo>
                        <a:pt x="194" y="261"/>
                      </a:lnTo>
                      <a:lnTo>
                        <a:pt x="213" y="288"/>
                      </a:lnTo>
                      <a:lnTo>
                        <a:pt x="260" y="253"/>
                      </a:lnTo>
                      <a:lnTo>
                        <a:pt x="241" y="227"/>
                      </a:lnTo>
                      <a:lnTo>
                        <a:pt x="247" y="220"/>
                      </a:lnTo>
                      <a:lnTo>
                        <a:pt x="251" y="212"/>
                      </a:lnTo>
                      <a:lnTo>
                        <a:pt x="256" y="205"/>
                      </a:lnTo>
                      <a:lnTo>
                        <a:pt x="259" y="197"/>
                      </a:lnTo>
                      <a:lnTo>
                        <a:pt x="292" y="201"/>
                      </a:ln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7062">
                    <a:defRPr/>
                  </a:pPr>
                  <a:endParaRPr lang="en-US" kern="0" dirty="0">
                    <a:solidFill>
                      <a:sysClr val="windowText" lastClr="000000"/>
                    </a:solidFill>
                  </a:endParaRPr>
                </a:p>
              </p:txBody>
            </p:sp>
            <p:sp>
              <p:nvSpPr>
                <p:cNvPr id="87" name="Freeform 15"/>
                <p:cNvSpPr>
                  <a:spLocks/>
                </p:cNvSpPr>
                <p:nvPr/>
              </p:nvSpPr>
              <p:spPr bwMode="auto">
                <a:xfrm>
                  <a:off x="7286626" y="1450975"/>
                  <a:ext cx="366713" cy="368300"/>
                </a:xfrm>
                <a:custGeom>
                  <a:avLst/>
                  <a:gdLst>
                    <a:gd name="T0" fmla="*/ 275 w 462"/>
                    <a:gd name="T1" fmla="*/ 246 h 463"/>
                    <a:gd name="T2" fmla="*/ 268 w 462"/>
                    <a:gd name="T3" fmla="*/ 261 h 463"/>
                    <a:gd name="T4" fmla="*/ 258 w 462"/>
                    <a:gd name="T5" fmla="*/ 273 h 463"/>
                    <a:gd name="T6" fmla="*/ 244 w 462"/>
                    <a:gd name="T7" fmla="*/ 281 h 463"/>
                    <a:gd name="T8" fmla="*/ 228 w 462"/>
                    <a:gd name="T9" fmla="*/ 283 h 463"/>
                    <a:gd name="T10" fmla="*/ 208 w 462"/>
                    <a:gd name="T11" fmla="*/ 280 h 463"/>
                    <a:gd name="T12" fmla="*/ 193 w 462"/>
                    <a:gd name="T13" fmla="*/ 268 h 463"/>
                    <a:gd name="T14" fmla="*/ 182 w 462"/>
                    <a:gd name="T15" fmla="*/ 253 h 463"/>
                    <a:gd name="T16" fmla="*/ 178 w 462"/>
                    <a:gd name="T17" fmla="*/ 234 h 463"/>
                    <a:gd name="T18" fmla="*/ 182 w 462"/>
                    <a:gd name="T19" fmla="*/ 215 h 463"/>
                    <a:gd name="T20" fmla="*/ 193 w 462"/>
                    <a:gd name="T21" fmla="*/ 199 h 463"/>
                    <a:gd name="T22" fmla="*/ 208 w 462"/>
                    <a:gd name="T23" fmla="*/ 188 h 463"/>
                    <a:gd name="T24" fmla="*/ 228 w 462"/>
                    <a:gd name="T25" fmla="*/ 184 h 463"/>
                    <a:gd name="T26" fmla="*/ 248 w 462"/>
                    <a:gd name="T27" fmla="*/ 188 h 463"/>
                    <a:gd name="T28" fmla="*/ 264 w 462"/>
                    <a:gd name="T29" fmla="*/ 199 h 463"/>
                    <a:gd name="T30" fmla="*/ 274 w 462"/>
                    <a:gd name="T31" fmla="*/ 215 h 463"/>
                    <a:gd name="T32" fmla="*/ 278 w 462"/>
                    <a:gd name="T33" fmla="*/ 234 h 463"/>
                    <a:gd name="T34" fmla="*/ 276 w 462"/>
                    <a:gd name="T35" fmla="*/ 241 h 463"/>
                    <a:gd name="T36" fmla="*/ 275 w 462"/>
                    <a:gd name="T37" fmla="*/ 246 h 463"/>
                    <a:gd name="T38" fmla="*/ 414 w 462"/>
                    <a:gd name="T39" fmla="*/ 243 h 463"/>
                    <a:gd name="T40" fmla="*/ 415 w 462"/>
                    <a:gd name="T41" fmla="*/ 231 h 463"/>
                    <a:gd name="T42" fmla="*/ 462 w 462"/>
                    <a:gd name="T43" fmla="*/ 214 h 463"/>
                    <a:gd name="T44" fmla="*/ 391 w 462"/>
                    <a:gd name="T45" fmla="*/ 141 h 463"/>
                    <a:gd name="T46" fmla="*/ 376 w 462"/>
                    <a:gd name="T47" fmla="*/ 118 h 463"/>
                    <a:gd name="T48" fmla="*/ 358 w 462"/>
                    <a:gd name="T49" fmla="*/ 99 h 463"/>
                    <a:gd name="T50" fmla="*/ 304 w 462"/>
                    <a:gd name="T51" fmla="*/ 13 h 463"/>
                    <a:gd name="T52" fmla="*/ 274 w 462"/>
                    <a:gd name="T53" fmla="*/ 54 h 463"/>
                    <a:gd name="T54" fmla="*/ 261 w 462"/>
                    <a:gd name="T55" fmla="*/ 50 h 463"/>
                    <a:gd name="T56" fmla="*/ 248 w 462"/>
                    <a:gd name="T57" fmla="*/ 49 h 463"/>
                    <a:gd name="T58" fmla="*/ 235 w 462"/>
                    <a:gd name="T59" fmla="*/ 48 h 463"/>
                    <a:gd name="T60" fmla="*/ 214 w 462"/>
                    <a:gd name="T61" fmla="*/ 0 h 463"/>
                    <a:gd name="T62" fmla="*/ 142 w 462"/>
                    <a:gd name="T63" fmla="*/ 72 h 463"/>
                    <a:gd name="T64" fmla="*/ 130 w 462"/>
                    <a:gd name="T65" fmla="*/ 79 h 463"/>
                    <a:gd name="T66" fmla="*/ 118 w 462"/>
                    <a:gd name="T67" fmla="*/ 86 h 463"/>
                    <a:gd name="T68" fmla="*/ 108 w 462"/>
                    <a:gd name="T69" fmla="*/ 95 h 463"/>
                    <a:gd name="T70" fmla="*/ 99 w 462"/>
                    <a:gd name="T71" fmla="*/ 105 h 463"/>
                    <a:gd name="T72" fmla="*/ 16 w 462"/>
                    <a:gd name="T73" fmla="*/ 160 h 463"/>
                    <a:gd name="T74" fmla="*/ 52 w 462"/>
                    <a:gd name="T75" fmla="*/ 194 h 463"/>
                    <a:gd name="T76" fmla="*/ 48 w 462"/>
                    <a:gd name="T77" fmla="*/ 221 h 463"/>
                    <a:gd name="T78" fmla="*/ 0 w 462"/>
                    <a:gd name="T79" fmla="*/ 249 h 463"/>
                    <a:gd name="T80" fmla="*/ 71 w 462"/>
                    <a:gd name="T81" fmla="*/ 321 h 463"/>
                    <a:gd name="T82" fmla="*/ 86 w 462"/>
                    <a:gd name="T83" fmla="*/ 343 h 463"/>
                    <a:gd name="T84" fmla="*/ 105 w 462"/>
                    <a:gd name="T85" fmla="*/ 363 h 463"/>
                    <a:gd name="T86" fmla="*/ 158 w 462"/>
                    <a:gd name="T87" fmla="*/ 449 h 463"/>
                    <a:gd name="T88" fmla="*/ 189 w 462"/>
                    <a:gd name="T89" fmla="*/ 409 h 463"/>
                    <a:gd name="T90" fmla="*/ 201 w 462"/>
                    <a:gd name="T91" fmla="*/ 412 h 463"/>
                    <a:gd name="T92" fmla="*/ 214 w 462"/>
                    <a:gd name="T93" fmla="*/ 413 h 463"/>
                    <a:gd name="T94" fmla="*/ 228 w 462"/>
                    <a:gd name="T95" fmla="*/ 415 h 463"/>
                    <a:gd name="T96" fmla="*/ 249 w 462"/>
                    <a:gd name="T97" fmla="*/ 463 h 463"/>
                    <a:gd name="T98" fmla="*/ 321 w 462"/>
                    <a:gd name="T99" fmla="*/ 390 h 463"/>
                    <a:gd name="T100" fmla="*/ 333 w 462"/>
                    <a:gd name="T101" fmla="*/ 383 h 463"/>
                    <a:gd name="T102" fmla="*/ 343 w 462"/>
                    <a:gd name="T103" fmla="*/ 375 h 463"/>
                    <a:gd name="T104" fmla="*/ 354 w 462"/>
                    <a:gd name="T105" fmla="*/ 367 h 463"/>
                    <a:gd name="T106" fmla="*/ 363 w 462"/>
                    <a:gd name="T107" fmla="*/ 358 h 463"/>
                    <a:gd name="T108" fmla="*/ 450 w 462"/>
                    <a:gd name="T109" fmla="*/ 305 h 463"/>
                    <a:gd name="T110" fmla="*/ 409 w 462"/>
                    <a:gd name="T111" fmla="*/ 272 h 463"/>
                    <a:gd name="T112" fmla="*/ 412 w 462"/>
                    <a:gd name="T113" fmla="*/ 25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2" h="463">
                      <a:moveTo>
                        <a:pt x="414" y="246"/>
                      </a:moveTo>
                      <a:lnTo>
                        <a:pt x="275" y="246"/>
                      </a:lnTo>
                      <a:lnTo>
                        <a:pt x="273" y="254"/>
                      </a:lnTo>
                      <a:lnTo>
                        <a:pt x="268" y="261"/>
                      </a:lnTo>
                      <a:lnTo>
                        <a:pt x="264" y="267"/>
                      </a:lnTo>
                      <a:lnTo>
                        <a:pt x="258" y="273"/>
                      </a:lnTo>
                      <a:lnTo>
                        <a:pt x="251" y="277"/>
                      </a:lnTo>
                      <a:lnTo>
                        <a:pt x="244" y="281"/>
                      </a:lnTo>
                      <a:lnTo>
                        <a:pt x="236" y="282"/>
                      </a:lnTo>
                      <a:lnTo>
                        <a:pt x="228" y="283"/>
                      </a:lnTo>
                      <a:lnTo>
                        <a:pt x="218" y="282"/>
                      </a:lnTo>
                      <a:lnTo>
                        <a:pt x="208" y="280"/>
                      </a:lnTo>
                      <a:lnTo>
                        <a:pt x="200" y="275"/>
                      </a:lnTo>
                      <a:lnTo>
                        <a:pt x="193" y="268"/>
                      </a:lnTo>
                      <a:lnTo>
                        <a:pt x="186" y="261"/>
                      </a:lnTo>
                      <a:lnTo>
                        <a:pt x="182" y="253"/>
                      </a:lnTo>
                      <a:lnTo>
                        <a:pt x="180" y="244"/>
                      </a:lnTo>
                      <a:lnTo>
                        <a:pt x="178" y="234"/>
                      </a:lnTo>
                      <a:lnTo>
                        <a:pt x="180" y="224"/>
                      </a:lnTo>
                      <a:lnTo>
                        <a:pt x="182" y="215"/>
                      </a:lnTo>
                      <a:lnTo>
                        <a:pt x="186" y="206"/>
                      </a:lnTo>
                      <a:lnTo>
                        <a:pt x="193" y="199"/>
                      </a:lnTo>
                      <a:lnTo>
                        <a:pt x="200" y="193"/>
                      </a:lnTo>
                      <a:lnTo>
                        <a:pt x="208" y="188"/>
                      </a:lnTo>
                      <a:lnTo>
                        <a:pt x="218" y="185"/>
                      </a:lnTo>
                      <a:lnTo>
                        <a:pt x="228" y="184"/>
                      </a:lnTo>
                      <a:lnTo>
                        <a:pt x="238" y="185"/>
                      </a:lnTo>
                      <a:lnTo>
                        <a:pt x="248" y="188"/>
                      </a:lnTo>
                      <a:lnTo>
                        <a:pt x="256" y="193"/>
                      </a:lnTo>
                      <a:lnTo>
                        <a:pt x="264" y="199"/>
                      </a:lnTo>
                      <a:lnTo>
                        <a:pt x="269" y="206"/>
                      </a:lnTo>
                      <a:lnTo>
                        <a:pt x="274" y="215"/>
                      </a:lnTo>
                      <a:lnTo>
                        <a:pt x="276" y="224"/>
                      </a:lnTo>
                      <a:lnTo>
                        <a:pt x="278" y="234"/>
                      </a:lnTo>
                      <a:lnTo>
                        <a:pt x="278" y="236"/>
                      </a:lnTo>
                      <a:lnTo>
                        <a:pt x="276" y="241"/>
                      </a:lnTo>
                      <a:lnTo>
                        <a:pt x="275" y="244"/>
                      </a:lnTo>
                      <a:lnTo>
                        <a:pt x="275" y="246"/>
                      </a:lnTo>
                      <a:lnTo>
                        <a:pt x="414" y="246"/>
                      </a:lnTo>
                      <a:lnTo>
                        <a:pt x="414" y="243"/>
                      </a:lnTo>
                      <a:lnTo>
                        <a:pt x="415" y="237"/>
                      </a:lnTo>
                      <a:lnTo>
                        <a:pt x="415" y="231"/>
                      </a:lnTo>
                      <a:lnTo>
                        <a:pt x="415" y="228"/>
                      </a:lnTo>
                      <a:lnTo>
                        <a:pt x="462" y="214"/>
                      </a:lnTo>
                      <a:lnTo>
                        <a:pt x="439" y="129"/>
                      </a:lnTo>
                      <a:lnTo>
                        <a:pt x="391" y="141"/>
                      </a:lnTo>
                      <a:lnTo>
                        <a:pt x="384" y="130"/>
                      </a:lnTo>
                      <a:lnTo>
                        <a:pt x="376" y="118"/>
                      </a:lnTo>
                      <a:lnTo>
                        <a:pt x="367" y="108"/>
                      </a:lnTo>
                      <a:lnTo>
                        <a:pt x="358" y="99"/>
                      </a:lnTo>
                      <a:lnTo>
                        <a:pt x="381" y="57"/>
                      </a:lnTo>
                      <a:lnTo>
                        <a:pt x="304" y="13"/>
                      </a:lnTo>
                      <a:lnTo>
                        <a:pt x="281" y="55"/>
                      </a:lnTo>
                      <a:lnTo>
                        <a:pt x="274" y="54"/>
                      </a:lnTo>
                      <a:lnTo>
                        <a:pt x="268" y="52"/>
                      </a:lnTo>
                      <a:lnTo>
                        <a:pt x="261" y="50"/>
                      </a:lnTo>
                      <a:lnTo>
                        <a:pt x="255" y="49"/>
                      </a:lnTo>
                      <a:lnTo>
                        <a:pt x="248" y="49"/>
                      </a:lnTo>
                      <a:lnTo>
                        <a:pt x="241" y="48"/>
                      </a:lnTo>
                      <a:lnTo>
                        <a:pt x="235" y="48"/>
                      </a:lnTo>
                      <a:lnTo>
                        <a:pt x="228" y="48"/>
                      </a:lnTo>
                      <a:lnTo>
                        <a:pt x="214" y="0"/>
                      </a:lnTo>
                      <a:lnTo>
                        <a:pt x="128" y="24"/>
                      </a:lnTo>
                      <a:lnTo>
                        <a:pt x="142" y="72"/>
                      </a:lnTo>
                      <a:lnTo>
                        <a:pt x="136" y="76"/>
                      </a:lnTo>
                      <a:lnTo>
                        <a:pt x="130" y="79"/>
                      </a:lnTo>
                      <a:lnTo>
                        <a:pt x="124" y="83"/>
                      </a:lnTo>
                      <a:lnTo>
                        <a:pt x="118" y="86"/>
                      </a:lnTo>
                      <a:lnTo>
                        <a:pt x="114" y="91"/>
                      </a:lnTo>
                      <a:lnTo>
                        <a:pt x="108" y="95"/>
                      </a:lnTo>
                      <a:lnTo>
                        <a:pt x="103" y="100"/>
                      </a:lnTo>
                      <a:lnTo>
                        <a:pt x="99" y="105"/>
                      </a:lnTo>
                      <a:lnTo>
                        <a:pt x="60" y="81"/>
                      </a:lnTo>
                      <a:lnTo>
                        <a:pt x="16" y="160"/>
                      </a:lnTo>
                      <a:lnTo>
                        <a:pt x="55" y="182"/>
                      </a:lnTo>
                      <a:lnTo>
                        <a:pt x="52" y="194"/>
                      </a:lnTo>
                      <a:lnTo>
                        <a:pt x="50" y="208"/>
                      </a:lnTo>
                      <a:lnTo>
                        <a:pt x="48" y="221"/>
                      </a:lnTo>
                      <a:lnTo>
                        <a:pt x="48" y="235"/>
                      </a:lnTo>
                      <a:lnTo>
                        <a:pt x="0" y="249"/>
                      </a:lnTo>
                      <a:lnTo>
                        <a:pt x="24" y="334"/>
                      </a:lnTo>
                      <a:lnTo>
                        <a:pt x="71" y="321"/>
                      </a:lnTo>
                      <a:lnTo>
                        <a:pt x="78" y="333"/>
                      </a:lnTo>
                      <a:lnTo>
                        <a:pt x="86" y="343"/>
                      </a:lnTo>
                      <a:lnTo>
                        <a:pt x="95" y="354"/>
                      </a:lnTo>
                      <a:lnTo>
                        <a:pt x="105" y="363"/>
                      </a:lnTo>
                      <a:lnTo>
                        <a:pt x="80" y="405"/>
                      </a:lnTo>
                      <a:lnTo>
                        <a:pt x="158" y="449"/>
                      </a:lnTo>
                      <a:lnTo>
                        <a:pt x="182" y="408"/>
                      </a:lnTo>
                      <a:lnTo>
                        <a:pt x="189" y="409"/>
                      </a:lnTo>
                      <a:lnTo>
                        <a:pt x="195" y="411"/>
                      </a:lnTo>
                      <a:lnTo>
                        <a:pt x="201" y="412"/>
                      </a:lnTo>
                      <a:lnTo>
                        <a:pt x="208" y="412"/>
                      </a:lnTo>
                      <a:lnTo>
                        <a:pt x="214" y="413"/>
                      </a:lnTo>
                      <a:lnTo>
                        <a:pt x="221" y="415"/>
                      </a:lnTo>
                      <a:lnTo>
                        <a:pt x="228" y="415"/>
                      </a:lnTo>
                      <a:lnTo>
                        <a:pt x="235" y="415"/>
                      </a:lnTo>
                      <a:lnTo>
                        <a:pt x="249" y="463"/>
                      </a:lnTo>
                      <a:lnTo>
                        <a:pt x="334" y="439"/>
                      </a:lnTo>
                      <a:lnTo>
                        <a:pt x="321" y="390"/>
                      </a:lnTo>
                      <a:lnTo>
                        <a:pt x="327" y="387"/>
                      </a:lnTo>
                      <a:lnTo>
                        <a:pt x="333" y="383"/>
                      </a:lnTo>
                      <a:lnTo>
                        <a:pt x="338" y="380"/>
                      </a:lnTo>
                      <a:lnTo>
                        <a:pt x="343" y="375"/>
                      </a:lnTo>
                      <a:lnTo>
                        <a:pt x="349" y="372"/>
                      </a:lnTo>
                      <a:lnTo>
                        <a:pt x="354" y="367"/>
                      </a:lnTo>
                      <a:lnTo>
                        <a:pt x="358" y="363"/>
                      </a:lnTo>
                      <a:lnTo>
                        <a:pt x="363" y="358"/>
                      </a:lnTo>
                      <a:lnTo>
                        <a:pt x="407" y="382"/>
                      </a:lnTo>
                      <a:lnTo>
                        <a:pt x="450" y="305"/>
                      </a:lnTo>
                      <a:lnTo>
                        <a:pt x="408" y="281"/>
                      </a:lnTo>
                      <a:lnTo>
                        <a:pt x="409" y="272"/>
                      </a:lnTo>
                      <a:lnTo>
                        <a:pt x="411" y="264"/>
                      </a:lnTo>
                      <a:lnTo>
                        <a:pt x="412" y="254"/>
                      </a:lnTo>
                      <a:lnTo>
                        <a:pt x="414" y="246"/>
                      </a:ln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7062">
                    <a:defRPr/>
                  </a:pPr>
                  <a:endParaRPr lang="en-US" kern="0" dirty="0">
                    <a:solidFill>
                      <a:sysClr val="windowText" lastClr="000000"/>
                    </a:solidFill>
                  </a:endParaRPr>
                </a:p>
              </p:txBody>
            </p:sp>
          </p:grpSp>
        </p:grpSp>
      </p:grpSp>
      <p:grpSp>
        <p:nvGrpSpPr>
          <p:cNvPr id="30" name="Group 186"/>
          <p:cNvGrpSpPr/>
          <p:nvPr/>
        </p:nvGrpSpPr>
        <p:grpSpPr>
          <a:xfrm>
            <a:off x="333772" y="3048647"/>
            <a:ext cx="3883488" cy="884409"/>
            <a:chOff x="333772" y="2400575"/>
            <a:chExt cx="3883488" cy="884409"/>
          </a:xfrm>
        </p:grpSpPr>
        <p:sp>
          <p:nvSpPr>
            <p:cNvPr id="75" name="AutoShape 14"/>
            <p:cNvSpPr>
              <a:spLocks noChangeArrowheads="1"/>
            </p:cNvSpPr>
            <p:nvPr/>
          </p:nvSpPr>
          <p:spPr bwMode="auto">
            <a:xfrm>
              <a:off x="350727" y="2492896"/>
              <a:ext cx="3866533" cy="615417"/>
            </a:xfrm>
            <a:prstGeom prst="rect">
              <a:avLst/>
            </a:prstGeom>
            <a:gradFill flip="none" rotWithShape="1">
              <a:gsLst>
                <a:gs pos="0">
                  <a:srgbClr val="A3A3A3">
                    <a:shade val="30000"/>
                    <a:satMod val="115000"/>
                  </a:srgbClr>
                </a:gs>
                <a:gs pos="50000">
                  <a:srgbClr val="A3A3A3">
                    <a:shade val="67500"/>
                    <a:satMod val="115000"/>
                  </a:srgbClr>
                </a:gs>
                <a:gs pos="100000">
                  <a:srgbClr val="A3A3A3">
                    <a:shade val="100000"/>
                    <a:satMod val="115000"/>
                  </a:srgbClr>
                </a:gs>
              </a:gsLst>
              <a:lin ang="16200000" scaled="1"/>
              <a:tileRect/>
            </a:gradFill>
            <a:ln w="19050">
              <a:noFill/>
              <a:round/>
              <a:headEnd/>
              <a:tailEnd/>
            </a:ln>
            <a:effectLst/>
          </p:spPr>
          <p:txBody>
            <a:bodyPr wrap="square" anchor="ctr"/>
            <a:lstStyle/>
            <a:p>
              <a:pPr algn="ctr" defTabSz="1217112">
                <a:lnSpc>
                  <a:spcPct val="90000"/>
                </a:lnSpc>
              </a:pPr>
              <a:endParaRPr lang="en-US" sz="2700" kern="0" dirty="0" smtClean="0">
                <a:solidFill>
                  <a:prstClr val="white"/>
                </a:solidFill>
              </a:endParaRPr>
            </a:p>
          </p:txBody>
        </p:sp>
        <p:sp>
          <p:nvSpPr>
            <p:cNvPr id="76" name="Rectangle 75"/>
            <p:cNvSpPr/>
            <p:nvPr/>
          </p:nvSpPr>
          <p:spPr>
            <a:xfrm>
              <a:off x="1246957" y="2492896"/>
              <a:ext cx="2939016" cy="563230"/>
            </a:xfrm>
            <a:prstGeom prst="rect">
              <a:avLst/>
            </a:prstGeom>
          </p:spPr>
          <p:txBody>
            <a:bodyPr wrap="square">
              <a:spAutoFit/>
            </a:bodyPr>
            <a:lstStyle/>
            <a:p>
              <a:pPr algn="r" defTabSz="1217112">
                <a:lnSpc>
                  <a:spcPct val="90000"/>
                </a:lnSpc>
              </a:pPr>
              <a:r>
                <a:rPr lang="en-US" sz="1700" kern="0" dirty="0" smtClean="0">
                  <a:solidFill>
                    <a:prstClr val="white"/>
                  </a:solidFill>
                </a:rPr>
                <a:t>Integration </a:t>
              </a:r>
            </a:p>
            <a:p>
              <a:pPr algn="r" defTabSz="1217112">
                <a:lnSpc>
                  <a:spcPct val="90000"/>
                </a:lnSpc>
              </a:pPr>
              <a:r>
                <a:rPr lang="en-US" sz="1700" kern="0" dirty="0" smtClean="0">
                  <a:solidFill>
                    <a:prstClr val="white"/>
                  </a:solidFill>
                </a:rPr>
                <a:t>as-a-Service</a:t>
              </a:r>
            </a:p>
          </p:txBody>
        </p:sp>
        <p:grpSp>
          <p:nvGrpSpPr>
            <p:cNvPr id="31" name="Group 55"/>
            <p:cNvGrpSpPr/>
            <p:nvPr/>
          </p:nvGrpSpPr>
          <p:grpSpPr>
            <a:xfrm>
              <a:off x="333772" y="2400575"/>
              <a:ext cx="1080120" cy="884409"/>
              <a:chOff x="590408" y="1464081"/>
              <a:chExt cx="2336652" cy="1647313"/>
            </a:xfrm>
          </p:grpSpPr>
          <p:pic>
            <p:nvPicPr>
              <p:cNvPr id="78" name="Picture 10" descr="C:\Users\dchansen\Desktop\Icons\ic-Integration-red.png"/>
              <p:cNvPicPr>
                <a:picLocks noChangeAspect="1" noChangeArrowheads="1"/>
              </p:cNvPicPr>
              <p:nvPr/>
            </p:nvPicPr>
            <p:blipFill>
              <a:blip r:embed="rId21" cstate="print"/>
              <a:srcRect/>
              <a:stretch>
                <a:fillRect/>
              </a:stretch>
            </p:blipFill>
            <p:spPr bwMode="auto">
              <a:xfrm>
                <a:off x="1198271" y="1464081"/>
                <a:ext cx="1728789" cy="1647313"/>
              </a:xfrm>
              <a:prstGeom prst="rect">
                <a:avLst/>
              </a:prstGeom>
              <a:noFill/>
            </p:spPr>
          </p:pic>
          <p:pic>
            <p:nvPicPr>
              <p:cNvPr id="79" name="Picture 2" descr="C:\Users\dchansen\Desktop\Icons\ic-Integration-gray.png"/>
              <p:cNvPicPr>
                <a:picLocks noChangeAspect="1" noChangeArrowheads="1"/>
              </p:cNvPicPr>
              <p:nvPr/>
            </p:nvPicPr>
            <p:blipFill>
              <a:blip r:embed="rId22" cstate="print"/>
              <a:srcRect/>
              <a:stretch>
                <a:fillRect/>
              </a:stretch>
            </p:blipFill>
            <p:spPr bwMode="auto">
              <a:xfrm>
                <a:off x="590408" y="1481611"/>
                <a:ext cx="1580496" cy="1580496"/>
              </a:xfrm>
              <a:prstGeom prst="rect">
                <a:avLst/>
              </a:prstGeom>
              <a:noFill/>
            </p:spPr>
          </p:pic>
        </p:grpSp>
      </p:grpSp>
      <p:sp>
        <p:nvSpPr>
          <p:cNvPr id="110" name="AutoShape 14"/>
          <p:cNvSpPr>
            <a:spLocks noChangeArrowheads="1"/>
          </p:cNvSpPr>
          <p:nvPr/>
        </p:nvSpPr>
        <p:spPr bwMode="auto">
          <a:xfrm rot="16200000">
            <a:off x="2427259" y="4119924"/>
            <a:ext cx="3998038" cy="311933"/>
          </a:xfrm>
          <a:prstGeom prst="rect">
            <a:avLst/>
          </a:prstGeom>
          <a:gradFill flip="none" rotWithShape="1">
            <a:gsLst>
              <a:gs pos="0">
                <a:srgbClr val="A3A3A3">
                  <a:shade val="30000"/>
                  <a:satMod val="115000"/>
                </a:srgbClr>
              </a:gs>
              <a:gs pos="50000">
                <a:srgbClr val="A3A3A3">
                  <a:shade val="67500"/>
                  <a:satMod val="115000"/>
                </a:srgbClr>
              </a:gs>
              <a:gs pos="100000">
                <a:srgbClr val="A3A3A3">
                  <a:shade val="100000"/>
                  <a:satMod val="115000"/>
                </a:srgbClr>
              </a:gs>
            </a:gsLst>
            <a:lin ang="16200000" scaled="1"/>
            <a:tileRect/>
          </a:gradFill>
          <a:ln w="19050">
            <a:noFill/>
            <a:round/>
            <a:headEnd/>
            <a:tailEnd/>
          </a:ln>
          <a:effectLst/>
        </p:spPr>
        <p:txBody>
          <a:bodyPr wrap="square" anchor="ctr"/>
          <a:lstStyle/>
          <a:p>
            <a:pPr algn="ctr" defTabSz="1217112">
              <a:lnSpc>
                <a:spcPct val="90000"/>
              </a:lnSpc>
            </a:pPr>
            <a:endParaRPr lang="en-US" sz="2700" kern="0" dirty="0" smtClean="0">
              <a:solidFill>
                <a:prstClr val="white"/>
              </a:solidFill>
            </a:endParaRPr>
          </a:p>
        </p:txBody>
      </p:sp>
      <p:sp>
        <p:nvSpPr>
          <p:cNvPr id="111" name="Rectangle 110"/>
          <p:cNvSpPr/>
          <p:nvPr/>
        </p:nvSpPr>
        <p:spPr>
          <a:xfrm rot="16200000">
            <a:off x="3074514" y="4009502"/>
            <a:ext cx="2687677" cy="327782"/>
          </a:xfrm>
          <a:prstGeom prst="rect">
            <a:avLst/>
          </a:prstGeom>
        </p:spPr>
        <p:txBody>
          <a:bodyPr wrap="square">
            <a:spAutoFit/>
          </a:bodyPr>
          <a:lstStyle/>
          <a:p>
            <a:pPr algn="r" defTabSz="1217112">
              <a:lnSpc>
                <a:spcPct val="90000"/>
              </a:lnSpc>
            </a:pPr>
            <a:r>
              <a:rPr lang="en-US" sz="1700" kern="0" dirty="0" smtClean="0">
                <a:solidFill>
                  <a:prstClr val="white"/>
                </a:solidFill>
              </a:rPr>
              <a:t>Management as-a-Service</a:t>
            </a:r>
          </a:p>
        </p:txBody>
      </p:sp>
      <p:grpSp>
        <p:nvGrpSpPr>
          <p:cNvPr id="225" name="Group 77"/>
          <p:cNvGrpSpPr>
            <a:grpSpLocks noChangeAspect="1"/>
          </p:cNvGrpSpPr>
          <p:nvPr/>
        </p:nvGrpSpPr>
        <p:grpSpPr>
          <a:xfrm>
            <a:off x="4308531" y="5769250"/>
            <a:ext cx="273713" cy="191355"/>
            <a:chOff x="628734" y="1270628"/>
            <a:chExt cx="3175212" cy="2994001"/>
          </a:xfrm>
        </p:grpSpPr>
        <p:sp>
          <p:nvSpPr>
            <p:cNvPr id="101" name="Freeform 100"/>
            <p:cNvSpPr>
              <a:spLocks noChangeAspect="1"/>
            </p:cNvSpPr>
            <p:nvPr/>
          </p:nvSpPr>
          <p:spPr bwMode="auto">
            <a:xfrm>
              <a:off x="628734" y="1893173"/>
              <a:ext cx="452522" cy="633881"/>
            </a:xfrm>
            <a:custGeom>
              <a:avLst/>
              <a:gdLst>
                <a:gd name="T0" fmla="*/ 26538 w 411"/>
                <a:gd name="T1" fmla="*/ 69116 h 622"/>
                <a:gd name="T2" fmla="*/ 45548 w 411"/>
                <a:gd name="T3" fmla="*/ 23759 h 622"/>
                <a:gd name="T4" fmla="*/ 46028 w 411"/>
                <a:gd name="T5" fmla="*/ 0 h 622"/>
                <a:gd name="T6" fmla="*/ 30471 w 411"/>
                <a:gd name="T7" fmla="*/ 432 h 622"/>
                <a:gd name="T8" fmla="*/ 0 w 411"/>
                <a:gd name="T9" fmla="*/ 65122 h 622"/>
                <a:gd name="T10" fmla="*/ 14429 w 411"/>
                <a:gd name="T11" fmla="*/ 53212 h 622"/>
                <a:gd name="T12" fmla="*/ 26538 w 411"/>
                <a:gd name="T13" fmla="*/ 69116 h 622"/>
                <a:gd name="T14" fmla="*/ 0 60000 65536"/>
                <a:gd name="T15" fmla="*/ 0 60000 65536"/>
                <a:gd name="T16" fmla="*/ 0 60000 65536"/>
                <a:gd name="T17" fmla="*/ 0 60000 65536"/>
                <a:gd name="T18" fmla="*/ 0 60000 65536"/>
                <a:gd name="T19" fmla="*/ 0 60000 65536"/>
                <a:gd name="T20" fmla="*/ 0 60000 65536"/>
                <a:gd name="T21" fmla="*/ 0 w 411"/>
                <a:gd name="T22" fmla="*/ 0 h 622"/>
                <a:gd name="T23" fmla="*/ 411 w 411"/>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622">
                  <a:moveTo>
                    <a:pt x="237" y="622"/>
                  </a:moveTo>
                  <a:cubicBezTo>
                    <a:pt x="256" y="469"/>
                    <a:pt x="317" y="329"/>
                    <a:pt x="407" y="214"/>
                  </a:cubicBezTo>
                  <a:cubicBezTo>
                    <a:pt x="411" y="0"/>
                    <a:pt x="411" y="0"/>
                    <a:pt x="411" y="0"/>
                  </a:cubicBezTo>
                  <a:cubicBezTo>
                    <a:pt x="272" y="4"/>
                    <a:pt x="272" y="4"/>
                    <a:pt x="272" y="4"/>
                  </a:cubicBezTo>
                  <a:cubicBezTo>
                    <a:pt x="127" y="162"/>
                    <a:pt x="30" y="363"/>
                    <a:pt x="0" y="586"/>
                  </a:cubicBezTo>
                  <a:cubicBezTo>
                    <a:pt x="129" y="479"/>
                    <a:pt x="129" y="479"/>
                    <a:pt x="129" y="479"/>
                  </a:cubicBezTo>
                  <a:lnTo>
                    <a:pt x="237" y="622"/>
                  </a:lnTo>
                  <a:close/>
                </a:path>
              </a:pathLst>
            </a:custGeom>
            <a:solidFill>
              <a:srgbClr val="7D7369">
                <a:lumMod val="75000"/>
              </a:srgbClr>
            </a:solidFill>
            <a:ln>
              <a:noFill/>
            </a:ln>
            <a:scene3d>
              <a:camera prst="orthographicFront"/>
              <a:lightRig rig="threePt" dir="t"/>
            </a:scene3d>
            <a:sp3d>
              <a:bevelT w="152400" h="50800" prst="softRound"/>
            </a:sp3d>
            <a:extLst/>
          </p:spPr>
          <p:txBody>
            <a:bodyPr wrap="square" lIns="0" tIns="0" rIns="0" bIns="0" anchor="ctr" anchorCtr="1"/>
            <a:lstStyle/>
            <a:p>
              <a:pPr defTabSz="1217112">
                <a:defRPr/>
              </a:pPr>
              <a:r>
                <a:rPr lang="en-US" sz="1200" b="1" kern="0" dirty="0" smtClean="0">
                  <a:solidFill>
                    <a:srgbClr val="FFFFFF"/>
                  </a:solidFill>
                </a:rPr>
                <a:t>      </a:t>
              </a:r>
              <a:endParaRPr lang="en-US" sz="1200" b="1" kern="0" dirty="0">
                <a:solidFill>
                  <a:srgbClr val="FFFFFF"/>
                </a:solidFill>
              </a:endParaRPr>
            </a:p>
          </p:txBody>
        </p:sp>
        <p:sp>
          <p:nvSpPr>
            <p:cNvPr id="102" name="Freeform 101"/>
            <p:cNvSpPr>
              <a:spLocks noChangeAspect="1"/>
            </p:cNvSpPr>
            <p:nvPr/>
          </p:nvSpPr>
          <p:spPr bwMode="auto">
            <a:xfrm>
              <a:off x="1265425" y="1326038"/>
              <a:ext cx="711106" cy="457689"/>
            </a:xfrm>
            <a:custGeom>
              <a:avLst/>
              <a:gdLst>
                <a:gd name="T0" fmla="*/ 14869 w 646"/>
                <a:gd name="T1" fmla="*/ 50042 h 449"/>
                <a:gd name="T2" fmla="*/ 59657 w 646"/>
                <a:gd name="T3" fmla="*/ 26607 h 449"/>
                <a:gd name="T4" fmla="*/ 72190 w 646"/>
                <a:gd name="T5" fmla="*/ 11601 h 449"/>
                <a:gd name="T6" fmla="*/ 56882 w 646"/>
                <a:gd name="T7" fmla="*/ 0 h 449"/>
                <a:gd name="T8" fmla="*/ 0 w 646"/>
                <a:gd name="T9" fmla="*/ 27527 h 449"/>
                <a:gd name="T10" fmla="*/ 15325 w 646"/>
                <a:gd name="T11" fmla="*/ 27062 h 449"/>
                <a:gd name="T12" fmla="*/ 14869 w 646"/>
                <a:gd name="T13" fmla="*/ 50042 h 449"/>
                <a:gd name="T14" fmla="*/ 0 60000 65536"/>
                <a:gd name="T15" fmla="*/ 0 60000 65536"/>
                <a:gd name="T16" fmla="*/ 0 60000 65536"/>
                <a:gd name="T17" fmla="*/ 0 60000 65536"/>
                <a:gd name="T18" fmla="*/ 0 60000 65536"/>
                <a:gd name="T19" fmla="*/ 0 60000 65536"/>
                <a:gd name="T20" fmla="*/ 0 60000 65536"/>
                <a:gd name="T21" fmla="*/ 0 w 646"/>
                <a:gd name="T22" fmla="*/ 0 h 449"/>
                <a:gd name="T23" fmla="*/ 646 w 646"/>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449">
                  <a:moveTo>
                    <a:pt x="133" y="449"/>
                  </a:moveTo>
                  <a:cubicBezTo>
                    <a:pt x="243" y="345"/>
                    <a:pt x="381" y="271"/>
                    <a:pt x="534" y="239"/>
                  </a:cubicBezTo>
                  <a:cubicBezTo>
                    <a:pt x="646" y="104"/>
                    <a:pt x="646" y="104"/>
                    <a:pt x="646" y="104"/>
                  </a:cubicBezTo>
                  <a:cubicBezTo>
                    <a:pt x="509" y="0"/>
                    <a:pt x="509" y="0"/>
                    <a:pt x="509" y="0"/>
                  </a:cubicBezTo>
                  <a:cubicBezTo>
                    <a:pt x="316" y="35"/>
                    <a:pt x="142" y="123"/>
                    <a:pt x="0" y="247"/>
                  </a:cubicBezTo>
                  <a:cubicBezTo>
                    <a:pt x="137" y="243"/>
                    <a:pt x="137" y="243"/>
                    <a:pt x="137" y="243"/>
                  </a:cubicBezTo>
                  <a:lnTo>
                    <a:pt x="133" y="449"/>
                  </a:lnTo>
                  <a:close/>
                </a:path>
              </a:pathLst>
            </a:custGeom>
            <a:solidFill>
              <a:srgbClr val="7D7369">
                <a:lumMod val="75000"/>
              </a:srgbClr>
            </a:solidFill>
            <a:ln>
              <a:noFill/>
            </a:ln>
            <a:scene3d>
              <a:camera prst="orthographicFront"/>
              <a:lightRig rig="threePt" dir="t"/>
            </a:scene3d>
            <a:sp3d>
              <a:bevelT w="152400" h="50800" prst="softRound"/>
            </a:sp3d>
            <a:extLst/>
          </p:spPr>
          <p:txBody>
            <a:bodyPr wrap="square" lIns="91440" tIns="0" rIns="0" bIns="182880" anchor="ctr" anchorCtr="1"/>
            <a:lstStyle/>
            <a:p>
              <a:pPr defTabSz="1217112">
                <a:defRPr/>
              </a:pPr>
              <a:endParaRPr lang="en-US" sz="1200" b="1" kern="0" dirty="0">
                <a:solidFill>
                  <a:srgbClr val="FFFFFF"/>
                </a:solidFill>
              </a:endParaRPr>
            </a:p>
          </p:txBody>
        </p:sp>
        <p:sp>
          <p:nvSpPr>
            <p:cNvPr id="103" name="Freeform 102"/>
            <p:cNvSpPr>
              <a:spLocks noChangeAspect="1"/>
            </p:cNvSpPr>
            <p:nvPr/>
          </p:nvSpPr>
          <p:spPr bwMode="auto">
            <a:xfrm>
              <a:off x="658718" y="2742204"/>
              <a:ext cx="407938" cy="726793"/>
            </a:xfrm>
            <a:custGeom>
              <a:avLst/>
              <a:gdLst>
                <a:gd name="T0" fmla="*/ 40907 w 371"/>
                <a:gd name="T1" fmla="*/ 64723 h 713"/>
                <a:gd name="T2" fmla="*/ 26454 w 371"/>
                <a:gd name="T3" fmla="*/ 16902 h 713"/>
                <a:gd name="T4" fmla="*/ 13765 w 371"/>
                <a:gd name="T5" fmla="*/ 0 h 713"/>
                <a:gd name="T6" fmla="*/ 1 w 371"/>
                <a:gd name="T7" fmla="*/ 11404 h 713"/>
                <a:gd name="T8" fmla="*/ 0 w 371"/>
                <a:gd name="T9" fmla="*/ 14743 h 713"/>
                <a:gd name="T10" fmla="*/ 18978 w 371"/>
                <a:gd name="T11" fmla="*/ 79418 h 713"/>
                <a:gd name="T12" fmla="*/ 25787 w 371"/>
                <a:gd name="T13" fmla="*/ 58809 h 713"/>
                <a:gd name="T14" fmla="*/ 40907 w 371"/>
                <a:gd name="T15" fmla="*/ 64723 h 713"/>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713"/>
                <a:gd name="T26" fmla="*/ 371 w 371"/>
                <a:gd name="T27" fmla="*/ 713 h 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713">
                  <a:moveTo>
                    <a:pt x="371" y="581"/>
                  </a:moveTo>
                  <a:cubicBezTo>
                    <a:pt x="291" y="457"/>
                    <a:pt x="243" y="310"/>
                    <a:pt x="240" y="152"/>
                  </a:cubicBezTo>
                  <a:cubicBezTo>
                    <a:pt x="125" y="0"/>
                    <a:pt x="125" y="0"/>
                    <a:pt x="125" y="0"/>
                  </a:cubicBezTo>
                  <a:cubicBezTo>
                    <a:pt x="1" y="102"/>
                    <a:pt x="1" y="102"/>
                    <a:pt x="1" y="102"/>
                  </a:cubicBezTo>
                  <a:cubicBezTo>
                    <a:pt x="0" y="112"/>
                    <a:pt x="0" y="122"/>
                    <a:pt x="0" y="132"/>
                  </a:cubicBezTo>
                  <a:cubicBezTo>
                    <a:pt x="0" y="346"/>
                    <a:pt x="63" y="546"/>
                    <a:pt x="172" y="713"/>
                  </a:cubicBezTo>
                  <a:cubicBezTo>
                    <a:pt x="234" y="528"/>
                    <a:pt x="234" y="528"/>
                    <a:pt x="234" y="528"/>
                  </a:cubicBezTo>
                  <a:lnTo>
                    <a:pt x="371" y="581"/>
                  </a:lnTo>
                  <a:close/>
                </a:path>
              </a:pathLst>
            </a:custGeom>
            <a:solidFill>
              <a:srgbClr val="CC0000"/>
            </a:solidFill>
            <a:ln>
              <a:noFill/>
            </a:ln>
            <a:scene3d>
              <a:camera prst="orthographicFront"/>
              <a:lightRig rig="threePt" dir="t"/>
            </a:scene3d>
            <a:sp3d>
              <a:bevelT w="152400" h="50800" prst="softRound"/>
            </a:sp3d>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137160" bIns="0" anchor="ctr" anchorCtr="1"/>
            <a:lstStyle/>
            <a:p>
              <a:pPr defTabSz="1217112">
                <a:defRPr/>
              </a:pPr>
              <a:r>
                <a:rPr lang="en-US" sz="1200" b="1" kern="0" dirty="0" smtClean="0">
                  <a:solidFill>
                    <a:srgbClr val="FFFFFF"/>
                  </a:solidFill>
                </a:rPr>
                <a:t> </a:t>
              </a:r>
            </a:p>
          </p:txBody>
        </p:sp>
        <p:sp>
          <p:nvSpPr>
            <p:cNvPr id="104" name="Freeform 103"/>
            <p:cNvSpPr>
              <a:spLocks noChangeAspect="1"/>
            </p:cNvSpPr>
            <p:nvPr/>
          </p:nvSpPr>
          <p:spPr bwMode="auto">
            <a:xfrm>
              <a:off x="2263745" y="1270628"/>
              <a:ext cx="670238" cy="317284"/>
            </a:xfrm>
            <a:custGeom>
              <a:avLst/>
              <a:gdLst>
                <a:gd name="T0" fmla="*/ 3270 w 609"/>
                <a:gd name="T1" fmla="*/ 27079 h 311"/>
                <a:gd name="T2" fmla="*/ 9260 w 609"/>
                <a:gd name="T3" fmla="*/ 26874 h 311"/>
                <a:gd name="T4" fmla="*/ 46963 w 609"/>
                <a:gd name="T5" fmla="*/ 34954 h 311"/>
                <a:gd name="T6" fmla="*/ 67884 w 609"/>
                <a:gd name="T7" fmla="*/ 31453 h 311"/>
                <a:gd name="T8" fmla="*/ 63966 w 609"/>
                <a:gd name="T9" fmla="*/ 13372 h 311"/>
                <a:gd name="T10" fmla="*/ 9260 w 609"/>
                <a:gd name="T11" fmla="*/ 0 h 311"/>
                <a:gd name="T12" fmla="*/ 0 w 609"/>
                <a:gd name="T13" fmla="*/ 299 h 311"/>
                <a:gd name="T14" fmla="*/ 15494 w 609"/>
                <a:gd name="T15" fmla="*/ 12122 h 311"/>
                <a:gd name="T16" fmla="*/ 3270 w 609"/>
                <a:gd name="T17" fmla="*/ 27079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311"/>
                <a:gd name="T29" fmla="*/ 609 w 609"/>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311">
                  <a:moveTo>
                    <a:pt x="29" y="241"/>
                  </a:moveTo>
                  <a:cubicBezTo>
                    <a:pt x="47" y="240"/>
                    <a:pt x="65" y="239"/>
                    <a:pt x="83" y="239"/>
                  </a:cubicBezTo>
                  <a:cubicBezTo>
                    <a:pt x="203" y="239"/>
                    <a:pt x="318" y="265"/>
                    <a:pt x="421" y="311"/>
                  </a:cubicBezTo>
                  <a:cubicBezTo>
                    <a:pt x="609" y="279"/>
                    <a:pt x="609" y="279"/>
                    <a:pt x="609" y="279"/>
                  </a:cubicBezTo>
                  <a:cubicBezTo>
                    <a:pt x="574" y="119"/>
                    <a:pt x="574" y="119"/>
                    <a:pt x="574" y="119"/>
                  </a:cubicBezTo>
                  <a:cubicBezTo>
                    <a:pt x="427" y="43"/>
                    <a:pt x="260" y="0"/>
                    <a:pt x="83" y="0"/>
                  </a:cubicBezTo>
                  <a:cubicBezTo>
                    <a:pt x="55" y="0"/>
                    <a:pt x="27" y="1"/>
                    <a:pt x="0" y="3"/>
                  </a:cubicBezTo>
                  <a:cubicBezTo>
                    <a:pt x="139" y="108"/>
                    <a:pt x="139" y="108"/>
                    <a:pt x="139" y="108"/>
                  </a:cubicBezTo>
                  <a:lnTo>
                    <a:pt x="29" y="241"/>
                  </a:lnTo>
                  <a:close/>
                </a:path>
              </a:pathLst>
            </a:custGeom>
            <a:solidFill>
              <a:srgbClr val="8BAAC3">
                <a:lumMod val="75000"/>
              </a:srgbClr>
            </a:solidFill>
            <a:ln>
              <a:noFill/>
            </a:ln>
            <a:scene3d>
              <a:camera prst="orthographicFront"/>
              <a:lightRig rig="threePt" dir="t"/>
            </a:scene3d>
            <a:sp3d>
              <a:bevelT w="152400" h="50800" prst="softRound"/>
            </a:sp3d>
            <a:extLst/>
          </p:spPr>
          <p:txBody>
            <a:bodyPr wrap="square" lIns="0" tIns="0" rIns="0" bIns="0" anchor="ctr" anchorCtr="1"/>
            <a:lstStyle/>
            <a:p>
              <a:pPr defTabSz="1217112">
                <a:defRPr/>
              </a:pPr>
              <a:endParaRPr lang="en-US" sz="1200" b="1" kern="0" dirty="0">
                <a:solidFill>
                  <a:srgbClr val="FFFFFF"/>
                </a:solidFill>
              </a:endParaRPr>
            </a:p>
          </p:txBody>
        </p:sp>
        <p:sp>
          <p:nvSpPr>
            <p:cNvPr id="105" name="Freeform 104"/>
            <p:cNvSpPr>
              <a:spLocks noChangeAspect="1"/>
            </p:cNvSpPr>
            <p:nvPr/>
          </p:nvSpPr>
          <p:spPr bwMode="auto">
            <a:xfrm>
              <a:off x="3086147" y="1650149"/>
              <a:ext cx="594447" cy="651776"/>
            </a:xfrm>
            <a:custGeom>
              <a:avLst/>
              <a:gdLst>
                <a:gd name="T0" fmla="*/ 0 w 540"/>
                <a:gd name="T1" fmla="*/ 22347 h 639"/>
                <a:gd name="T2" fmla="*/ 33508 w 540"/>
                <a:gd name="T3" fmla="*/ 61038 h 639"/>
                <a:gd name="T4" fmla="*/ 52213 w 540"/>
                <a:gd name="T5" fmla="*/ 71698 h 639"/>
                <a:gd name="T6" fmla="*/ 60345 w 540"/>
                <a:gd name="T7" fmla="*/ 55664 h 639"/>
                <a:gd name="T8" fmla="*/ 14870 w 540"/>
                <a:gd name="T9" fmla="*/ 0 h 639"/>
                <a:gd name="T10" fmla="*/ 18999 w 540"/>
                <a:gd name="T11" fmla="*/ 19078 h 639"/>
                <a:gd name="T12" fmla="*/ 0 w 540"/>
                <a:gd name="T13" fmla="*/ 22347 h 639"/>
                <a:gd name="T14" fmla="*/ 0 60000 65536"/>
                <a:gd name="T15" fmla="*/ 0 60000 65536"/>
                <a:gd name="T16" fmla="*/ 0 60000 65536"/>
                <a:gd name="T17" fmla="*/ 0 60000 65536"/>
                <a:gd name="T18" fmla="*/ 0 60000 65536"/>
                <a:gd name="T19" fmla="*/ 0 60000 65536"/>
                <a:gd name="T20" fmla="*/ 0 60000 65536"/>
                <a:gd name="T21" fmla="*/ 0 w 540"/>
                <a:gd name="T22" fmla="*/ 0 h 639"/>
                <a:gd name="T23" fmla="*/ 540 w 54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639">
                  <a:moveTo>
                    <a:pt x="0" y="199"/>
                  </a:moveTo>
                  <a:cubicBezTo>
                    <a:pt x="129" y="283"/>
                    <a:pt x="234" y="402"/>
                    <a:pt x="300" y="544"/>
                  </a:cubicBezTo>
                  <a:cubicBezTo>
                    <a:pt x="467" y="639"/>
                    <a:pt x="467" y="639"/>
                    <a:pt x="467" y="639"/>
                  </a:cubicBezTo>
                  <a:cubicBezTo>
                    <a:pt x="540" y="496"/>
                    <a:pt x="540" y="496"/>
                    <a:pt x="540" y="496"/>
                  </a:cubicBezTo>
                  <a:cubicBezTo>
                    <a:pt x="458" y="292"/>
                    <a:pt x="315" y="119"/>
                    <a:pt x="133" y="0"/>
                  </a:cubicBezTo>
                  <a:cubicBezTo>
                    <a:pt x="170" y="170"/>
                    <a:pt x="170" y="170"/>
                    <a:pt x="170" y="170"/>
                  </a:cubicBezTo>
                  <a:lnTo>
                    <a:pt x="0" y="199"/>
                  </a:lnTo>
                  <a:close/>
                </a:path>
              </a:pathLst>
            </a:custGeom>
            <a:solidFill>
              <a:srgbClr val="8BAAC3">
                <a:lumMod val="75000"/>
              </a:srgbClr>
            </a:solidFill>
            <a:ln>
              <a:noFill/>
            </a:ln>
            <a:scene3d>
              <a:camera prst="orthographicFront"/>
              <a:lightRig rig="threePt" dir="t"/>
            </a:scene3d>
            <a:sp3d>
              <a:bevelT w="152400" h="50800" prst="softRound"/>
            </a:sp3d>
            <a:extLst/>
          </p:spPr>
          <p:txBody>
            <a:bodyPr wrap="square" lIns="91440" tIns="0" rIns="0" bIns="0" anchor="ctr" anchorCtr="1"/>
            <a:lstStyle/>
            <a:p>
              <a:pPr defTabSz="1217112">
                <a:defRPr/>
              </a:pPr>
              <a:endParaRPr lang="en-US" sz="1200" b="1" kern="0" dirty="0">
                <a:solidFill>
                  <a:srgbClr val="FFFFFF"/>
                </a:solidFill>
              </a:endParaRPr>
            </a:p>
          </p:txBody>
        </p:sp>
        <p:sp>
          <p:nvSpPr>
            <p:cNvPr id="106" name="Freeform 105"/>
            <p:cNvSpPr>
              <a:spLocks noChangeAspect="1"/>
            </p:cNvSpPr>
            <p:nvPr/>
          </p:nvSpPr>
          <p:spPr bwMode="auto">
            <a:xfrm>
              <a:off x="3498550" y="2566457"/>
              <a:ext cx="305396" cy="700639"/>
            </a:xfrm>
            <a:custGeom>
              <a:avLst/>
              <a:gdLst>
                <a:gd name="T0" fmla="*/ 507 w 278"/>
                <a:gd name="T1" fmla="*/ 6745 h 687"/>
                <a:gd name="T2" fmla="*/ 4295 w 278"/>
                <a:gd name="T3" fmla="*/ 32960 h 687"/>
                <a:gd name="T4" fmla="*/ 0 w 278"/>
                <a:gd name="T5" fmla="*/ 61210 h 687"/>
                <a:gd name="T6" fmla="*/ 8837 w 278"/>
                <a:gd name="T7" fmla="*/ 76992 h 687"/>
                <a:gd name="T8" fmla="*/ 25794 w 278"/>
                <a:gd name="T9" fmla="*/ 66032 h 687"/>
                <a:gd name="T10" fmla="*/ 30336 w 278"/>
                <a:gd name="T11" fmla="*/ 32960 h 687"/>
                <a:gd name="T12" fmla="*/ 25794 w 278"/>
                <a:gd name="T13" fmla="*/ 0 h 687"/>
                <a:gd name="T14" fmla="*/ 17553 w 278"/>
                <a:gd name="T15" fmla="*/ 16701 h 687"/>
                <a:gd name="T16" fmla="*/ 507 w 278"/>
                <a:gd name="T17" fmla="*/ 6745 h 6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
                <a:gd name="T28" fmla="*/ 0 h 687"/>
                <a:gd name="T29" fmla="*/ 278 w 278"/>
                <a:gd name="T30" fmla="*/ 687 h 6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 h="687">
                  <a:moveTo>
                    <a:pt x="5" y="60"/>
                  </a:moveTo>
                  <a:cubicBezTo>
                    <a:pt x="27" y="134"/>
                    <a:pt x="39" y="213"/>
                    <a:pt x="39" y="294"/>
                  </a:cubicBezTo>
                  <a:cubicBezTo>
                    <a:pt x="39" y="382"/>
                    <a:pt x="25" y="467"/>
                    <a:pt x="0" y="546"/>
                  </a:cubicBezTo>
                  <a:cubicBezTo>
                    <a:pt x="81" y="687"/>
                    <a:pt x="81" y="687"/>
                    <a:pt x="81" y="687"/>
                  </a:cubicBezTo>
                  <a:cubicBezTo>
                    <a:pt x="237" y="589"/>
                    <a:pt x="237" y="589"/>
                    <a:pt x="237" y="589"/>
                  </a:cubicBezTo>
                  <a:cubicBezTo>
                    <a:pt x="264" y="495"/>
                    <a:pt x="278" y="397"/>
                    <a:pt x="278" y="294"/>
                  </a:cubicBezTo>
                  <a:cubicBezTo>
                    <a:pt x="278" y="192"/>
                    <a:pt x="264" y="94"/>
                    <a:pt x="237" y="0"/>
                  </a:cubicBezTo>
                  <a:cubicBezTo>
                    <a:pt x="161" y="149"/>
                    <a:pt x="161" y="149"/>
                    <a:pt x="161" y="149"/>
                  </a:cubicBezTo>
                  <a:lnTo>
                    <a:pt x="5" y="60"/>
                  </a:lnTo>
                  <a:close/>
                </a:path>
              </a:pathLst>
            </a:custGeom>
            <a:solidFill>
              <a:srgbClr val="90B08A"/>
            </a:solidFill>
            <a:ln>
              <a:noFill/>
            </a:ln>
            <a:scene3d>
              <a:camera prst="orthographicFront"/>
              <a:lightRig rig="threePt" dir="t"/>
            </a:scene3d>
            <a:sp3d>
              <a:bevelT w="152400" h="50800" prst="softRound"/>
            </a:sp3d>
            <a:extLst/>
          </p:spPr>
          <p:txBody>
            <a:bodyPr wrap="square" lIns="0" tIns="0" rIns="0" bIns="0" anchor="ctr" anchorCtr="1"/>
            <a:lstStyle/>
            <a:p>
              <a:pPr defTabSz="1217112">
                <a:defRPr/>
              </a:pPr>
              <a:endParaRPr lang="en-US" sz="1200" b="1" kern="0" dirty="0">
                <a:solidFill>
                  <a:srgbClr val="FFFFFF"/>
                </a:solidFill>
              </a:endParaRPr>
            </a:p>
          </p:txBody>
        </p:sp>
        <p:sp>
          <p:nvSpPr>
            <p:cNvPr id="107" name="Freeform 106"/>
            <p:cNvSpPr>
              <a:spLocks noChangeAspect="1"/>
            </p:cNvSpPr>
            <p:nvPr/>
          </p:nvSpPr>
          <p:spPr bwMode="auto">
            <a:xfrm>
              <a:off x="3045760" y="3445047"/>
              <a:ext cx="617480" cy="544409"/>
            </a:xfrm>
            <a:custGeom>
              <a:avLst/>
              <a:gdLst>
                <a:gd name="T0" fmla="*/ 36805 w 561"/>
                <a:gd name="T1" fmla="*/ 0 h 534"/>
                <a:gd name="T2" fmla="*/ 3573 w 561"/>
                <a:gd name="T3" fmla="*/ 38661 h 534"/>
                <a:gd name="T4" fmla="*/ 0 w 561"/>
                <a:gd name="T5" fmla="*/ 56349 h 534"/>
                <a:gd name="T6" fmla="*/ 20193 w 561"/>
                <a:gd name="T7" fmla="*/ 59592 h 534"/>
                <a:gd name="T8" fmla="*/ 62581 w 561"/>
                <a:gd name="T9" fmla="*/ 7704 h 534"/>
                <a:gd name="T10" fmla="*/ 46820 w 561"/>
                <a:gd name="T11" fmla="*/ 17544 h 534"/>
                <a:gd name="T12" fmla="*/ 36805 w 561"/>
                <a:gd name="T13" fmla="*/ 0 h 534"/>
                <a:gd name="T14" fmla="*/ 0 60000 65536"/>
                <a:gd name="T15" fmla="*/ 0 60000 65536"/>
                <a:gd name="T16" fmla="*/ 0 60000 65536"/>
                <a:gd name="T17" fmla="*/ 0 60000 65536"/>
                <a:gd name="T18" fmla="*/ 0 60000 65536"/>
                <a:gd name="T19" fmla="*/ 0 60000 65536"/>
                <a:gd name="T20" fmla="*/ 0 60000 65536"/>
                <a:gd name="T21" fmla="*/ 0 w 561"/>
                <a:gd name="T22" fmla="*/ 0 h 534"/>
                <a:gd name="T23" fmla="*/ 561 w 561"/>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534">
                  <a:moveTo>
                    <a:pt x="330" y="0"/>
                  </a:moveTo>
                  <a:cubicBezTo>
                    <a:pt x="264" y="141"/>
                    <a:pt x="161" y="261"/>
                    <a:pt x="32" y="346"/>
                  </a:cubicBezTo>
                  <a:cubicBezTo>
                    <a:pt x="0" y="505"/>
                    <a:pt x="0" y="505"/>
                    <a:pt x="0" y="505"/>
                  </a:cubicBezTo>
                  <a:cubicBezTo>
                    <a:pt x="181" y="534"/>
                    <a:pt x="181" y="534"/>
                    <a:pt x="181" y="534"/>
                  </a:cubicBezTo>
                  <a:cubicBezTo>
                    <a:pt x="348" y="419"/>
                    <a:pt x="481" y="257"/>
                    <a:pt x="561" y="69"/>
                  </a:cubicBezTo>
                  <a:cubicBezTo>
                    <a:pt x="420" y="157"/>
                    <a:pt x="420" y="157"/>
                    <a:pt x="420" y="157"/>
                  </a:cubicBezTo>
                  <a:lnTo>
                    <a:pt x="330" y="0"/>
                  </a:lnTo>
                  <a:close/>
                </a:path>
              </a:pathLst>
            </a:custGeom>
            <a:solidFill>
              <a:srgbClr val="90B08A"/>
            </a:solidFill>
            <a:ln>
              <a:noFill/>
            </a:ln>
            <a:scene3d>
              <a:camera prst="orthographicFront"/>
              <a:lightRig rig="threePt" dir="t"/>
            </a:scene3d>
            <a:sp3d>
              <a:bevelT w="152400" h="50800" prst="softRound"/>
            </a:sp3d>
            <a:extLst/>
          </p:spPr>
          <p:txBody>
            <a:bodyPr wrap="square" lIns="0" tIns="0" rIns="0" bIns="0" anchor="ctr" anchorCtr="1"/>
            <a:lstStyle/>
            <a:p>
              <a:pPr defTabSz="1217112">
                <a:defRPr/>
              </a:pPr>
              <a:endParaRPr lang="en-US" sz="1200" b="1" kern="0" dirty="0">
                <a:solidFill>
                  <a:srgbClr val="FFFFFF"/>
                </a:solidFill>
              </a:endParaRPr>
            </a:p>
          </p:txBody>
        </p:sp>
        <p:sp>
          <p:nvSpPr>
            <p:cNvPr id="108" name="Freeform 107"/>
            <p:cNvSpPr>
              <a:spLocks noChangeAspect="1"/>
            </p:cNvSpPr>
            <p:nvPr/>
          </p:nvSpPr>
          <p:spPr bwMode="auto">
            <a:xfrm>
              <a:off x="1928984" y="3933581"/>
              <a:ext cx="896870" cy="331048"/>
            </a:xfrm>
            <a:custGeom>
              <a:avLst/>
              <a:gdLst>
                <a:gd name="T0" fmla="*/ 75674 w 815"/>
                <a:gd name="T1" fmla="*/ 0 h 324"/>
                <a:gd name="T2" fmla="*/ 35159 w 815"/>
                <a:gd name="T3" fmla="*/ 9675 h 324"/>
                <a:gd name="T4" fmla="*/ 18801 w 815"/>
                <a:gd name="T5" fmla="*/ 8263 h 324"/>
                <a:gd name="T6" fmla="*/ 0 w 815"/>
                <a:gd name="T7" fmla="*/ 16851 h 324"/>
                <a:gd name="T8" fmla="*/ 8322 w 815"/>
                <a:gd name="T9" fmla="*/ 33903 h 324"/>
                <a:gd name="T10" fmla="*/ 35159 w 815"/>
                <a:gd name="T11" fmla="*/ 37138 h 324"/>
                <a:gd name="T12" fmla="*/ 90758 w 815"/>
                <a:gd name="T13" fmla="*/ 22932 h 324"/>
                <a:gd name="T14" fmla="*/ 71770 w 815"/>
                <a:gd name="T15" fmla="*/ 19866 h 324"/>
                <a:gd name="T16" fmla="*/ 75674 w 815"/>
                <a:gd name="T17" fmla="*/ 0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5"/>
                <a:gd name="T28" fmla="*/ 0 h 324"/>
                <a:gd name="T29" fmla="*/ 815 w 815"/>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5" h="324">
                  <a:moveTo>
                    <a:pt x="680" y="0"/>
                  </a:moveTo>
                  <a:cubicBezTo>
                    <a:pt x="570" y="54"/>
                    <a:pt x="446" y="84"/>
                    <a:pt x="316" y="84"/>
                  </a:cubicBezTo>
                  <a:cubicBezTo>
                    <a:pt x="266" y="84"/>
                    <a:pt x="217" y="80"/>
                    <a:pt x="169" y="72"/>
                  </a:cubicBezTo>
                  <a:cubicBezTo>
                    <a:pt x="0" y="147"/>
                    <a:pt x="0" y="147"/>
                    <a:pt x="0" y="147"/>
                  </a:cubicBezTo>
                  <a:cubicBezTo>
                    <a:pt x="75" y="296"/>
                    <a:pt x="75" y="296"/>
                    <a:pt x="75" y="296"/>
                  </a:cubicBezTo>
                  <a:cubicBezTo>
                    <a:pt x="152" y="314"/>
                    <a:pt x="233" y="324"/>
                    <a:pt x="316" y="324"/>
                  </a:cubicBezTo>
                  <a:cubicBezTo>
                    <a:pt x="496" y="324"/>
                    <a:pt x="666" y="279"/>
                    <a:pt x="815" y="200"/>
                  </a:cubicBezTo>
                  <a:cubicBezTo>
                    <a:pt x="645" y="173"/>
                    <a:pt x="645" y="173"/>
                    <a:pt x="645" y="173"/>
                  </a:cubicBezTo>
                  <a:lnTo>
                    <a:pt x="680" y="0"/>
                  </a:lnTo>
                  <a:close/>
                </a:path>
              </a:pathLst>
            </a:custGeom>
            <a:solidFill>
              <a:srgbClr val="90B08A"/>
            </a:solidFill>
            <a:ln>
              <a:noFill/>
            </a:ln>
            <a:scene3d>
              <a:camera prst="orthographicFront"/>
              <a:lightRig rig="threePt" dir="t"/>
            </a:scene3d>
            <a:sp3d>
              <a:bevelT w="152400" h="50800" prst="softRound"/>
            </a:sp3d>
            <a:extLst/>
          </p:spPr>
          <p:txBody>
            <a:bodyPr wrap="square" lIns="0" tIns="0" rIns="0" bIns="0" anchor="ctr" anchorCtr="1"/>
            <a:lstStyle/>
            <a:p>
              <a:pPr defTabSz="1217112">
                <a:defRPr/>
              </a:pPr>
              <a:endParaRPr lang="en-US" sz="1200" b="1" kern="0" dirty="0">
                <a:solidFill>
                  <a:srgbClr val="FFFFFF"/>
                </a:solidFill>
              </a:endParaRPr>
            </a:p>
          </p:txBody>
        </p:sp>
        <p:sp>
          <p:nvSpPr>
            <p:cNvPr id="109" name="Freeform 108"/>
            <p:cNvSpPr>
              <a:spLocks noChangeAspect="1"/>
            </p:cNvSpPr>
            <p:nvPr/>
          </p:nvSpPr>
          <p:spPr bwMode="auto">
            <a:xfrm>
              <a:off x="1009629" y="3642404"/>
              <a:ext cx="627141" cy="521695"/>
            </a:xfrm>
            <a:custGeom>
              <a:avLst/>
              <a:gdLst>
                <a:gd name="T0" fmla="*/ 63340 w 570"/>
                <a:gd name="T1" fmla="*/ 31472 h 512"/>
                <a:gd name="T2" fmla="*/ 26549 w 570"/>
                <a:gd name="T3" fmla="*/ 7978 h 512"/>
                <a:gd name="T4" fmla="*/ 5998 w 570"/>
                <a:gd name="T5" fmla="*/ 0 h 512"/>
                <a:gd name="T6" fmla="*/ 0 w 570"/>
                <a:gd name="T7" fmla="*/ 17776 h 512"/>
                <a:gd name="T8" fmla="*/ 55092 w 570"/>
                <a:gd name="T9" fmla="*/ 56739 h 512"/>
                <a:gd name="T10" fmla="*/ 46195 w 570"/>
                <a:gd name="T11" fmla="*/ 38988 h 512"/>
                <a:gd name="T12" fmla="*/ 63340 w 570"/>
                <a:gd name="T13" fmla="*/ 31472 h 512"/>
                <a:gd name="T14" fmla="*/ 0 60000 65536"/>
                <a:gd name="T15" fmla="*/ 0 60000 65536"/>
                <a:gd name="T16" fmla="*/ 0 60000 65536"/>
                <a:gd name="T17" fmla="*/ 0 60000 65536"/>
                <a:gd name="T18" fmla="*/ 0 60000 65536"/>
                <a:gd name="T19" fmla="*/ 0 60000 65536"/>
                <a:gd name="T20" fmla="*/ 0 60000 65536"/>
                <a:gd name="T21" fmla="*/ 0 w 570"/>
                <a:gd name="T22" fmla="*/ 0 h 512"/>
                <a:gd name="T23" fmla="*/ 570 w 570"/>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0" h="512">
                  <a:moveTo>
                    <a:pt x="570" y="284"/>
                  </a:moveTo>
                  <a:cubicBezTo>
                    <a:pt x="443" y="240"/>
                    <a:pt x="330" y="167"/>
                    <a:pt x="239" y="72"/>
                  </a:cubicBezTo>
                  <a:cubicBezTo>
                    <a:pt x="54" y="0"/>
                    <a:pt x="54" y="0"/>
                    <a:pt x="54" y="0"/>
                  </a:cubicBezTo>
                  <a:cubicBezTo>
                    <a:pt x="0" y="160"/>
                    <a:pt x="0" y="160"/>
                    <a:pt x="0" y="160"/>
                  </a:cubicBezTo>
                  <a:cubicBezTo>
                    <a:pt x="126" y="321"/>
                    <a:pt x="298" y="444"/>
                    <a:pt x="496" y="512"/>
                  </a:cubicBezTo>
                  <a:cubicBezTo>
                    <a:pt x="416" y="352"/>
                    <a:pt x="416" y="352"/>
                    <a:pt x="416" y="352"/>
                  </a:cubicBezTo>
                  <a:lnTo>
                    <a:pt x="570" y="284"/>
                  </a:lnTo>
                  <a:close/>
                </a:path>
              </a:pathLst>
            </a:custGeom>
            <a:solidFill>
              <a:srgbClr val="CC0000"/>
            </a:solidFill>
            <a:ln>
              <a:noFill/>
            </a:ln>
            <a:scene3d>
              <a:camera prst="orthographicFront"/>
              <a:lightRig rig="threePt" dir="t"/>
            </a:scene3d>
            <a:sp3d>
              <a:bevelT w="152400" h="50800" prst="softRound"/>
            </a:sp3d>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chorCtr="1"/>
            <a:lstStyle/>
            <a:p>
              <a:pPr defTabSz="1217112">
                <a:defRPr/>
              </a:pPr>
              <a:endParaRPr lang="en-US" sz="1200" b="1" kern="0" dirty="0">
                <a:solidFill>
                  <a:srgbClr val="FFFFFF"/>
                </a:solidFill>
              </a:endParaRPr>
            </a:p>
          </p:txBody>
        </p:sp>
      </p:grpSp>
      <p:grpSp>
        <p:nvGrpSpPr>
          <p:cNvPr id="226" name="Group 218"/>
          <p:cNvGrpSpPr/>
          <p:nvPr/>
        </p:nvGrpSpPr>
        <p:grpSpPr>
          <a:xfrm>
            <a:off x="9000628" y="2314606"/>
            <a:ext cx="2566392" cy="872534"/>
            <a:chOff x="9000628" y="2314606"/>
            <a:chExt cx="2566392" cy="872534"/>
          </a:xfrm>
        </p:grpSpPr>
        <p:grpSp>
          <p:nvGrpSpPr>
            <p:cNvPr id="227" name="Group 122"/>
            <p:cNvGrpSpPr/>
            <p:nvPr/>
          </p:nvGrpSpPr>
          <p:grpSpPr>
            <a:xfrm>
              <a:off x="9864724" y="2314606"/>
              <a:ext cx="838200" cy="872178"/>
              <a:chOff x="9591616" y="1548710"/>
              <a:chExt cx="838200" cy="872178"/>
            </a:xfrm>
          </p:grpSpPr>
          <p:sp>
            <p:nvSpPr>
              <p:cNvPr id="142" name="TextBox 141"/>
              <p:cNvSpPr txBox="1"/>
              <p:nvPr/>
            </p:nvSpPr>
            <p:spPr>
              <a:xfrm>
                <a:off x="9591616" y="2132500"/>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Big Data</a:t>
                </a:r>
              </a:p>
              <a:p>
                <a:pPr algn="ctr">
                  <a:lnSpc>
                    <a:spcPts val="1100"/>
                  </a:lnSpc>
                </a:pPr>
                <a:r>
                  <a:rPr lang="en-US" sz="1400" b="1" dirty="0" smtClean="0">
                    <a:solidFill>
                      <a:srgbClr val="FF8C2D"/>
                    </a:solidFill>
                  </a:rPr>
                  <a:t>Discovery</a:t>
                </a:r>
                <a:endParaRPr lang="en-US" sz="1400" b="1" dirty="0">
                  <a:solidFill>
                    <a:srgbClr val="FF8C2D"/>
                  </a:solidFill>
                </a:endParaRPr>
              </a:p>
            </p:txBody>
          </p:sp>
          <p:pic>
            <p:nvPicPr>
              <p:cNvPr id="154" name="Picture 153"/>
              <p:cNvPicPr>
                <a:picLocks noChangeAspect="1"/>
              </p:cNvPicPr>
              <p:nvPr/>
            </p:nvPicPr>
            <p:blipFill>
              <a:blip r:embed="rId23" cstate="print"/>
              <a:stretch>
                <a:fillRect/>
              </a:stretch>
            </p:blipFill>
            <p:spPr>
              <a:xfrm>
                <a:off x="9686730" y="1548710"/>
                <a:ext cx="584146" cy="584146"/>
              </a:xfrm>
              <a:prstGeom prst="rect">
                <a:avLst/>
              </a:prstGeom>
              <a:solidFill>
                <a:srgbClr val="FF8C2D"/>
              </a:solidFill>
            </p:spPr>
          </p:pic>
        </p:grpSp>
        <p:grpSp>
          <p:nvGrpSpPr>
            <p:cNvPr id="228" name="Group 121"/>
            <p:cNvGrpSpPr/>
            <p:nvPr/>
          </p:nvGrpSpPr>
          <p:grpSpPr>
            <a:xfrm>
              <a:off x="9000628" y="2322688"/>
              <a:ext cx="838200" cy="864452"/>
              <a:chOff x="8568580" y="1556792"/>
              <a:chExt cx="838200" cy="864452"/>
            </a:xfrm>
          </p:grpSpPr>
          <p:sp>
            <p:nvSpPr>
              <p:cNvPr id="141" name="TextBox 140"/>
              <p:cNvSpPr txBox="1"/>
              <p:nvPr/>
            </p:nvSpPr>
            <p:spPr>
              <a:xfrm>
                <a:off x="8568580" y="2132856"/>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Big Data</a:t>
                </a:r>
                <a:endParaRPr lang="en-US" sz="1400" b="1" dirty="0">
                  <a:solidFill>
                    <a:srgbClr val="FF8C2D"/>
                  </a:solidFill>
                </a:endParaRPr>
              </a:p>
            </p:txBody>
          </p:sp>
          <p:pic>
            <p:nvPicPr>
              <p:cNvPr id="155" name="Picture 154"/>
              <p:cNvPicPr>
                <a:picLocks noChangeAspect="1"/>
              </p:cNvPicPr>
              <p:nvPr/>
            </p:nvPicPr>
            <p:blipFill>
              <a:blip r:embed="rId24" cstate="print"/>
              <a:stretch>
                <a:fillRect/>
              </a:stretch>
            </p:blipFill>
            <p:spPr>
              <a:xfrm>
                <a:off x="8686700" y="1556792"/>
                <a:ext cx="576064" cy="576064"/>
              </a:xfrm>
              <a:prstGeom prst="rect">
                <a:avLst/>
              </a:prstGeom>
              <a:solidFill>
                <a:srgbClr val="FF8C2D"/>
              </a:solidFill>
            </p:spPr>
          </p:pic>
        </p:grpSp>
        <p:grpSp>
          <p:nvGrpSpPr>
            <p:cNvPr id="229" name="Group 123"/>
            <p:cNvGrpSpPr/>
            <p:nvPr/>
          </p:nvGrpSpPr>
          <p:grpSpPr>
            <a:xfrm>
              <a:off x="10728820" y="2317194"/>
              <a:ext cx="838200" cy="869946"/>
              <a:chOff x="10728820" y="1551298"/>
              <a:chExt cx="838200" cy="869946"/>
            </a:xfrm>
          </p:grpSpPr>
          <p:pic>
            <p:nvPicPr>
              <p:cNvPr id="113" name="Picture 112"/>
              <p:cNvPicPr>
                <a:picLocks noChangeAspect="1"/>
              </p:cNvPicPr>
              <p:nvPr/>
            </p:nvPicPr>
            <p:blipFill>
              <a:blip r:embed="rId7" cstate="print"/>
              <a:stretch>
                <a:fillRect/>
              </a:stretch>
            </p:blipFill>
            <p:spPr>
              <a:xfrm>
                <a:off x="10841446" y="1551298"/>
                <a:ext cx="581558" cy="581558"/>
              </a:xfrm>
              <a:prstGeom prst="rect">
                <a:avLst/>
              </a:prstGeom>
              <a:solidFill>
                <a:srgbClr val="FF8C2D"/>
              </a:solidFill>
            </p:spPr>
          </p:pic>
          <p:sp>
            <p:nvSpPr>
              <p:cNvPr id="114" name="TextBox 113"/>
              <p:cNvSpPr txBox="1"/>
              <p:nvPr/>
            </p:nvSpPr>
            <p:spPr>
              <a:xfrm>
                <a:off x="10728820" y="2132856"/>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Internet</a:t>
                </a:r>
              </a:p>
              <a:p>
                <a:pPr algn="ctr">
                  <a:lnSpc>
                    <a:spcPts val="1100"/>
                  </a:lnSpc>
                </a:pPr>
                <a:r>
                  <a:rPr lang="en-US" sz="1400" b="1" dirty="0" smtClean="0">
                    <a:solidFill>
                      <a:srgbClr val="FF8C2D"/>
                    </a:solidFill>
                  </a:rPr>
                  <a:t>of Things</a:t>
                </a:r>
                <a:endParaRPr lang="en-US" sz="1400" b="1" dirty="0">
                  <a:solidFill>
                    <a:srgbClr val="FF8C2D"/>
                  </a:solidFill>
                </a:endParaRPr>
              </a:p>
            </p:txBody>
          </p:sp>
        </p:grpSp>
      </p:grpSp>
      <p:grpSp>
        <p:nvGrpSpPr>
          <p:cNvPr id="230" name="Group 126"/>
          <p:cNvGrpSpPr/>
          <p:nvPr/>
        </p:nvGrpSpPr>
        <p:grpSpPr>
          <a:xfrm>
            <a:off x="7704484" y="3933056"/>
            <a:ext cx="838200" cy="856369"/>
            <a:chOff x="7704484" y="3364719"/>
            <a:chExt cx="838200" cy="856369"/>
          </a:xfrm>
        </p:grpSpPr>
        <p:sp>
          <p:nvSpPr>
            <p:cNvPr id="116" name="TextBox 115"/>
            <p:cNvSpPr txBox="1"/>
            <p:nvPr/>
          </p:nvSpPr>
          <p:spPr>
            <a:xfrm>
              <a:off x="7704484" y="3932700"/>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Identity</a:t>
              </a:r>
              <a:endParaRPr lang="en-US" sz="1400" b="1" dirty="0">
                <a:solidFill>
                  <a:srgbClr val="FF8C2D"/>
                </a:solidFill>
              </a:endParaRPr>
            </a:p>
          </p:txBody>
        </p:sp>
        <p:pic>
          <p:nvPicPr>
            <p:cNvPr id="117" name="Picture 116"/>
            <p:cNvPicPr>
              <a:picLocks noChangeAspect="1"/>
            </p:cNvPicPr>
            <p:nvPr/>
          </p:nvPicPr>
          <p:blipFill>
            <a:blip r:embed="rId15" cstate="print"/>
            <a:stretch>
              <a:fillRect/>
            </a:stretch>
          </p:blipFill>
          <p:spPr>
            <a:xfrm>
              <a:off x="7822604" y="3364719"/>
              <a:ext cx="570345" cy="570345"/>
            </a:xfrm>
            <a:prstGeom prst="rect">
              <a:avLst/>
            </a:prstGeom>
            <a:solidFill>
              <a:srgbClr val="FF8C2D"/>
            </a:solidFill>
          </p:spPr>
        </p:pic>
      </p:grpSp>
      <p:grpSp>
        <p:nvGrpSpPr>
          <p:cNvPr id="231" name="Group 220"/>
          <p:cNvGrpSpPr/>
          <p:nvPr/>
        </p:nvGrpSpPr>
        <p:grpSpPr>
          <a:xfrm>
            <a:off x="9167837" y="3212976"/>
            <a:ext cx="2399183" cy="864096"/>
            <a:chOff x="9167837" y="3212976"/>
            <a:chExt cx="2399183" cy="864096"/>
          </a:xfrm>
        </p:grpSpPr>
        <p:grpSp>
          <p:nvGrpSpPr>
            <p:cNvPr id="232" name="Group 162"/>
            <p:cNvGrpSpPr/>
            <p:nvPr/>
          </p:nvGrpSpPr>
          <p:grpSpPr>
            <a:xfrm>
              <a:off x="9792716" y="3235930"/>
              <a:ext cx="838200" cy="841142"/>
              <a:chOff x="6814492" y="2541950"/>
              <a:chExt cx="838200" cy="841142"/>
            </a:xfrm>
          </p:grpSpPr>
          <p:pic>
            <p:nvPicPr>
              <p:cNvPr id="164" name="Picture 163"/>
              <p:cNvPicPr>
                <a:picLocks noChangeAspect="1"/>
              </p:cNvPicPr>
              <p:nvPr/>
            </p:nvPicPr>
            <p:blipFill>
              <a:blip r:embed="rId7" cstate="print"/>
              <a:stretch>
                <a:fillRect/>
              </a:stretch>
            </p:blipFill>
            <p:spPr>
              <a:xfrm>
                <a:off x="6958508" y="2541950"/>
                <a:ext cx="532504" cy="532504"/>
              </a:xfrm>
              <a:prstGeom prst="rect">
                <a:avLst/>
              </a:prstGeom>
              <a:solidFill>
                <a:srgbClr val="FF8C2D"/>
              </a:solidFill>
            </p:spPr>
          </p:pic>
          <p:sp>
            <p:nvSpPr>
              <p:cNvPr id="166" name="TextBox 165"/>
              <p:cNvSpPr txBox="1"/>
              <p:nvPr/>
            </p:nvSpPr>
            <p:spPr>
              <a:xfrm>
                <a:off x="6814492" y="3094704"/>
                <a:ext cx="838200" cy="28838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Data</a:t>
                </a:r>
              </a:p>
              <a:p>
                <a:pPr algn="ctr">
                  <a:lnSpc>
                    <a:spcPts val="1100"/>
                  </a:lnSpc>
                </a:pPr>
                <a:r>
                  <a:rPr lang="en-US" sz="1400" b="1" dirty="0" smtClean="0">
                    <a:solidFill>
                      <a:srgbClr val="FF8C2D"/>
                    </a:solidFill>
                  </a:rPr>
                  <a:t>Integration</a:t>
                </a:r>
                <a:endParaRPr lang="en-US" sz="1400" b="1" dirty="0">
                  <a:solidFill>
                    <a:srgbClr val="FF8C2D"/>
                  </a:solidFill>
                </a:endParaRPr>
              </a:p>
            </p:txBody>
          </p:sp>
        </p:grpSp>
        <p:grpSp>
          <p:nvGrpSpPr>
            <p:cNvPr id="233" name="Group 167"/>
            <p:cNvGrpSpPr/>
            <p:nvPr/>
          </p:nvGrpSpPr>
          <p:grpSpPr>
            <a:xfrm>
              <a:off x="10793888" y="3235930"/>
              <a:ext cx="773132" cy="809899"/>
              <a:chOff x="5223031" y="4221913"/>
              <a:chExt cx="773132" cy="809899"/>
            </a:xfrm>
          </p:grpSpPr>
          <p:pic>
            <p:nvPicPr>
              <p:cNvPr id="172" name="Picture 171"/>
              <p:cNvPicPr>
                <a:picLocks noChangeAspect="1"/>
              </p:cNvPicPr>
              <p:nvPr/>
            </p:nvPicPr>
            <p:blipFill>
              <a:blip r:embed="rId14" cstate="print"/>
              <a:stretch>
                <a:fillRect/>
              </a:stretch>
            </p:blipFill>
            <p:spPr>
              <a:xfrm>
                <a:off x="5302324" y="4221913"/>
                <a:ext cx="531668" cy="531668"/>
              </a:xfrm>
              <a:prstGeom prst="rect">
                <a:avLst/>
              </a:prstGeom>
              <a:solidFill>
                <a:srgbClr val="FF8C2D"/>
              </a:solidFill>
            </p:spPr>
          </p:pic>
          <p:sp>
            <p:nvSpPr>
              <p:cNvPr id="175" name="TextBox 174"/>
              <p:cNvSpPr txBox="1"/>
              <p:nvPr/>
            </p:nvSpPr>
            <p:spPr>
              <a:xfrm>
                <a:off x="5223031" y="4725144"/>
                <a:ext cx="773132" cy="30666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GoldenGate</a:t>
                </a:r>
                <a:endParaRPr lang="en-US" sz="1400" b="1" dirty="0">
                  <a:solidFill>
                    <a:srgbClr val="FF8C2D"/>
                  </a:solidFill>
                </a:endParaRPr>
              </a:p>
            </p:txBody>
          </p:sp>
        </p:grpSp>
        <p:grpSp>
          <p:nvGrpSpPr>
            <p:cNvPr id="234" name="Group 178"/>
            <p:cNvGrpSpPr/>
            <p:nvPr/>
          </p:nvGrpSpPr>
          <p:grpSpPr>
            <a:xfrm>
              <a:off x="9167837" y="3212976"/>
              <a:ext cx="526975" cy="836422"/>
              <a:chOff x="6160626" y="4005064"/>
              <a:chExt cx="526975" cy="836422"/>
            </a:xfrm>
          </p:grpSpPr>
          <p:sp>
            <p:nvSpPr>
              <p:cNvPr id="180" name="TextBox 179"/>
              <p:cNvSpPr txBox="1"/>
              <p:nvPr/>
            </p:nvSpPr>
            <p:spPr>
              <a:xfrm>
                <a:off x="6243005" y="4581128"/>
                <a:ext cx="421677" cy="260358"/>
              </a:xfrm>
              <a:prstGeom prst="rect">
                <a:avLst/>
              </a:prstGeom>
              <a:noFill/>
            </p:spPr>
            <p:txBody>
              <a:bodyPr wrap="none" lIns="0" tIns="0" rIns="0" bIns="0" rtlCol="0" anchor="ctr">
                <a:noAutofit/>
              </a:bodyPr>
              <a:lstStyle/>
              <a:p>
                <a:pPr algn="ctr">
                  <a:lnSpc>
                    <a:spcPts val="1100"/>
                  </a:lnSpc>
                </a:pPr>
                <a:r>
                  <a:rPr lang="en-US" sz="1400" b="1" dirty="0" smtClean="0">
                    <a:solidFill>
                      <a:srgbClr val="FF8C2D"/>
                    </a:solidFill>
                  </a:rPr>
                  <a:t>SOA</a:t>
                </a:r>
                <a:endParaRPr lang="en-US" sz="1400" b="1" dirty="0">
                  <a:solidFill>
                    <a:srgbClr val="FF8C2D"/>
                  </a:solidFill>
                </a:endParaRPr>
              </a:p>
            </p:txBody>
          </p:sp>
          <p:pic>
            <p:nvPicPr>
              <p:cNvPr id="181" name="Picture 180" descr="67_173_Java_w_72.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160626" y="4005064"/>
                <a:ext cx="526975" cy="526975"/>
              </a:xfrm>
              <a:prstGeom prst="rect">
                <a:avLst/>
              </a:prstGeom>
              <a:solidFill>
                <a:srgbClr val="FF8C2D"/>
              </a:solidFill>
            </p:spPr>
          </p:pic>
        </p:grpSp>
      </p:grpSp>
      <p:grpSp>
        <p:nvGrpSpPr>
          <p:cNvPr id="235" name="Group 81"/>
          <p:cNvGrpSpPr/>
          <p:nvPr/>
        </p:nvGrpSpPr>
        <p:grpSpPr>
          <a:xfrm>
            <a:off x="35083" y="1052736"/>
            <a:ext cx="11489562" cy="1085232"/>
            <a:chOff x="272227" y="1911755"/>
            <a:chExt cx="11489562" cy="1085232"/>
          </a:xfrm>
        </p:grpSpPr>
        <p:sp>
          <p:nvSpPr>
            <p:cNvPr id="190" name="Rectangle 189"/>
            <p:cNvSpPr/>
            <p:nvPr/>
          </p:nvSpPr>
          <p:spPr>
            <a:xfrm>
              <a:off x="1248555" y="2038350"/>
              <a:ext cx="10513234" cy="555625"/>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91" name="Rectangle 190"/>
            <p:cNvSpPr/>
            <p:nvPr/>
          </p:nvSpPr>
          <p:spPr>
            <a:xfrm>
              <a:off x="1605517" y="2592867"/>
              <a:ext cx="10156272" cy="370326"/>
            </a:xfrm>
            <a:prstGeom prst="rect">
              <a:avLst/>
            </a:prstGeom>
            <a:solidFill>
              <a:srgbClr val="EFF3F4"/>
            </a:solidFill>
            <a:ln w="3175" cmpd="sng">
              <a:solidFill>
                <a:schemeClr val="accent4">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92" name="Freeform 47"/>
            <p:cNvSpPr>
              <a:spLocks/>
            </p:cNvSpPr>
            <p:nvPr/>
          </p:nvSpPr>
          <p:spPr bwMode="auto">
            <a:xfrm>
              <a:off x="466183" y="1911755"/>
              <a:ext cx="1594236" cy="1085232"/>
            </a:xfrm>
            <a:custGeom>
              <a:avLst/>
              <a:gdLst/>
              <a:ahLst/>
              <a:cxnLst>
                <a:cxn ang="0">
                  <a:pos x="548" y="452"/>
                </a:cxn>
                <a:cxn ang="0">
                  <a:pos x="477" y="442"/>
                </a:cxn>
                <a:cxn ang="0">
                  <a:pos x="423" y="448"/>
                </a:cxn>
                <a:cxn ang="0">
                  <a:pos x="338" y="472"/>
                </a:cxn>
                <a:cxn ang="0">
                  <a:pos x="250" y="447"/>
                </a:cxn>
                <a:cxn ang="0">
                  <a:pos x="205" y="438"/>
                </a:cxn>
                <a:cxn ang="0">
                  <a:pos x="16" y="305"/>
                </a:cxn>
                <a:cxn ang="0">
                  <a:pos x="152" y="114"/>
                </a:cxn>
                <a:cxn ang="0">
                  <a:pos x="183" y="89"/>
                </a:cxn>
                <a:cxn ang="0">
                  <a:pos x="296" y="4"/>
                </a:cxn>
                <a:cxn ang="0">
                  <a:pos x="390" y="25"/>
                </a:cxn>
                <a:cxn ang="0">
                  <a:pos x="418" y="29"/>
                </a:cxn>
                <a:cxn ang="0">
                  <a:pos x="535" y="50"/>
                </a:cxn>
                <a:cxn ang="0">
                  <a:pos x="552" y="71"/>
                </a:cxn>
                <a:cxn ang="0">
                  <a:pos x="565" y="81"/>
                </a:cxn>
                <a:cxn ang="0">
                  <a:pos x="651" y="139"/>
                </a:cxn>
                <a:cxn ang="0">
                  <a:pos x="684" y="161"/>
                </a:cxn>
                <a:cxn ang="0">
                  <a:pos x="782" y="257"/>
                </a:cxn>
                <a:cxn ang="0">
                  <a:pos x="697" y="393"/>
                </a:cxn>
                <a:cxn ang="0">
                  <a:pos x="661" y="411"/>
                </a:cxn>
                <a:cxn ang="0">
                  <a:pos x="567" y="451"/>
                </a:cxn>
                <a:cxn ang="0">
                  <a:pos x="548" y="452"/>
                </a:cxn>
              </a:cxnLst>
              <a:rect l="0" t="0" r="r" b="b"/>
              <a:pathLst>
                <a:path w="793" h="472">
                  <a:moveTo>
                    <a:pt x="548" y="452"/>
                  </a:moveTo>
                  <a:cubicBezTo>
                    <a:pt x="521" y="452"/>
                    <a:pt x="499" y="448"/>
                    <a:pt x="477" y="442"/>
                  </a:cubicBezTo>
                  <a:cubicBezTo>
                    <a:pt x="458" y="436"/>
                    <a:pt x="440" y="438"/>
                    <a:pt x="423" y="448"/>
                  </a:cubicBezTo>
                  <a:cubicBezTo>
                    <a:pt x="397" y="464"/>
                    <a:pt x="368" y="472"/>
                    <a:pt x="338" y="472"/>
                  </a:cubicBezTo>
                  <a:cubicBezTo>
                    <a:pt x="306" y="472"/>
                    <a:pt x="277" y="464"/>
                    <a:pt x="250" y="447"/>
                  </a:cubicBezTo>
                  <a:cubicBezTo>
                    <a:pt x="236" y="438"/>
                    <a:pt x="221" y="435"/>
                    <a:pt x="205" y="438"/>
                  </a:cubicBezTo>
                  <a:cubicBezTo>
                    <a:pt x="120" y="454"/>
                    <a:pt x="32" y="396"/>
                    <a:pt x="16" y="305"/>
                  </a:cubicBezTo>
                  <a:cubicBezTo>
                    <a:pt x="0" y="208"/>
                    <a:pt x="66" y="128"/>
                    <a:pt x="152" y="114"/>
                  </a:cubicBezTo>
                  <a:cubicBezTo>
                    <a:pt x="168" y="111"/>
                    <a:pt x="177" y="103"/>
                    <a:pt x="183" y="89"/>
                  </a:cubicBezTo>
                  <a:cubicBezTo>
                    <a:pt x="204" y="40"/>
                    <a:pt x="242" y="11"/>
                    <a:pt x="296" y="4"/>
                  </a:cubicBezTo>
                  <a:cubicBezTo>
                    <a:pt x="330" y="0"/>
                    <a:pt x="361" y="7"/>
                    <a:pt x="390" y="25"/>
                  </a:cubicBezTo>
                  <a:cubicBezTo>
                    <a:pt x="399" y="31"/>
                    <a:pt x="408" y="32"/>
                    <a:pt x="418" y="29"/>
                  </a:cubicBezTo>
                  <a:cubicBezTo>
                    <a:pt x="460" y="16"/>
                    <a:pt x="500" y="21"/>
                    <a:pt x="535" y="50"/>
                  </a:cubicBezTo>
                  <a:cubicBezTo>
                    <a:pt x="542" y="56"/>
                    <a:pt x="547" y="64"/>
                    <a:pt x="552" y="71"/>
                  </a:cubicBezTo>
                  <a:cubicBezTo>
                    <a:pt x="556" y="76"/>
                    <a:pt x="560" y="80"/>
                    <a:pt x="565" y="81"/>
                  </a:cubicBezTo>
                  <a:cubicBezTo>
                    <a:pt x="603" y="87"/>
                    <a:pt x="631" y="108"/>
                    <a:pt x="651" y="139"/>
                  </a:cubicBezTo>
                  <a:cubicBezTo>
                    <a:pt x="659" y="151"/>
                    <a:pt x="670" y="158"/>
                    <a:pt x="684" y="161"/>
                  </a:cubicBezTo>
                  <a:cubicBezTo>
                    <a:pt x="734" y="169"/>
                    <a:pt x="773" y="207"/>
                    <a:pt x="782" y="257"/>
                  </a:cubicBezTo>
                  <a:cubicBezTo>
                    <a:pt x="793" y="317"/>
                    <a:pt x="756" y="376"/>
                    <a:pt x="697" y="393"/>
                  </a:cubicBezTo>
                  <a:cubicBezTo>
                    <a:pt x="684" y="396"/>
                    <a:pt x="672" y="402"/>
                    <a:pt x="661" y="411"/>
                  </a:cubicBezTo>
                  <a:cubicBezTo>
                    <a:pt x="633" y="433"/>
                    <a:pt x="602" y="447"/>
                    <a:pt x="567" y="451"/>
                  </a:cubicBezTo>
                  <a:cubicBezTo>
                    <a:pt x="559" y="452"/>
                    <a:pt x="552" y="452"/>
                    <a:pt x="548" y="452"/>
                  </a:cubicBezTo>
                  <a:close/>
                </a:path>
              </a:pathLst>
            </a:custGeom>
            <a:solidFill>
              <a:schemeClr val="accent6"/>
            </a:solidFill>
            <a:ln w="3175" cmpd="sng">
              <a:solidFill>
                <a:schemeClr val="accent5"/>
              </a:solidFill>
              <a:round/>
              <a:headEnd/>
              <a:tailEnd/>
            </a:ln>
            <a:scene3d>
              <a:camera prst="orthographicFront"/>
              <a:lightRig rig="threePt" dir="t"/>
            </a:scene3d>
            <a:sp3d>
              <a:bevelT w="107950" h="31750" prst="coolSlant"/>
            </a:sp3d>
          </p:spPr>
          <p:txBody>
            <a:bodyPr vert="horz" wrap="square" lIns="91440" tIns="45720" rIns="91440" bIns="45720" numCol="1" anchor="t" anchorCtr="0" compatLnSpc="1">
              <a:prstTxWarp prst="textNoShape">
                <a:avLst/>
              </a:prstTxWarp>
            </a:bodyPr>
            <a:lstStyle/>
            <a:p>
              <a:endParaRPr lang="en-US" dirty="0"/>
            </a:p>
          </p:txBody>
        </p:sp>
        <p:sp>
          <p:nvSpPr>
            <p:cNvPr id="193" name="Rectangle 192"/>
            <p:cNvSpPr/>
            <p:nvPr/>
          </p:nvSpPr>
          <p:spPr>
            <a:xfrm>
              <a:off x="272227" y="2331152"/>
              <a:ext cx="2030260" cy="338554"/>
            </a:xfrm>
            <a:prstGeom prst="rect">
              <a:avLst/>
            </a:prstGeom>
          </p:spPr>
          <p:txBody>
            <a:bodyPr wrap="square">
              <a:spAutoFit/>
            </a:bodyPr>
            <a:lstStyle/>
            <a:p>
              <a:pPr algn="ctr"/>
              <a:r>
                <a:rPr lang="en-US" sz="1600" b="1" dirty="0" smtClean="0">
                  <a:solidFill>
                    <a:srgbClr val="5F5F5F"/>
                  </a:solidFill>
                  <a:cs typeface="Arial" pitchFamily="34" charset="0"/>
                </a:rPr>
                <a:t>Applications</a:t>
              </a:r>
              <a:endParaRPr lang="en-US" sz="1600" b="1" dirty="0">
                <a:solidFill>
                  <a:srgbClr val="5F5F5F"/>
                </a:solidFill>
              </a:endParaRPr>
            </a:p>
          </p:txBody>
        </p:sp>
        <p:sp>
          <p:nvSpPr>
            <p:cNvPr id="194" name="Rectangle 193"/>
            <p:cNvSpPr/>
            <p:nvPr/>
          </p:nvSpPr>
          <p:spPr>
            <a:xfrm>
              <a:off x="2193129" y="2095369"/>
              <a:ext cx="106529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r>
                <a:rPr lang="en-US" sz="1400" b="1" dirty="0" smtClean="0">
                  <a:solidFill>
                    <a:schemeClr val="bg1"/>
                  </a:solidFill>
                </a:rPr>
                <a:t>Global Human</a:t>
              </a:r>
              <a:br>
                <a:rPr lang="en-US" sz="1400" b="1" dirty="0" smtClean="0">
                  <a:solidFill>
                    <a:schemeClr val="bg1"/>
                  </a:solidFill>
                </a:rPr>
              </a:br>
              <a:r>
                <a:rPr lang="en-US" sz="1400" b="1" dirty="0" smtClean="0">
                  <a:solidFill>
                    <a:schemeClr val="bg1"/>
                  </a:solidFill>
                </a:rPr>
                <a:t>Resources</a:t>
              </a:r>
              <a:endParaRPr lang="en-US" sz="1400" b="1" dirty="0">
                <a:solidFill>
                  <a:schemeClr val="bg1"/>
                </a:solidFill>
              </a:endParaRPr>
            </a:p>
          </p:txBody>
        </p:sp>
        <p:sp>
          <p:nvSpPr>
            <p:cNvPr id="195" name="Rectangle 194"/>
            <p:cNvSpPr/>
            <p:nvPr/>
          </p:nvSpPr>
          <p:spPr>
            <a:xfrm>
              <a:off x="3562247" y="2087483"/>
              <a:ext cx="1513235"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r>
                <a:rPr lang="en-US" sz="1400" b="1" dirty="0" smtClean="0">
                  <a:solidFill>
                    <a:schemeClr val="bg1"/>
                  </a:solidFill>
                </a:rPr>
                <a:t>Talent Management</a:t>
              </a:r>
              <a:endParaRPr lang="en-US" sz="1400" b="1" dirty="0">
                <a:solidFill>
                  <a:schemeClr val="bg1"/>
                </a:solidFill>
              </a:endParaRPr>
            </a:p>
          </p:txBody>
        </p:sp>
        <p:sp>
          <p:nvSpPr>
            <p:cNvPr id="196" name="Rectangle 195"/>
            <p:cNvSpPr/>
            <p:nvPr/>
          </p:nvSpPr>
          <p:spPr>
            <a:xfrm>
              <a:off x="5350873" y="2119035"/>
              <a:ext cx="473594" cy="17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400" b="1" dirty="0" smtClean="0">
                  <a:solidFill>
                    <a:schemeClr val="bg1"/>
                  </a:solidFill>
                </a:rPr>
                <a:t>Service</a:t>
              </a:r>
              <a:endParaRPr lang="en-US" sz="1400" b="1" dirty="0">
                <a:solidFill>
                  <a:schemeClr val="bg1"/>
                </a:solidFill>
              </a:endParaRPr>
            </a:p>
          </p:txBody>
        </p:sp>
        <p:sp>
          <p:nvSpPr>
            <p:cNvPr id="197" name="Rectangle 196"/>
            <p:cNvSpPr/>
            <p:nvPr/>
          </p:nvSpPr>
          <p:spPr>
            <a:xfrm>
              <a:off x="7204442" y="2098549"/>
              <a:ext cx="379912"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r>
                <a:rPr lang="en-US" sz="1400" b="1" dirty="0" smtClean="0">
                  <a:solidFill>
                    <a:schemeClr val="bg1"/>
                  </a:solidFill>
                </a:rPr>
                <a:t>Sales</a:t>
              </a:r>
              <a:endParaRPr lang="en-US" sz="1400" b="1" dirty="0">
                <a:solidFill>
                  <a:schemeClr val="bg1"/>
                </a:solidFill>
              </a:endParaRPr>
            </a:p>
          </p:txBody>
        </p:sp>
        <p:sp>
          <p:nvSpPr>
            <p:cNvPr id="198" name="Rectangle 197"/>
            <p:cNvSpPr/>
            <p:nvPr/>
          </p:nvSpPr>
          <p:spPr>
            <a:xfrm>
              <a:off x="8046873" y="2087483"/>
              <a:ext cx="1492483"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r>
                <a:rPr lang="en-US" sz="1400" b="1" dirty="0" smtClean="0">
                  <a:solidFill>
                    <a:schemeClr val="bg1"/>
                  </a:solidFill>
                </a:rPr>
                <a:t>Enterprise Resource </a:t>
              </a:r>
              <a:br>
                <a:rPr lang="en-US" sz="1400" b="1" dirty="0" smtClean="0">
                  <a:solidFill>
                    <a:schemeClr val="bg1"/>
                  </a:solidFill>
                </a:rPr>
              </a:br>
              <a:r>
                <a:rPr lang="en-US" sz="1400" b="1" dirty="0" smtClean="0">
                  <a:solidFill>
                    <a:schemeClr val="bg1"/>
                  </a:solidFill>
                </a:rPr>
                <a:t>Planning</a:t>
              </a:r>
              <a:endParaRPr lang="en-US" sz="1400" b="1" dirty="0">
                <a:solidFill>
                  <a:schemeClr val="bg1"/>
                </a:solidFill>
              </a:endParaRPr>
            </a:p>
          </p:txBody>
        </p:sp>
        <p:sp>
          <p:nvSpPr>
            <p:cNvPr id="199" name="Rectangle 198"/>
            <p:cNvSpPr/>
            <p:nvPr/>
          </p:nvSpPr>
          <p:spPr>
            <a:xfrm>
              <a:off x="9848520" y="2071707"/>
              <a:ext cx="1748855"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US" sz="1400" b="1" dirty="0" smtClean="0">
                  <a:solidFill>
                    <a:schemeClr val="bg1"/>
                  </a:solidFill>
                </a:rPr>
                <a:t>Enterprise Performance</a:t>
              </a:r>
              <a:br>
                <a:rPr lang="en-US" sz="1400" b="1" dirty="0" smtClean="0">
                  <a:solidFill>
                    <a:schemeClr val="bg1"/>
                  </a:solidFill>
                </a:rPr>
              </a:br>
              <a:r>
                <a:rPr lang="en-US" sz="1400" b="1" dirty="0" smtClean="0">
                  <a:solidFill>
                    <a:schemeClr val="bg1"/>
                  </a:solidFill>
                </a:rPr>
                <a:t>Management</a:t>
              </a:r>
              <a:endParaRPr lang="en-US" sz="1400" b="1" dirty="0">
                <a:solidFill>
                  <a:schemeClr val="bg1"/>
                </a:solidFill>
              </a:endParaRPr>
            </a:p>
          </p:txBody>
        </p:sp>
        <p:sp>
          <p:nvSpPr>
            <p:cNvPr id="200" name="Rectangle 199"/>
            <p:cNvSpPr/>
            <p:nvPr/>
          </p:nvSpPr>
          <p:spPr>
            <a:xfrm>
              <a:off x="6128289" y="2095371"/>
              <a:ext cx="781808"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r>
                <a:rPr lang="en-US" sz="1400" b="1" dirty="0" smtClean="0">
                  <a:solidFill>
                    <a:schemeClr val="bg1"/>
                  </a:solidFill>
                </a:rPr>
                <a:t>Marketing</a:t>
              </a:r>
              <a:endParaRPr lang="en-US" sz="1400" b="1" dirty="0">
                <a:solidFill>
                  <a:schemeClr val="bg1"/>
                </a:solidFill>
              </a:endParaRPr>
            </a:p>
          </p:txBody>
        </p:sp>
        <p:sp>
          <p:nvSpPr>
            <p:cNvPr id="201" name="Rectangle 200"/>
            <p:cNvSpPr/>
            <p:nvPr/>
          </p:nvSpPr>
          <p:spPr>
            <a:xfrm>
              <a:off x="2214101" y="2695476"/>
              <a:ext cx="1256754"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r>
                <a:rPr lang="en-US" sz="1400" b="1" dirty="0" smtClean="0">
                  <a:solidFill>
                    <a:schemeClr val="accent5"/>
                  </a:solidFill>
                </a:rPr>
                <a:t>Social Marketing</a:t>
              </a:r>
              <a:endParaRPr lang="en-US" sz="1400" b="1" dirty="0">
                <a:solidFill>
                  <a:schemeClr val="accent5"/>
                </a:solidFill>
              </a:endParaRPr>
            </a:p>
          </p:txBody>
        </p:sp>
        <p:sp>
          <p:nvSpPr>
            <p:cNvPr id="202" name="Rectangle 201"/>
            <p:cNvSpPr/>
            <p:nvPr/>
          </p:nvSpPr>
          <p:spPr>
            <a:xfrm>
              <a:off x="4140868" y="2706109"/>
              <a:ext cx="2462213"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algn="ctr"/>
              <a:r>
                <a:rPr lang="en-US" sz="1400" b="1" dirty="0">
                  <a:solidFill>
                    <a:schemeClr val="accent5"/>
                  </a:solidFill>
                </a:rPr>
                <a:t>Social Engagement &amp; Monitoring</a:t>
              </a:r>
            </a:p>
          </p:txBody>
        </p:sp>
        <p:sp>
          <p:nvSpPr>
            <p:cNvPr id="203" name="Rectangle 202"/>
            <p:cNvSpPr/>
            <p:nvPr/>
          </p:nvSpPr>
          <p:spPr>
            <a:xfrm>
              <a:off x="7230562" y="2708957"/>
              <a:ext cx="1908350" cy="209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400" b="1" dirty="0">
                  <a:solidFill>
                    <a:schemeClr val="accent5"/>
                  </a:solidFill>
                </a:rPr>
                <a:t>Social Enterprise </a:t>
              </a:r>
              <a:r>
                <a:rPr lang="en-US" sz="1400" b="1" dirty="0" smtClean="0">
                  <a:solidFill>
                    <a:schemeClr val="accent5"/>
                  </a:solidFill>
                </a:rPr>
                <a:t>Network</a:t>
              </a:r>
              <a:endParaRPr lang="en-US" sz="1400" b="1" dirty="0">
                <a:solidFill>
                  <a:schemeClr val="accent5"/>
                </a:solidFill>
              </a:endParaRPr>
            </a:p>
          </p:txBody>
        </p:sp>
        <p:sp>
          <p:nvSpPr>
            <p:cNvPr id="204" name="Rectangle 203"/>
            <p:cNvSpPr/>
            <p:nvPr/>
          </p:nvSpPr>
          <p:spPr>
            <a:xfrm>
              <a:off x="9766394" y="2706109"/>
              <a:ext cx="1538883"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r>
                <a:rPr lang="en-US" sz="1400" b="1" dirty="0" smtClean="0">
                  <a:solidFill>
                    <a:schemeClr val="accent5"/>
                  </a:solidFill>
                </a:rPr>
                <a:t>Social Data &amp; Insight</a:t>
              </a:r>
              <a:endParaRPr lang="en-US" sz="1400" b="1" dirty="0">
                <a:solidFill>
                  <a:schemeClr val="accent5"/>
                </a:solidFill>
              </a:endParaRPr>
            </a:p>
          </p:txBody>
        </p:sp>
        <p:cxnSp>
          <p:nvCxnSpPr>
            <p:cNvPr id="205" name="Straight Connector 204"/>
            <p:cNvCxnSpPr/>
            <p:nvPr/>
          </p:nvCxnSpPr>
          <p:spPr>
            <a:xfrm>
              <a:off x="3410268" y="2039309"/>
              <a:ext cx="0" cy="556784"/>
            </a:xfrm>
            <a:prstGeom prst="line">
              <a:avLst/>
            </a:prstGeom>
            <a:ln w="3175" cmpd="sng">
              <a:solidFill>
                <a:schemeClr val="accent3">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218303" y="2039309"/>
              <a:ext cx="0" cy="556784"/>
            </a:xfrm>
            <a:prstGeom prst="line">
              <a:avLst/>
            </a:prstGeom>
            <a:ln w="3175" cmpd="sng">
              <a:solidFill>
                <a:schemeClr val="accent3">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5942012" y="2039309"/>
              <a:ext cx="0" cy="556784"/>
            </a:xfrm>
            <a:prstGeom prst="line">
              <a:avLst/>
            </a:prstGeom>
            <a:ln w="3175" cmpd="sng">
              <a:solidFill>
                <a:schemeClr val="accent3">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008812" y="2039309"/>
              <a:ext cx="0" cy="556784"/>
            </a:xfrm>
            <a:prstGeom prst="line">
              <a:avLst/>
            </a:prstGeom>
            <a:ln w="3175" cmpd="sng">
              <a:solidFill>
                <a:schemeClr val="accent3">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884921" y="2039309"/>
              <a:ext cx="0" cy="556784"/>
            </a:xfrm>
            <a:prstGeom prst="line">
              <a:avLst/>
            </a:prstGeom>
            <a:ln w="3175" cmpd="sng">
              <a:solidFill>
                <a:schemeClr val="accent3">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9675812" y="2039309"/>
              <a:ext cx="0" cy="556784"/>
            </a:xfrm>
            <a:prstGeom prst="line">
              <a:avLst/>
            </a:prstGeom>
            <a:ln w="3175" cmpd="sng">
              <a:solidFill>
                <a:schemeClr val="accent3">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909602" y="2669718"/>
              <a:ext cx="0" cy="303701"/>
            </a:xfrm>
            <a:prstGeom prst="line">
              <a:avLst/>
            </a:prstGeom>
            <a:ln w="3175" cmpd="sng">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9447212" y="2669718"/>
              <a:ext cx="0" cy="303701"/>
            </a:xfrm>
            <a:prstGeom prst="line">
              <a:avLst/>
            </a:prstGeom>
            <a:ln w="3175" cmpd="sng">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3808412" y="2669718"/>
              <a:ext cx="0" cy="303701"/>
            </a:xfrm>
            <a:prstGeom prst="line">
              <a:avLst/>
            </a:prstGeom>
            <a:ln w="3175" cmpd="sng">
              <a:solidFill>
                <a:schemeClr val="accent4">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cxnSp>
        <p:nvCxnSpPr>
          <p:cNvPr id="223" name="Straight Connector 222"/>
          <p:cNvCxnSpPr/>
          <p:nvPr/>
        </p:nvCxnSpPr>
        <p:spPr>
          <a:xfrm flipV="1">
            <a:off x="9013297" y="2420888"/>
            <a:ext cx="0" cy="3456385"/>
          </a:xfrm>
          <a:prstGeom prst="line">
            <a:avLst/>
          </a:prstGeom>
          <a:ln w="19050">
            <a:solidFill>
              <a:schemeClr val="accent3"/>
            </a:solidFill>
            <a:prstDash val="sysDash"/>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19177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Market predicted to grow at 29.1% CAGR</a:t>
            </a:r>
            <a:endParaRPr lang="en-GB" dirty="0"/>
          </a:p>
        </p:txBody>
      </p:sp>
      <p:sp>
        <p:nvSpPr>
          <p:cNvPr id="4" name="Content Placeholder 3"/>
          <p:cNvSpPr>
            <a:spLocks noGrp="1"/>
          </p:cNvSpPr>
          <p:nvPr>
            <p:ph idx="1"/>
          </p:nvPr>
        </p:nvSpPr>
        <p:spPr>
          <a:xfrm>
            <a:off x="531151" y="1628800"/>
            <a:ext cx="11126522" cy="4314800"/>
          </a:xfrm>
        </p:spPr>
        <p:txBody>
          <a:bodyPr/>
          <a:lstStyle/>
          <a:p>
            <a:pPr algn="ctr">
              <a:buNone/>
            </a:pPr>
            <a:r>
              <a:rPr lang="en-GB" sz="3600" dirty="0" smtClean="0"/>
              <a:t> </a:t>
            </a:r>
          </a:p>
          <a:p>
            <a:pPr algn="ctr">
              <a:buNone/>
            </a:pPr>
            <a:r>
              <a:rPr lang="en-GB" sz="13800" b="1" dirty="0" smtClean="0">
                <a:solidFill>
                  <a:srgbClr val="FF0000"/>
                </a:solidFill>
              </a:rPr>
              <a:t>$16.5 Billion</a:t>
            </a:r>
          </a:p>
          <a:p>
            <a:pPr algn="ctr">
              <a:buNone/>
            </a:pPr>
            <a:endParaRPr lang="en-GB" sz="3600" dirty="0" smtClean="0"/>
          </a:p>
          <a:p>
            <a:pPr algn="ctr">
              <a:buNone/>
            </a:pPr>
            <a:r>
              <a:rPr lang="en-GB" sz="3600" dirty="0" smtClean="0"/>
              <a:t>Global Spend in 2015; Increase of 32.8% from 2014</a:t>
            </a:r>
          </a:p>
          <a:p>
            <a:pPr algn="ctr">
              <a:buNone/>
            </a:pPr>
            <a:r>
              <a:rPr lang="en-GB" sz="3600" dirty="0" smtClean="0"/>
              <a:t>Global PaaS market to grow to </a:t>
            </a:r>
            <a:r>
              <a:rPr lang="en-GB" sz="3600" dirty="0" smtClean="0">
                <a:solidFill>
                  <a:srgbClr val="FF0000"/>
                </a:solidFill>
              </a:rPr>
              <a:t>$4.1B</a:t>
            </a:r>
            <a:r>
              <a:rPr lang="en-GB" sz="3600" dirty="0" smtClean="0"/>
              <a:t> in 2015</a:t>
            </a:r>
            <a:endParaRPr lang="en-GB" sz="3600"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5</a:t>
            </a:fld>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 – Oracle Capabilities</a:t>
            </a:r>
            <a:endParaRPr lang="en-GB" dirty="0"/>
          </a:p>
        </p:txBody>
      </p:sp>
      <p:pic>
        <p:nvPicPr>
          <p:cNvPr id="3074" name="Picture 2"/>
          <p:cNvPicPr>
            <a:picLocks noChangeAspect="1" noChangeArrowheads="1"/>
          </p:cNvPicPr>
          <p:nvPr/>
        </p:nvPicPr>
        <p:blipFill>
          <a:blip r:embed="rId3" cstate="print"/>
          <a:srcRect/>
          <a:stretch>
            <a:fillRect/>
          </a:stretch>
        </p:blipFill>
        <p:spPr bwMode="auto">
          <a:xfrm>
            <a:off x="1701924" y="1484784"/>
            <a:ext cx="8679502" cy="450579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C51EAA63-D034-42AE-91FA-B13B9518C7BE}" type="slidenum">
              <a:rPr lang="en-GB" smtClean="0"/>
              <a:pPr/>
              <a:t>50</a:t>
            </a:fld>
            <a:endParaRPr lang="en-GB" dirty="0"/>
          </a:p>
        </p:txBody>
      </p:sp>
      <p:sp>
        <p:nvSpPr>
          <p:cNvPr id="8" name="Footer Placeholder 7"/>
          <p:cNvSpPr>
            <a:spLocks noGrp="1"/>
          </p:cNvSpPr>
          <p:nvPr>
            <p:ph type="ftr" sz="quarter" idx="11"/>
          </p:nvPr>
        </p:nvSpPr>
        <p:spPr/>
        <p:txBody>
          <a:bodyPr/>
          <a:lstStyle/>
          <a:p>
            <a:r>
              <a:rPr lang="en-GB" dirty="0" smtClean="0"/>
              <a:t>Oracle Confidential – Commercial in Confidence</a:t>
            </a:r>
            <a:endParaRPr lang="en-GB" dirty="0"/>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Five Best Practices To Maximise Value</a:t>
            </a:r>
            <a:endParaRPr lang="en-GB" dirty="0"/>
          </a:p>
        </p:txBody>
      </p:sp>
      <p:sp>
        <p:nvSpPr>
          <p:cNvPr id="5" name="Slide Number Placeholder 4"/>
          <p:cNvSpPr>
            <a:spLocks noGrp="1"/>
          </p:cNvSpPr>
          <p:nvPr>
            <p:ph type="sldNum" sz="quarter" idx="12"/>
          </p:nvPr>
        </p:nvSpPr>
        <p:spPr/>
        <p:txBody>
          <a:bodyPr/>
          <a:lstStyle/>
          <a:p>
            <a:fld id="{C51EAA63-D034-42AE-91FA-B13B9518C7BE}" type="slidenum">
              <a:rPr lang="en-GB" smtClean="0"/>
              <a:pPr/>
              <a:t>51</a:t>
            </a:fld>
            <a:endParaRPr lang="en-GB" dirty="0"/>
          </a:p>
        </p:txBody>
      </p:sp>
      <p:grpSp>
        <p:nvGrpSpPr>
          <p:cNvPr id="24" name="Group 23"/>
          <p:cNvGrpSpPr/>
          <p:nvPr/>
        </p:nvGrpSpPr>
        <p:grpSpPr>
          <a:xfrm>
            <a:off x="765820" y="1412776"/>
            <a:ext cx="3600400" cy="2232248"/>
            <a:chOff x="765820" y="1412776"/>
            <a:chExt cx="3600400" cy="2232248"/>
          </a:xfrm>
        </p:grpSpPr>
        <p:grpSp>
          <p:nvGrpSpPr>
            <p:cNvPr id="19" name="Group 18"/>
            <p:cNvGrpSpPr>
              <a:grpSpLocks noChangeAspect="1"/>
            </p:cNvGrpSpPr>
            <p:nvPr/>
          </p:nvGrpSpPr>
          <p:grpSpPr>
            <a:xfrm>
              <a:off x="1341884" y="1700808"/>
              <a:ext cx="936104" cy="936104"/>
              <a:chOff x="2787501" y="1257"/>
              <a:chExt cx="1512275" cy="1512275"/>
            </a:xfrm>
            <a:effectLst/>
          </p:grpSpPr>
          <p:sp>
            <p:nvSpPr>
              <p:cNvPr id="20" name="Oval 19"/>
              <p:cNvSpPr/>
              <p:nvPr/>
            </p:nvSpPr>
            <p:spPr>
              <a:xfrm>
                <a:off x="2787501" y="1257"/>
                <a:ext cx="1512275" cy="1512275"/>
              </a:xfrm>
              <a:prstGeom prst="ellipse">
                <a:avLst/>
              </a:pr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1" name="Oval 4"/>
              <p:cNvSpPr/>
              <p:nvPr/>
            </p:nvSpPr>
            <p:spPr>
              <a:xfrm>
                <a:off x="3008969" y="222724"/>
                <a:ext cx="1069339" cy="1069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2800" b="1" kern="1200" dirty="0" smtClean="0"/>
                  <a:t>50%</a:t>
                </a:r>
                <a:endParaRPr lang="en-GB" sz="2800" b="1" kern="1200" dirty="0"/>
              </a:p>
            </p:txBody>
          </p:sp>
        </p:grpSp>
        <p:sp>
          <p:nvSpPr>
            <p:cNvPr id="6" name="TextBox 5"/>
            <p:cNvSpPr txBox="1"/>
            <p:nvPr/>
          </p:nvSpPr>
          <p:spPr>
            <a:xfrm>
              <a:off x="765820" y="1412776"/>
              <a:ext cx="3600400" cy="2160240"/>
            </a:xfrm>
            <a:prstGeom prst="rect">
              <a:avLst/>
            </a:prstGeom>
            <a:noFill/>
            <a:ln>
              <a:noFill/>
            </a:ln>
          </p:spPr>
          <p:txBody>
            <a:bodyPr wrap="square" lIns="0" tIns="0" rIns="0" bIns="0" rtlCol="0">
              <a:noAutofit/>
            </a:bodyPr>
            <a:lstStyle/>
            <a:p>
              <a:pPr algn="ctr">
                <a:lnSpc>
                  <a:spcPct val="90000"/>
                </a:lnSpc>
              </a:pPr>
              <a:r>
                <a:rPr lang="en-GB" dirty="0" smtClean="0"/>
                <a:t>Standardise and Consolidate</a:t>
              </a:r>
              <a:endParaRPr lang="en-GB" dirty="0"/>
            </a:p>
          </p:txBody>
        </p:sp>
        <p:grpSp>
          <p:nvGrpSpPr>
            <p:cNvPr id="18" name="Group 17"/>
            <p:cNvGrpSpPr/>
            <p:nvPr/>
          </p:nvGrpSpPr>
          <p:grpSpPr>
            <a:xfrm>
              <a:off x="873832" y="2492896"/>
              <a:ext cx="3384376" cy="1152128"/>
              <a:chOff x="-5714900" y="7677472"/>
              <a:chExt cx="15193688" cy="3657600"/>
            </a:xfrm>
          </p:grpSpPr>
          <p:pic>
            <p:nvPicPr>
              <p:cNvPr id="1026" name="Picture 2" descr="C:\Users\dmmartin\Documents\Oracle\Reference - No BU\Templates\Ora Corp icons infographics\ic-Database-gray.png"/>
              <p:cNvPicPr>
                <a:picLocks noChangeAspect="1" noChangeArrowheads="1"/>
              </p:cNvPicPr>
              <p:nvPr/>
            </p:nvPicPr>
            <p:blipFill>
              <a:blip r:embed="rId3" cstate="print"/>
              <a:srcRect/>
              <a:stretch>
                <a:fillRect/>
              </a:stretch>
            </p:blipFill>
            <p:spPr bwMode="auto">
              <a:xfrm>
                <a:off x="3513972" y="7677472"/>
                <a:ext cx="3657600" cy="3657600"/>
              </a:xfrm>
              <a:prstGeom prst="rect">
                <a:avLst/>
              </a:prstGeom>
              <a:noFill/>
            </p:spPr>
          </p:pic>
          <p:pic>
            <p:nvPicPr>
              <p:cNvPr id="1027" name="Picture 3" descr="C:\Users\dmmartin\Documents\Oracle\Reference - No BU\Templates\Ora Corp icons infographics\ic-Database-red.png"/>
              <p:cNvPicPr>
                <a:picLocks noChangeAspect="1" noChangeArrowheads="1"/>
              </p:cNvPicPr>
              <p:nvPr/>
            </p:nvPicPr>
            <p:blipFill>
              <a:blip r:embed="rId4" cstate="print"/>
              <a:srcRect/>
              <a:stretch>
                <a:fillRect/>
              </a:stretch>
            </p:blipFill>
            <p:spPr bwMode="auto">
              <a:xfrm>
                <a:off x="-1100464" y="7677472"/>
                <a:ext cx="3657600" cy="3657600"/>
              </a:xfrm>
              <a:prstGeom prst="rect">
                <a:avLst/>
              </a:prstGeom>
              <a:noFill/>
            </p:spPr>
          </p:pic>
          <p:pic>
            <p:nvPicPr>
              <p:cNvPr id="14" name="Picture 3" descr="C:\Users\dmmartin\Documents\Oracle\Reference - No BU\Templates\Ora Corp icons infographics\ic-Database-red.png"/>
              <p:cNvPicPr>
                <a:picLocks noChangeAspect="1" noChangeArrowheads="1"/>
              </p:cNvPicPr>
              <p:nvPr/>
            </p:nvPicPr>
            <p:blipFill>
              <a:blip r:embed="rId4" cstate="print"/>
              <a:srcRect/>
              <a:stretch>
                <a:fillRect/>
              </a:stretch>
            </p:blipFill>
            <p:spPr bwMode="auto">
              <a:xfrm>
                <a:off x="-3407682" y="7677472"/>
                <a:ext cx="3657600" cy="3657600"/>
              </a:xfrm>
              <a:prstGeom prst="rect">
                <a:avLst/>
              </a:prstGeom>
              <a:noFill/>
            </p:spPr>
          </p:pic>
          <p:pic>
            <p:nvPicPr>
              <p:cNvPr id="15" name="Picture 3" descr="C:\Users\dmmartin\Documents\Oracle\Reference - No BU\Templates\Ora Corp icons infographics\ic-Database-red.png"/>
              <p:cNvPicPr>
                <a:picLocks noChangeAspect="1" noChangeArrowheads="1"/>
              </p:cNvPicPr>
              <p:nvPr/>
            </p:nvPicPr>
            <p:blipFill>
              <a:blip r:embed="rId4" cstate="print"/>
              <a:srcRect/>
              <a:stretch>
                <a:fillRect/>
              </a:stretch>
            </p:blipFill>
            <p:spPr bwMode="auto">
              <a:xfrm>
                <a:off x="-5714900" y="7677472"/>
                <a:ext cx="3657600" cy="3657600"/>
              </a:xfrm>
              <a:prstGeom prst="rect">
                <a:avLst/>
              </a:prstGeom>
              <a:noFill/>
            </p:spPr>
          </p:pic>
          <p:pic>
            <p:nvPicPr>
              <p:cNvPr id="16" name="Picture 2" descr="C:\Users\dmmartin\Documents\Oracle\Reference - No BU\Templates\Ora Corp icons infographics\ic-Database-gray.png"/>
              <p:cNvPicPr>
                <a:picLocks noChangeAspect="1" noChangeArrowheads="1"/>
              </p:cNvPicPr>
              <p:nvPr/>
            </p:nvPicPr>
            <p:blipFill>
              <a:blip r:embed="rId3" cstate="print"/>
              <a:srcRect/>
              <a:stretch>
                <a:fillRect/>
              </a:stretch>
            </p:blipFill>
            <p:spPr bwMode="auto">
              <a:xfrm>
                <a:off x="1206754" y="7677472"/>
                <a:ext cx="3657600" cy="3657600"/>
              </a:xfrm>
              <a:prstGeom prst="rect">
                <a:avLst/>
              </a:prstGeom>
              <a:noFill/>
            </p:spPr>
          </p:pic>
          <p:pic>
            <p:nvPicPr>
              <p:cNvPr id="17" name="Picture 2" descr="C:\Users\dmmartin\Documents\Oracle\Reference - No BU\Templates\Ora Corp icons infographics\ic-Database-gray.png"/>
              <p:cNvPicPr>
                <a:picLocks noChangeAspect="1" noChangeArrowheads="1"/>
              </p:cNvPicPr>
              <p:nvPr/>
            </p:nvPicPr>
            <p:blipFill>
              <a:blip r:embed="rId3" cstate="print"/>
              <a:srcRect/>
              <a:stretch>
                <a:fillRect/>
              </a:stretch>
            </p:blipFill>
            <p:spPr bwMode="auto">
              <a:xfrm>
                <a:off x="5821188" y="7677472"/>
                <a:ext cx="3657600" cy="3657600"/>
              </a:xfrm>
              <a:prstGeom prst="rect">
                <a:avLst/>
              </a:prstGeom>
              <a:noFill/>
            </p:spPr>
          </p:pic>
        </p:grpSp>
        <p:sp>
          <p:nvSpPr>
            <p:cNvPr id="22" name="TextBox 21"/>
            <p:cNvSpPr txBox="1"/>
            <p:nvPr/>
          </p:nvSpPr>
          <p:spPr>
            <a:xfrm>
              <a:off x="2422004" y="1700808"/>
              <a:ext cx="1656184" cy="648072"/>
            </a:xfrm>
            <a:prstGeom prst="rect">
              <a:avLst/>
            </a:prstGeom>
            <a:noFill/>
          </p:spPr>
          <p:txBody>
            <a:bodyPr wrap="square" lIns="0" tIns="0" rIns="0" bIns="0" rtlCol="0">
              <a:noAutofit/>
            </a:bodyPr>
            <a:lstStyle/>
            <a:p>
              <a:pPr>
                <a:lnSpc>
                  <a:spcPct val="90000"/>
                </a:lnSpc>
              </a:pPr>
              <a:r>
                <a:rPr lang="en-GB" sz="1600" dirty="0" smtClean="0"/>
                <a:t>Organisations reporting </a:t>
              </a:r>
              <a:r>
                <a:rPr lang="en-GB" sz="1600" b="1" dirty="0" smtClean="0">
                  <a:solidFill>
                    <a:srgbClr val="FF0000"/>
                  </a:solidFill>
                </a:rPr>
                <a:t>operational savings of up to 50%</a:t>
              </a:r>
              <a:endParaRPr lang="en-GB" sz="1600" baseline="30000" dirty="0">
                <a:solidFill>
                  <a:srgbClr val="FF0000"/>
                </a:solidFill>
              </a:endParaRPr>
            </a:p>
          </p:txBody>
        </p:sp>
      </p:grpSp>
      <p:grpSp>
        <p:nvGrpSpPr>
          <p:cNvPr id="26" name="Group 25"/>
          <p:cNvGrpSpPr/>
          <p:nvPr/>
        </p:nvGrpSpPr>
        <p:grpSpPr>
          <a:xfrm>
            <a:off x="7822604" y="1412776"/>
            <a:ext cx="3744416" cy="2160240"/>
            <a:chOff x="7822604" y="1412776"/>
            <a:chExt cx="3744416" cy="2160240"/>
          </a:xfrm>
        </p:grpSpPr>
        <p:sp>
          <p:nvSpPr>
            <p:cNvPr id="9" name="TextBox 8"/>
            <p:cNvSpPr txBox="1"/>
            <p:nvPr/>
          </p:nvSpPr>
          <p:spPr>
            <a:xfrm>
              <a:off x="7966620" y="1412776"/>
              <a:ext cx="3600400" cy="2160240"/>
            </a:xfrm>
            <a:prstGeom prst="rect">
              <a:avLst/>
            </a:prstGeom>
            <a:noFill/>
            <a:ln>
              <a:noFill/>
            </a:ln>
          </p:spPr>
          <p:txBody>
            <a:bodyPr wrap="square" lIns="0" tIns="0" rIns="0" bIns="0" rtlCol="0">
              <a:noAutofit/>
            </a:bodyPr>
            <a:lstStyle/>
            <a:p>
              <a:pPr algn="ctr">
                <a:lnSpc>
                  <a:spcPct val="90000"/>
                </a:lnSpc>
              </a:pPr>
              <a:r>
                <a:rPr lang="en-GB" dirty="0" smtClean="0"/>
                <a:t>Choose Comprehensive &amp; Integrated</a:t>
              </a:r>
              <a:endParaRPr lang="en-GB" dirty="0"/>
            </a:p>
          </p:txBody>
        </p:sp>
        <p:pic>
          <p:nvPicPr>
            <p:cNvPr id="1028" name="Picture 4" descr="C:\Users\dmmartin\Documents\Oracle\Reference - No BU\Templates\Ora Corp icons infographics\ic-Building_Office-gray-red.png"/>
            <p:cNvPicPr>
              <a:picLocks noChangeAspect="1" noChangeArrowheads="1"/>
            </p:cNvPicPr>
            <p:nvPr/>
          </p:nvPicPr>
          <p:blipFill>
            <a:blip r:embed="rId5" cstate="print"/>
            <a:srcRect/>
            <a:stretch>
              <a:fillRect/>
            </a:stretch>
          </p:blipFill>
          <p:spPr bwMode="auto">
            <a:xfrm>
              <a:off x="7822604" y="1700808"/>
              <a:ext cx="1872080" cy="1872080"/>
            </a:xfrm>
            <a:prstGeom prst="rect">
              <a:avLst/>
            </a:prstGeom>
            <a:noFill/>
          </p:spPr>
        </p:pic>
        <p:sp>
          <p:nvSpPr>
            <p:cNvPr id="25" name="TextBox 24"/>
            <p:cNvSpPr txBox="1"/>
            <p:nvPr/>
          </p:nvSpPr>
          <p:spPr>
            <a:xfrm>
              <a:off x="9622804" y="1844824"/>
              <a:ext cx="1872208" cy="1368152"/>
            </a:xfrm>
            <a:prstGeom prst="rect">
              <a:avLst/>
            </a:prstGeom>
            <a:noFill/>
          </p:spPr>
          <p:txBody>
            <a:bodyPr wrap="square" lIns="0" tIns="0" rIns="0" bIns="0" rtlCol="0">
              <a:noAutofit/>
            </a:bodyPr>
            <a:lstStyle/>
            <a:p>
              <a:pPr>
                <a:lnSpc>
                  <a:spcPct val="90000"/>
                </a:lnSpc>
              </a:pPr>
              <a:r>
                <a:rPr lang="en-GB" sz="2000" b="1" dirty="0" smtClean="0">
                  <a:solidFill>
                    <a:srgbClr val="FF0000"/>
                  </a:solidFill>
                </a:rPr>
                <a:t>75%</a:t>
              </a:r>
              <a:r>
                <a:rPr lang="en-GB" sz="2000" dirty="0" smtClean="0"/>
                <a:t> of Organisations want a platform with well integrated capabilities</a:t>
              </a:r>
              <a:endParaRPr lang="en-GB" sz="2000" baseline="30000" dirty="0"/>
            </a:p>
          </p:txBody>
        </p:sp>
      </p:grpSp>
      <p:sp>
        <p:nvSpPr>
          <p:cNvPr id="27" name="TextBox 26"/>
          <p:cNvSpPr txBox="1"/>
          <p:nvPr/>
        </p:nvSpPr>
        <p:spPr>
          <a:xfrm>
            <a:off x="5086300" y="5877272"/>
            <a:ext cx="2448272" cy="432048"/>
          </a:xfrm>
          <a:prstGeom prst="rect">
            <a:avLst/>
          </a:prstGeom>
          <a:noFill/>
        </p:spPr>
        <p:txBody>
          <a:bodyPr wrap="square" lIns="0" tIns="0" rIns="0" bIns="0" rtlCol="0">
            <a:noAutofit/>
          </a:bodyPr>
          <a:lstStyle/>
          <a:p>
            <a:pPr>
              <a:lnSpc>
                <a:spcPct val="90000"/>
              </a:lnSpc>
            </a:pPr>
            <a:r>
              <a:rPr lang="en-GB" sz="800" dirty="0" smtClean="0"/>
              <a:t>ComputerWorld Cloud Computing Survey, sponsored by Oracle, September 2014. Survey Title: Customers Speak: Cloud Needs Guarantees; </a:t>
            </a:r>
            <a:r>
              <a:rPr lang="en-GB" sz="800" dirty="0" smtClean="0">
                <a:hlinkClick r:id="rId6"/>
              </a:rPr>
              <a:t>http://www.oracle.com/goto/computerworld</a:t>
            </a:r>
            <a:endParaRPr lang="en-GB" sz="800" dirty="0" smtClean="0"/>
          </a:p>
          <a:p>
            <a:pPr>
              <a:lnSpc>
                <a:spcPct val="90000"/>
              </a:lnSpc>
            </a:pPr>
            <a:endParaRPr lang="en-GB" dirty="0"/>
          </a:p>
        </p:txBody>
      </p:sp>
      <p:grpSp>
        <p:nvGrpSpPr>
          <p:cNvPr id="33" name="Group 32"/>
          <p:cNvGrpSpPr/>
          <p:nvPr/>
        </p:nvGrpSpPr>
        <p:grpSpPr>
          <a:xfrm>
            <a:off x="4366220" y="2852936"/>
            <a:ext cx="3600400" cy="2808312"/>
            <a:chOff x="4366220" y="2852936"/>
            <a:chExt cx="3600400" cy="2808312"/>
          </a:xfrm>
        </p:grpSpPr>
        <p:sp>
          <p:nvSpPr>
            <p:cNvPr id="8" name="TextBox 7"/>
            <p:cNvSpPr txBox="1"/>
            <p:nvPr/>
          </p:nvSpPr>
          <p:spPr>
            <a:xfrm>
              <a:off x="4366220" y="2852936"/>
              <a:ext cx="3600400" cy="2160240"/>
            </a:xfrm>
            <a:prstGeom prst="rect">
              <a:avLst/>
            </a:prstGeom>
            <a:noFill/>
            <a:ln>
              <a:noFill/>
            </a:ln>
          </p:spPr>
          <p:txBody>
            <a:bodyPr wrap="square" lIns="0" tIns="0" rIns="0" bIns="0" rtlCol="0">
              <a:noAutofit/>
            </a:bodyPr>
            <a:lstStyle/>
            <a:p>
              <a:pPr algn="ctr">
                <a:lnSpc>
                  <a:spcPct val="90000"/>
                </a:lnSpc>
              </a:pPr>
              <a:r>
                <a:rPr lang="en-GB" dirty="0" smtClean="0"/>
                <a:t>Ensure Traditional Data Centre Capabilities</a:t>
              </a:r>
            </a:p>
            <a:p>
              <a:pPr algn="ctr">
                <a:lnSpc>
                  <a:spcPct val="90000"/>
                </a:lnSpc>
              </a:pPr>
              <a:endParaRPr lang="en-GB" sz="1600" dirty="0" smtClean="0"/>
            </a:p>
            <a:p>
              <a:pPr algn="ctr">
                <a:lnSpc>
                  <a:spcPct val="90000"/>
                </a:lnSpc>
              </a:pPr>
              <a:r>
                <a:rPr lang="en-GB" sz="1400" dirty="0" smtClean="0"/>
                <a:t>Service-level guarantees are rated as important or very important by </a:t>
              </a:r>
              <a:r>
                <a:rPr lang="en-GB" sz="1400" b="1" dirty="0" smtClean="0">
                  <a:solidFill>
                    <a:srgbClr val="FF0000"/>
                  </a:solidFill>
                </a:rPr>
                <a:t>82%</a:t>
              </a:r>
              <a:r>
                <a:rPr lang="en-GB" sz="1400" dirty="0" smtClean="0"/>
                <a:t> of organisations</a:t>
              </a:r>
              <a:endParaRPr lang="en-GB" sz="1600" baseline="30000" dirty="0"/>
            </a:p>
          </p:txBody>
        </p:sp>
        <p:grpSp>
          <p:nvGrpSpPr>
            <p:cNvPr id="31" name="Group 30"/>
            <p:cNvGrpSpPr/>
            <p:nvPr/>
          </p:nvGrpSpPr>
          <p:grpSpPr>
            <a:xfrm>
              <a:off x="5034907" y="3377607"/>
              <a:ext cx="2283641" cy="2283641"/>
              <a:chOff x="15239428" y="5716179"/>
              <a:chExt cx="2283641" cy="2283641"/>
            </a:xfrm>
          </p:grpSpPr>
          <p:pic>
            <p:nvPicPr>
              <p:cNvPr id="1029" name="Picture 5" descr="C:\Users\dmmartin\Documents\Oracle\Reference - No BU\Templates\Ora Corp icons infographics\ic-Cloud-gray.png"/>
              <p:cNvPicPr>
                <a:picLocks noChangeAspect="1" noChangeArrowheads="1"/>
              </p:cNvPicPr>
              <p:nvPr/>
            </p:nvPicPr>
            <p:blipFill>
              <a:blip r:embed="rId7" cstate="print"/>
              <a:srcRect/>
              <a:stretch>
                <a:fillRect/>
              </a:stretch>
            </p:blipFill>
            <p:spPr bwMode="auto">
              <a:xfrm>
                <a:off x="15239428" y="5716179"/>
                <a:ext cx="2283641" cy="2283641"/>
              </a:xfrm>
              <a:prstGeom prst="rect">
                <a:avLst/>
              </a:prstGeom>
              <a:noFill/>
            </p:spPr>
          </p:pic>
          <p:pic>
            <p:nvPicPr>
              <p:cNvPr id="1030" name="Picture 6" descr="C:\Users\dmmartin\Documents\Oracle\Reference - No BU\Templates\Ora Corp icons infographics\ic-DatabaseAdministrator_female-red.png"/>
              <p:cNvPicPr>
                <a:picLocks noChangeAspect="1" noChangeArrowheads="1"/>
              </p:cNvPicPr>
              <p:nvPr/>
            </p:nvPicPr>
            <p:blipFill>
              <a:blip r:embed="rId8" cstate="print"/>
              <a:srcRect/>
              <a:stretch>
                <a:fillRect/>
              </a:stretch>
            </p:blipFill>
            <p:spPr bwMode="auto">
              <a:xfrm>
                <a:off x="15743484" y="6381328"/>
                <a:ext cx="936104" cy="936104"/>
              </a:xfrm>
              <a:prstGeom prst="rect">
                <a:avLst/>
              </a:prstGeom>
              <a:noFill/>
            </p:spPr>
          </p:pic>
          <p:sp>
            <p:nvSpPr>
              <p:cNvPr id="30" name="TextBox 29"/>
              <p:cNvSpPr txBox="1"/>
              <p:nvPr/>
            </p:nvSpPr>
            <p:spPr>
              <a:xfrm>
                <a:off x="16247540" y="6858000"/>
                <a:ext cx="1008112" cy="349732"/>
              </a:xfrm>
              <a:prstGeom prst="rect">
                <a:avLst/>
              </a:prstGeom>
              <a:noFill/>
            </p:spPr>
            <p:txBody>
              <a:bodyPr wrap="square" lIns="0" tIns="0" rIns="0" bIns="0" rtlCol="0">
                <a:noAutofit/>
              </a:bodyPr>
              <a:lstStyle/>
              <a:p>
                <a:pPr algn="ctr">
                  <a:lnSpc>
                    <a:spcPct val="90000"/>
                  </a:lnSpc>
                </a:pPr>
                <a:r>
                  <a:rPr lang="en-GB" b="1" dirty="0" smtClean="0">
                    <a:solidFill>
                      <a:srgbClr val="FF0000"/>
                    </a:solidFill>
                  </a:rPr>
                  <a:t>82%</a:t>
                </a:r>
                <a:endParaRPr lang="en-GB" b="1" dirty="0">
                  <a:solidFill>
                    <a:srgbClr val="FF0000"/>
                  </a:solidFill>
                </a:endParaRPr>
              </a:p>
            </p:txBody>
          </p:sp>
        </p:grpSp>
      </p:grpSp>
      <p:grpSp>
        <p:nvGrpSpPr>
          <p:cNvPr id="36" name="Group 35"/>
          <p:cNvGrpSpPr/>
          <p:nvPr/>
        </p:nvGrpSpPr>
        <p:grpSpPr>
          <a:xfrm>
            <a:off x="765820" y="4005064"/>
            <a:ext cx="3600400" cy="2160240"/>
            <a:chOff x="765820" y="4005064"/>
            <a:chExt cx="3600400" cy="2160240"/>
          </a:xfrm>
        </p:grpSpPr>
        <p:sp>
          <p:nvSpPr>
            <p:cNvPr id="7" name="TextBox 6"/>
            <p:cNvSpPr txBox="1"/>
            <p:nvPr/>
          </p:nvSpPr>
          <p:spPr>
            <a:xfrm>
              <a:off x="765820" y="4005064"/>
              <a:ext cx="3600400" cy="2160240"/>
            </a:xfrm>
            <a:prstGeom prst="rect">
              <a:avLst/>
            </a:prstGeom>
            <a:noFill/>
            <a:ln>
              <a:noFill/>
            </a:ln>
          </p:spPr>
          <p:txBody>
            <a:bodyPr wrap="square" lIns="0" tIns="0" rIns="0" bIns="0" rtlCol="0">
              <a:noAutofit/>
            </a:bodyPr>
            <a:lstStyle/>
            <a:p>
              <a:pPr algn="ctr">
                <a:lnSpc>
                  <a:spcPct val="90000"/>
                </a:lnSpc>
              </a:pPr>
              <a:r>
                <a:rPr lang="en-GB" dirty="0" smtClean="0"/>
                <a:t>Consider Unified, Standards-based platforms for portability</a:t>
              </a:r>
              <a:endParaRPr lang="en-GB" dirty="0"/>
            </a:p>
          </p:txBody>
        </p:sp>
        <p:pic>
          <p:nvPicPr>
            <p:cNvPr id="1031" name="Picture 7"/>
            <p:cNvPicPr>
              <a:picLocks noChangeAspect="1" noChangeArrowheads="1"/>
            </p:cNvPicPr>
            <p:nvPr/>
          </p:nvPicPr>
          <p:blipFill>
            <a:blip r:embed="rId9" cstate="print"/>
            <a:srcRect/>
            <a:stretch>
              <a:fillRect/>
            </a:stretch>
          </p:blipFill>
          <p:spPr bwMode="auto">
            <a:xfrm>
              <a:off x="1408582" y="4581128"/>
              <a:ext cx="2314877" cy="792088"/>
            </a:xfrm>
            <a:prstGeom prst="rect">
              <a:avLst/>
            </a:prstGeom>
            <a:noFill/>
            <a:ln w="9525">
              <a:noFill/>
              <a:miter lim="800000"/>
              <a:headEnd/>
              <a:tailEnd/>
            </a:ln>
          </p:spPr>
        </p:pic>
        <p:sp>
          <p:nvSpPr>
            <p:cNvPr id="34" name="TextBox 33"/>
            <p:cNvSpPr txBox="1"/>
            <p:nvPr/>
          </p:nvSpPr>
          <p:spPr>
            <a:xfrm>
              <a:off x="1053852" y="5373216"/>
              <a:ext cx="1368152" cy="576064"/>
            </a:xfrm>
            <a:prstGeom prst="rect">
              <a:avLst/>
            </a:prstGeom>
            <a:noFill/>
          </p:spPr>
          <p:txBody>
            <a:bodyPr wrap="square" lIns="0" tIns="0" rIns="0" bIns="0" rtlCol="0">
              <a:noAutofit/>
            </a:bodyPr>
            <a:lstStyle/>
            <a:p>
              <a:pPr algn="ctr">
                <a:lnSpc>
                  <a:spcPct val="90000"/>
                </a:lnSpc>
              </a:pPr>
              <a:r>
                <a:rPr lang="en-GB" sz="1400" b="1" dirty="0" smtClean="0">
                  <a:solidFill>
                    <a:srgbClr val="FF0000"/>
                  </a:solidFill>
                </a:rPr>
                <a:t>80%</a:t>
              </a:r>
              <a:r>
                <a:rPr lang="en-GB" sz="1400" dirty="0" smtClean="0"/>
                <a:t> Organisations prioritise a unified, standards-based platform</a:t>
              </a:r>
              <a:endParaRPr lang="en-GB" sz="1400" baseline="30000" dirty="0"/>
            </a:p>
          </p:txBody>
        </p:sp>
        <p:sp>
          <p:nvSpPr>
            <p:cNvPr id="35" name="TextBox 34"/>
            <p:cNvSpPr txBox="1"/>
            <p:nvPr/>
          </p:nvSpPr>
          <p:spPr>
            <a:xfrm>
              <a:off x="2710036" y="5373216"/>
              <a:ext cx="1368152" cy="576064"/>
            </a:xfrm>
            <a:prstGeom prst="rect">
              <a:avLst/>
            </a:prstGeom>
            <a:noFill/>
          </p:spPr>
          <p:txBody>
            <a:bodyPr wrap="square" lIns="0" tIns="0" rIns="0" bIns="0" rtlCol="0">
              <a:noAutofit/>
            </a:bodyPr>
            <a:lstStyle/>
            <a:p>
              <a:pPr algn="ctr">
                <a:lnSpc>
                  <a:spcPct val="90000"/>
                </a:lnSpc>
              </a:pPr>
              <a:r>
                <a:rPr lang="en-GB" sz="1400" b="1" dirty="0" smtClean="0">
                  <a:solidFill>
                    <a:srgbClr val="FF0000"/>
                  </a:solidFill>
                </a:rPr>
                <a:t>79%</a:t>
              </a:r>
              <a:r>
                <a:rPr lang="en-GB" sz="1400" dirty="0" smtClean="0"/>
                <a:t> Rate ease of integration of data and apps as high priority</a:t>
              </a:r>
              <a:endParaRPr lang="en-GB" sz="1400" baseline="30000" dirty="0"/>
            </a:p>
          </p:txBody>
        </p:sp>
      </p:grpSp>
      <p:grpSp>
        <p:nvGrpSpPr>
          <p:cNvPr id="67" name="Group 66"/>
          <p:cNvGrpSpPr/>
          <p:nvPr/>
        </p:nvGrpSpPr>
        <p:grpSpPr>
          <a:xfrm>
            <a:off x="7894612" y="4005064"/>
            <a:ext cx="3744416" cy="2427657"/>
            <a:chOff x="7894612" y="4005064"/>
            <a:chExt cx="3744416" cy="2427657"/>
          </a:xfrm>
        </p:grpSpPr>
        <p:sp>
          <p:nvSpPr>
            <p:cNvPr id="10" name="TextBox 9"/>
            <p:cNvSpPr txBox="1"/>
            <p:nvPr/>
          </p:nvSpPr>
          <p:spPr>
            <a:xfrm>
              <a:off x="7966620" y="4005064"/>
              <a:ext cx="3600400" cy="2160240"/>
            </a:xfrm>
            <a:prstGeom prst="rect">
              <a:avLst/>
            </a:prstGeom>
            <a:noFill/>
            <a:ln>
              <a:noFill/>
            </a:ln>
          </p:spPr>
          <p:txBody>
            <a:bodyPr wrap="square" lIns="0" tIns="0" rIns="0" bIns="0" rtlCol="0">
              <a:noAutofit/>
            </a:bodyPr>
            <a:lstStyle/>
            <a:p>
              <a:pPr algn="ctr">
                <a:lnSpc>
                  <a:spcPct val="90000"/>
                </a:lnSpc>
              </a:pPr>
              <a:r>
                <a:rPr lang="en-GB" dirty="0" smtClean="0"/>
                <a:t>Move Development and Test</a:t>
              </a:r>
              <a:endParaRPr lang="en-GB" dirty="0"/>
            </a:p>
          </p:txBody>
        </p:sp>
        <p:grpSp>
          <p:nvGrpSpPr>
            <p:cNvPr id="47" name="Group 46"/>
            <p:cNvGrpSpPr/>
            <p:nvPr/>
          </p:nvGrpSpPr>
          <p:grpSpPr>
            <a:xfrm>
              <a:off x="7894612" y="4149080"/>
              <a:ext cx="3744416" cy="2283641"/>
              <a:chOff x="15383444" y="3284984"/>
              <a:chExt cx="3744416" cy="2283641"/>
            </a:xfrm>
          </p:grpSpPr>
          <p:pic>
            <p:nvPicPr>
              <p:cNvPr id="37" name="Picture 5" descr="C:\Users\dmmartin\Documents\Oracle\Reference - No BU\Templates\Ora Corp icons infographics\ic-Cloud-gray.png"/>
              <p:cNvPicPr>
                <a:picLocks noChangeAspect="1" noChangeArrowheads="1"/>
              </p:cNvPicPr>
              <p:nvPr/>
            </p:nvPicPr>
            <p:blipFill>
              <a:blip r:embed="rId7" cstate="print"/>
              <a:srcRect/>
              <a:stretch>
                <a:fillRect/>
              </a:stretch>
            </p:blipFill>
            <p:spPr bwMode="auto">
              <a:xfrm>
                <a:off x="15527460" y="3284984"/>
                <a:ext cx="2283641" cy="2283641"/>
              </a:xfrm>
              <a:prstGeom prst="rect">
                <a:avLst/>
              </a:prstGeom>
              <a:noFill/>
            </p:spPr>
          </p:pic>
          <p:sp>
            <p:nvSpPr>
              <p:cNvPr id="38" name="TextBox 37"/>
              <p:cNvSpPr txBox="1"/>
              <p:nvPr/>
            </p:nvSpPr>
            <p:spPr>
              <a:xfrm>
                <a:off x="16319548" y="4365104"/>
                <a:ext cx="648072" cy="341348"/>
              </a:xfrm>
              <a:prstGeom prst="rect">
                <a:avLst/>
              </a:prstGeom>
              <a:noFill/>
            </p:spPr>
            <p:txBody>
              <a:bodyPr wrap="square" lIns="0" tIns="0" rIns="0" bIns="0" rtlCol="0">
                <a:noAutofit/>
              </a:bodyPr>
              <a:lstStyle/>
              <a:p>
                <a:pPr algn="ctr">
                  <a:lnSpc>
                    <a:spcPct val="90000"/>
                  </a:lnSpc>
                </a:pPr>
                <a:r>
                  <a:rPr lang="en-GB" b="1" dirty="0" smtClean="0">
                    <a:solidFill>
                      <a:srgbClr val="FF0000"/>
                    </a:solidFill>
                  </a:rPr>
                  <a:t>52%</a:t>
                </a:r>
                <a:endParaRPr lang="en-GB" b="1" dirty="0">
                  <a:solidFill>
                    <a:srgbClr val="FF0000"/>
                  </a:solidFill>
                </a:endParaRPr>
              </a:p>
            </p:txBody>
          </p:sp>
          <p:grpSp>
            <p:nvGrpSpPr>
              <p:cNvPr id="41" name="Group 40"/>
              <p:cNvGrpSpPr/>
              <p:nvPr/>
            </p:nvGrpSpPr>
            <p:grpSpPr>
              <a:xfrm>
                <a:off x="15383444" y="4221088"/>
                <a:ext cx="1008112" cy="1008112"/>
                <a:chOff x="15095412" y="4509120"/>
                <a:chExt cx="1008112" cy="1008112"/>
              </a:xfrm>
            </p:grpSpPr>
            <p:pic>
              <p:nvPicPr>
                <p:cNvPr id="1032" name="Picture 8" descr="C:\Users\dmmartin\Documents\Oracle\Reference - No BU\Templates\Ora Corp icons infographics\ic-Cloud-red-solid.png"/>
                <p:cNvPicPr>
                  <a:picLocks noChangeAspect="1" noChangeArrowheads="1"/>
                </p:cNvPicPr>
                <p:nvPr/>
              </p:nvPicPr>
              <p:blipFill>
                <a:blip r:embed="rId10" cstate="print"/>
                <a:srcRect/>
                <a:stretch>
                  <a:fillRect/>
                </a:stretch>
              </p:blipFill>
              <p:spPr bwMode="auto">
                <a:xfrm>
                  <a:off x="15095412" y="4509120"/>
                  <a:ext cx="1008112" cy="1008112"/>
                </a:xfrm>
                <a:prstGeom prst="rect">
                  <a:avLst/>
                </a:prstGeom>
                <a:noFill/>
              </p:spPr>
            </p:pic>
            <p:sp>
              <p:nvSpPr>
                <p:cNvPr id="40" name="TextBox 39"/>
                <p:cNvSpPr txBox="1"/>
                <p:nvPr/>
              </p:nvSpPr>
              <p:spPr>
                <a:xfrm>
                  <a:off x="15275432" y="4941168"/>
                  <a:ext cx="648072" cy="341348"/>
                </a:xfrm>
                <a:prstGeom prst="rect">
                  <a:avLst/>
                </a:prstGeom>
                <a:noFill/>
              </p:spPr>
              <p:txBody>
                <a:bodyPr wrap="square" lIns="0" tIns="0" rIns="0" bIns="0" rtlCol="0">
                  <a:noAutofit/>
                </a:bodyPr>
                <a:lstStyle/>
                <a:p>
                  <a:pPr algn="ctr">
                    <a:lnSpc>
                      <a:spcPct val="90000"/>
                    </a:lnSpc>
                  </a:pPr>
                  <a:r>
                    <a:rPr lang="en-GB" b="1" dirty="0" smtClean="0">
                      <a:solidFill>
                        <a:schemeClr val="bg1"/>
                      </a:solidFill>
                    </a:rPr>
                    <a:t>39%</a:t>
                  </a:r>
                  <a:endParaRPr lang="en-GB" b="1" dirty="0">
                    <a:solidFill>
                      <a:schemeClr val="bg1"/>
                    </a:solidFill>
                  </a:endParaRPr>
                </a:p>
              </p:txBody>
            </p:sp>
          </p:grpSp>
          <p:grpSp>
            <p:nvGrpSpPr>
              <p:cNvPr id="46" name="Group 45"/>
              <p:cNvGrpSpPr/>
              <p:nvPr/>
            </p:nvGrpSpPr>
            <p:grpSpPr>
              <a:xfrm>
                <a:off x="17039628" y="3284984"/>
                <a:ext cx="2088232" cy="864096"/>
                <a:chOff x="8999558" y="94692"/>
                <a:chExt cx="11521280" cy="3657600"/>
              </a:xfrm>
            </p:grpSpPr>
            <p:pic>
              <p:nvPicPr>
                <p:cNvPr id="1033" name="Picture 9" descr="C:\Users\dmmartin\Documents\Oracle\Reference - No BU\Templates\Ora Corp icons infographics\ic-Building_Office-gray.png"/>
                <p:cNvPicPr>
                  <a:picLocks noChangeAspect="1" noChangeArrowheads="1"/>
                </p:cNvPicPr>
                <p:nvPr/>
              </p:nvPicPr>
              <p:blipFill>
                <a:blip r:embed="rId11" cstate="print"/>
                <a:srcRect/>
                <a:stretch>
                  <a:fillRect/>
                </a:stretch>
              </p:blipFill>
              <p:spPr bwMode="auto">
                <a:xfrm>
                  <a:off x="8999558" y="94692"/>
                  <a:ext cx="3657600" cy="3657600"/>
                </a:xfrm>
                <a:prstGeom prst="rect">
                  <a:avLst/>
                </a:prstGeom>
                <a:noFill/>
              </p:spPr>
            </p:pic>
            <p:pic>
              <p:nvPicPr>
                <p:cNvPr id="1034" name="Picture 10" descr="C:\Users\dmmartin\Documents\Oracle\Reference - No BU\Templates\Ora Corp icons infographics\ic-Building_MediumBiz-red.png"/>
                <p:cNvPicPr>
                  <a:picLocks noChangeAspect="1" noChangeArrowheads="1"/>
                </p:cNvPicPr>
                <p:nvPr/>
              </p:nvPicPr>
              <p:blipFill>
                <a:blip r:embed="rId12" cstate="print"/>
                <a:srcRect/>
                <a:stretch>
                  <a:fillRect/>
                </a:stretch>
              </p:blipFill>
              <p:spPr bwMode="auto">
                <a:xfrm>
                  <a:off x="11620783" y="94692"/>
                  <a:ext cx="3657600" cy="3657600"/>
                </a:xfrm>
                <a:prstGeom prst="rect">
                  <a:avLst/>
                </a:prstGeom>
                <a:noFill/>
              </p:spPr>
            </p:pic>
            <p:pic>
              <p:nvPicPr>
                <p:cNvPr id="44" name="Picture 10" descr="C:\Users\dmmartin\Documents\Oracle\Reference - No BU\Templates\Ora Corp icons infographics\ic-Building_MediumBiz-red.png"/>
                <p:cNvPicPr>
                  <a:picLocks noChangeAspect="1" noChangeArrowheads="1"/>
                </p:cNvPicPr>
                <p:nvPr/>
              </p:nvPicPr>
              <p:blipFill>
                <a:blip r:embed="rId12" cstate="print"/>
                <a:srcRect/>
                <a:stretch>
                  <a:fillRect/>
                </a:stretch>
              </p:blipFill>
              <p:spPr bwMode="auto">
                <a:xfrm>
                  <a:off x="16863238" y="94692"/>
                  <a:ext cx="3657600" cy="3657600"/>
                </a:xfrm>
                <a:prstGeom prst="rect">
                  <a:avLst/>
                </a:prstGeom>
                <a:noFill/>
              </p:spPr>
            </p:pic>
            <p:pic>
              <p:nvPicPr>
                <p:cNvPr id="45" name="Picture 9" descr="C:\Users\dmmartin\Documents\Oracle\Reference - No BU\Templates\Ora Corp icons infographics\ic-Building_Office-gray.png"/>
                <p:cNvPicPr>
                  <a:picLocks noChangeAspect="1" noChangeArrowheads="1"/>
                </p:cNvPicPr>
                <p:nvPr/>
              </p:nvPicPr>
              <p:blipFill>
                <a:blip r:embed="rId11" cstate="print"/>
                <a:srcRect/>
                <a:stretch>
                  <a:fillRect/>
                </a:stretch>
              </p:blipFill>
              <p:spPr bwMode="auto">
                <a:xfrm>
                  <a:off x="14242013" y="94692"/>
                  <a:ext cx="3657600" cy="3657600"/>
                </a:xfrm>
                <a:prstGeom prst="rect">
                  <a:avLst/>
                </a:prstGeom>
                <a:noFill/>
              </p:spPr>
            </p:pic>
          </p:grpSp>
        </p:grpSp>
        <p:cxnSp>
          <p:nvCxnSpPr>
            <p:cNvPr id="51" name="Shape 50"/>
            <p:cNvCxnSpPr>
              <a:stCxn id="38" idx="0"/>
            </p:cNvCxnSpPr>
            <p:nvPr/>
          </p:nvCxnSpPr>
          <p:spPr>
            <a:xfrm rot="5400000" flipH="1" flipV="1">
              <a:off x="9172754" y="4779150"/>
              <a:ext cx="432048" cy="468052"/>
            </a:xfrm>
            <a:prstGeom prst="curvedConnector2">
              <a:avLst/>
            </a:prstGeom>
            <a:ln w="3175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53" name="Shape 52"/>
            <p:cNvCxnSpPr/>
            <p:nvPr/>
          </p:nvCxnSpPr>
          <p:spPr>
            <a:xfrm flipV="1">
              <a:off x="8398668" y="5373216"/>
              <a:ext cx="504056" cy="72008"/>
            </a:xfrm>
            <a:prstGeom prst="curvedConnector3">
              <a:avLst>
                <a:gd name="adj1" fmla="val 15041"/>
              </a:avLst>
            </a:prstGeom>
            <a:ln w="3175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0126860" y="5085184"/>
              <a:ext cx="1368152" cy="1008112"/>
            </a:xfrm>
            <a:prstGeom prst="rect">
              <a:avLst/>
            </a:prstGeom>
            <a:noFill/>
          </p:spPr>
          <p:txBody>
            <a:bodyPr wrap="square" lIns="0" tIns="0" rIns="0" bIns="0" rtlCol="0">
              <a:noAutofit/>
            </a:bodyPr>
            <a:lstStyle/>
            <a:p>
              <a:pPr>
                <a:lnSpc>
                  <a:spcPct val="90000"/>
                </a:lnSpc>
              </a:pPr>
              <a:r>
                <a:rPr lang="en-GB" sz="1400" dirty="0" smtClean="0"/>
                <a:t>Dev and Test will become most popular use case rising from </a:t>
              </a:r>
              <a:r>
                <a:rPr lang="en-GB" sz="1400" b="1" dirty="0" smtClean="0">
                  <a:solidFill>
                    <a:schemeClr val="accent1"/>
                  </a:solidFill>
                </a:rPr>
                <a:t>39%</a:t>
              </a:r>
              <a:r>
                <a:rPr lang="en-GB" sz="1400" dirty="0" smtClean="0"/>
                <a:t> to </a:t>
              </a:r>
              <a:r>
                <a:rPr lang="en-GB" sz="1400" b="1" dirty="0" smtClean="0">
                  <a:solidFill>
                    <a:schemeClr val="accent1"/>
                  </a:solidFill>
                </a:rPr>
                <a:t>52%</a:t>
              </a:r>
              <a:endParaRPr lang="en-GB" sz="1400" b="1" dirty="0">
                <a:solidFill>
                  <a:schemeClr val="accent1"/>
                </a:solidFill>
              </a:endParaRPr>
            </a:p>
          </p:txBody>
        </p:sp>
      </p:gr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Lessons Learned</a:t>
            </a:r>
            <a:endParaRPr lang="en-GB" dirty="0"/>
          </a:p>
        </p:txBody>
      </p:sp>
      <p:sp>
        <p:nvSpPr>
          <p:cNvPr id="8" name="Content Placeholder 7"/>
          <p:cNvSpPr>
            <a:spLocks noGrp="1"/>
          </p:cNvSpPr>
          <p:nvPr>
            <p:ph idx="1"/>
          </p:nvPr>
        </p:nvSpPr>
        <p:spPr>
          <a:xfrm>
            <a:off x="963199" y="1524001"/>
            <a:ext cx="8443581" cy="4419600"/>
          </a:xfrm>
        </p:spPr>
        <p:txBody>
          <a:bodyPr/>
          <a:lstStyle/>
          <a:p>
            <a:pPr marL="514350" indent="-514350">
              <a:buFont typeface="+mj-lt"/>
              <a:buAutoNum type="arabicPeriod"/>
            </a:pPr>
            <a:r>
              <a:rPr lang="en-GB" dirty="0" smtClean="0"/>
              <a:t>Don’t underestimate the effort</a:t>
            </a:r>
          </a:p>
          <a:p>
            <a:pPr marL="514350" indent="-514350">
              <a:buFont typeface="+mj-lt"/>
              <a:buAutoNum type="arabicPeriod"/>
            </a:pPr>
            <a:r>
              <a:rPr lang="en-US" dirty="0" smtClean="0"/>
              <a:t>Simplify Installation, Patching and Management</a:t>
            </a:r>
          </a:p>
          <a:p>
            <a:pPr marL="514350" indent="-514350">
              <a:buFont typeface="+mj-lt"/>
              <a:buAutoNum type="arabicPeriod"/>
            </a:pPr>
            <a:r>
              <a:rPr lang="en-GB" dirty="0" smtClean="0"/>
              <a:t>Build for Easy Diagnosability</a:t>
            </a:r>
          </a:p>
          <a:p>
            <a:pPr marL="514350" indent="-514350">
              <a:buFont typeface="+mj-lt"/>
              <a:buAutoNum type="arabicPeriod"/>
            </a:pPr>
            <a:r>
              <a:rPr lang="en-GB" dirty="0" smtClean="0"/>
              <a:t>Customers Expect Agility</a:t>
            </a:r>
          </a:p>
          <a:p>
            <a:pPr marL="514350" indent="-514350">
              <a:buFont typeface="+mj-lt"/>
              <a:buAutoNum type="arabicPeriod"/>
            </a:pPr>
            <a:r>
              <a:rPr lang="en-US" dirty="0" smtClean="0"/>
              <a:t>Automated Tests are a Must</a:t>
            </a:r>
          </a:p>
          <a:p>
            <a:pPr marL="514350" indent="-514350">
              <a:buFont typeface="+mj-lt"/>
              <a:buAutoNum type="arabicPeriod"/>
            </a:pPr>
            <a:r>
              <a:rPr lang="en-GB" dirty="0" smtClean="0"/>
              <a:t>Secure Everything</a:t>
            </a:r>
          </a:p>
          <a:p>
            <a:pPr marL="514350" indent="-514350">
              <a:buFont typeface="+mj-lt"/>
              <a:buAutoNum type="arabicPeriod"/>
            </a:pPr>
            <a:r>
              <a:rPr lang="en-US" dirty="0" smtClean="0"/>
              <a:t>Develop in the Same Environment as Customers</a:t>
            </a:r>
            <a:endParaRPr lang="en-GB" dirty="0" smtClean="0"/>
          </a:p>
          <a:p>
            <a:endParaRPr lang="en-GB" dirty="0"/>
          </a:p>
        </p:txBody>
      </p:sp>
      <p:sp>
        <p:nvSpPr>
          <p:cNvPr id="7" name="Slide Number Placeholder 6"/>
          <p:cNvSpPr>
            <a:spLocks noGrp="1"/>
          </p:cNvSpPr>
          <p:nvPr>
            <p:ph type="sldNum" sz="quarter" idx="12"/>
          </p:nvPr>
        </p:nvSpPr>
        <p:spPr/>
        <p:txBody>
          <a:bodyPr/>
          <a:lstStyle/>
          <a:p>
            <a:fld id="{C51EAA63-D034-42AE-91FA-B13B9518C7BE}" type="slidenum">
              <a:rPr lang="en-GB" smtClean="0"/>
              <a:pPr/>
              <a:t>52</a:t>
            </a:fld>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1500" dirty="0" smtClean="0"/>
              <a:t>Thank you</a:t>
            </a:r>
            <a:endParaRPr lang="en-GB" dirty="0"/>
          </a:p>
        </p:txBody>
      </p:sp>
    </p:spTree>
    <p:extLst>
      <p:ext uri="{BB962C8B-B14F-4D97-AF65-F5344CB8AC3E}">
        <p14:creationId xmlns="" xmlns:p14="http://schemas.microsoft.com/office/powerpoint/2010/main" val="135505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54</a:t>
            </a:fld>
            <a:endParaRPr lang="en-US" dirty="0"/>
          </a:p>
        </p:txBody>
      </p:sp>
    </p:spTree>
    <p:extLst>
      <p:ext uri="{BB962C8B-B14F-4D97-AF65-F5344CB8AC3E}">
        <p14:creationId xmlns="" xmlns:p14="http://schemas.microsoft.com/office/powerpoint/2010/main" val="1140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55</a:t>
            </a:fld>
            <a:endParaRPr lang="en-US" dirty="0"/>
          </a:p>
        </p:txBody>
      </p:sp>
    </p:spTree>
    <p:extLst>
      <p:ext uri="{BB962C8B-B14F-4D97-AF65-F5344CB8AC3E}">
        <p14:creationId xmlns="" xmlns:p14="http://schemas.microsoft.com/office/powerpoint/2010/main" val="4175989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373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algn="ctr">
              <a:buNone/>
            </a:pPr>
            <a:endParaRPr lang="en-GB" sz="2000" dirty="0" smtClean="0"/>
          </a:p>
          <a:p>
            <a:pPr algn="ctr">
              <a:buNone/>
            </a:pPr>
            <a:r>
              <a:rPr lang="en-GB" sz="6000" b="1" dirty="0" smtClean="0">
                <a:solidFill>
                  <a:schemeClr val="accent3"/>
                </a:solidFill>
              </a:rPr>
              <a:t>$3 Billion</a:t>
            </a:r>
          </a:p>
          <a:p>
            <a:pPr algn="ctr">
              <a:buNone/>
            </a:pPr>
            <a:r>
              <a:rPr lang="en-GB" sz="3200" dirty="0" smtClean="0"/>
              <a:t>Gartner estimated EMEA PaaS spending in 2015</a:t>
            </a:r>
            <a:endParaRPr lang="en-GB" sz="3200" dirty="0"/>
          </a:p>
        </p:txBody>
      </p:sp>
      <p:sp>
        <p:nvSpPr>
          <p:cNvPr id="7" name="Content Placeholder 6"/>
          <p:cNvSpPr>
            <a:spLocks noGrp="1"/>
          </p:cNvSpPr>
          <p:nvPr>
            <p:ph sz="half" idx="2"/>
          </p:nvPr>
        </p:nvSpPr>
        <p:spPr/>
        <p:txBody>
          <a:bodyPr/>
          <a:lstStyle/>
          <a:p>
            <a:pPr algn="ctr">
              <a:buNone/>
            </a:pPr>
            <a:endParaRPr lang="en-GB" sz="2000" dirty="0" smtClean="0">
              <a:solidFill>
                <a:srgbClr val="FF0000"/>
              </a:solidFill>
            </a:endParaRPr>
          </a:p>
          <a:p>
            <a:pPr algn="ctr">
              <a:buNone/>
            </a:pPr>
            <a:r>
              <a:rPr lang="en-GB" sz="6600" b="1" dirty="0" smtClean="0">
                <a:solidFill>
                  <a:srgbClr val="002060"/>
                </a:solidFill>
              </a:rPr>
              <a:t>42%</a:t>
            </a:r>
          </a:p>
          <a:p>
            <a:pPr algn="ctr">
              <a:buNone/>
            </a:pPr>
            <a:r>
              <a:rPr lang="en-GB" dirty="0" smtClean="0"/>
              <a:t>Of W. Europe IT buyers planned to adopt PaaS in 2014. Additional 21% said they would develop plans in 2015</a:t>
            </a:r>
            <a:endParaRPr lang="en-GB"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6</a:t>
            </a:fld>
            <a:endParaRPr lang="en-GB" dirty="0"/>
          </a:p>
        </p:txBody>
      </p:sp>
      <p:sp>
        <p:nvSpPr>
          <p:cNvPr id="8" name="Content Placeholder 7"/>
          <p:cNvSpPr>
            <a:spLocks noGrp="1"/>
          </p:cNvSpPr>
          <p:nvPr>
            <p:ph sz="half" idx="13"/>
          </p:nvPr>
        </p:nvSpPr>
        <p:spPr/>
        <p:txBody>
          <a:bodyPr/>
          <a:lstStyle/>
          <a:p>
            <a:pPr algn="ctr">
              <a:buNone/>
            </a:pPr>
            <a:endParaRPr lang="en-GB" sz="2000" dirty="0" smtClean="0">
              <a:solidFill>
                <a:srgbClr val="FF0000"/>
              </a:solidFill>
            </a:endParaRPr>
          </a:p>
          <a:p>
            <a:pPr algn="ctr">
              <a:buNone/>
            </a:pPr>
            <a:r>
              <a:rPr lang="en-GB" sz="6600" b="1" dirty="0" smtClean="0">
                <a:solidFill>
                  <a:srgbClr val="FF0000"/>
                </a:solidFill>
              </a:rPr>
              <a:t>Up to 7x</a:t>
            </a:r>
          </a:p>
          <a:p>
            <a:pPr algn="ctr">
              <a:buNone/>
            </a:pPr>
            <a:r>
              <a:rPr lang="en-GB" sz="2800" dirty="0" smtClean="0"/>
              <a:t>PaaS growth rates in EMEA are faster than overall market growth rates!</a:t>
            </a:r>
            <a:endParaRPr lang="en-GB" sz="2800" dirty="0"/>
          </a:p>
        </p:txBody>
      </p:sp>
      <p:sp>
        <p:nvSpPr>
          <p:cNvPr id="9" name="Content Placeholder 8"/>
          <p:cNvSpPr>
            <a:spLocks noGrp="1"/>
          </p:cNvSpPr>
          <p:nvPr>
            <p:ph sz="half" idx="14"/>
          </p:nvPr>
        </p:nvSpPr>
        <p:spPr/>
        <p:txBody>
          <a:bodyPr/>
          <a:lstStyle/>
          <a:p>
            <a:pPr algn="ctr">
              <a:buNone/>
            </a:pPr>
            <a:endParaRPr lang="en-GB" sz="2000" dirty="0" smtClean="0">
              <a:solidFill>
                <a:srgbClr val="FF0000"/>
              </a:solidFill>
            </a:endParaRPr>
          </a:p>
          <a:p>
            <a:pPr algn="ctr">
              <a:buNone/>
            </a:pPr>
            <a:r>
              <a:rPr lang="en-GB" sz="6600" b="1" dirty="0" smtClean="0">
                <a:solidFill>
                  <a:schemeClr val="tx2"/>
                </a:solidFill>
              </a:rPr>
              <a:t>17% vs. 4.7%</a:t>
            </a:r>
          </a:p>
          <a:p>
            <a:pPr algn="ctr">
              <a:buNone/>
            </a:pPr>
            <a:r>
              <a:rPr lang="en-GB" sz="3200" dirty="0" smtClean="0"/>
              <a:t>Growth of PaaS vs. On-Premise EMEA CAGR 2014-2018</a:t>
            </a:r>
          </a:p>
        </p:txBody>
      </p:sp>
      <p:sp>
        <p:nvSpPr>
          <p:cNvPr id="2" name="Title 1"/>
          <p:cNvSpPr>
            <a:spLocks noGrp="1"/>
          </p:cNvSpPr>
          <p:nvPr>
            <p:ph type="title"/>
          </p:nvPr>
        </p:nvSpPr>
        <p:spPr/>
        <p:txBody>
          <a:bodyPr/>
          <a:lstStyle/>
          <a:p>
            <a:pPr algn="ctr"/>
            <a:r>
              <a:rPr lang="en-GB" dirty="0" smtClean="0"/>
              <a:t>All Signs Point to PaaS Growth in EMEA</a:t>
            </a:r>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algn="ctr">
              <a:buNone/>
            </a:pPr>
            <a:endParaRPr lang="en-GB" sz="2000" dirty="0" smtClean="0"/>
          </a:p>
          <a:p>
            <a:pPr algn="ctr">
              <a:buNone/>
            </a:pPr>
            <a:r>
              <a:rPr lang="en-GB" sz="6000" b="1" dirty="0" smtClean="0">
                <a:solidFill>
                  <a:srgbClr val="FF0000"/>
                </a:solidFill>
              </a:rPr>
              <a:t>$1.8 Billion</a:t>
            </a:r>
          </a:p>
          <a:p>
            <a:pPr algn="ctr">
              <a:buNone/>
            </a:pPr>
            <a:r>
              <a:rPr lang="en-GB" sz="3200" dirty="0" smtClean="0"/>
              <a:t>Estimated DB Cloud market size in 2016</a:t>
            </a:r>
            <a:endParaRPr lang="en-GB" sz="3200" dirty="0"/>
          </a:p>
        </p:txBody>
      </p:sp>
      <p:sp>
        <p:nvSpPr>
          <p:cNvPr id="7" name="Content Placeholder 6"/>
          <p:cNvSpPr>
            <a:spLocks noGrp="1"/>
          </p:cNvSpPr>
          <p:nvPr>
            <p:ph sz="half" idx="2"/>
          </p:nvPr>
        </p:nvSpPr>
        <p:spPr/>
        <p:txBody>
          <a:bodyPr/>
          <a:lstStyle/>
          <a:p>
            <a:pPr algn="ctr">
              <a:buNone/>
            </a:pPr>
            <a:endParaRPr lang="en-GB" sz="2000" dirty="0" smtClean="0">
              <a:solidFill>
                <a:srgbClr val="FF0000"/>
              </a:solidFill>
            </a:endParaRPr>
          </a:p>
          <a:p>
            <a:pPr algn="ctr">
              <a:buNone/>
            </a:pPr>
            <a:r>
              <a:rPr lang="en-GB" sz="6600" b="1" dirty="0" smtClean="0">
                <a:solidFill>
                  <a:srgbClr val="FF0000"/>
                </a:solidFill>
              </a:rPr>
              <a:t>86%</a:t>
            </a:r>
          </a:p>
          <a:p>
            <a:pPr algn="ctr">
              <a:buNone/>
            </a:pPr>
            <a:r>
              <a:rPr lang="en-GB" sz="3200" dirty="0" smtClean="0"/>
              <a:t>CAGR for public DB Clouds (2012-2016)</a:t>
            </a:r>
            <a:endParaRPr lang="en-GB" sz="3200"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7</a:t>
            </a:fld>
            <a:endParaRPr lang="en-GB" dirty="0"/>
          </a:p>
        </p:txBody>
      </p:sp>
      <p:sp>
        <p:nvSpPr>
          <p:cNvPr id="8" name="Content Placeholder 7"/>
          <p:cNvSpPr>
            <a:spLocks noGrp="1"/>
          </p:cNvSpPr>
          <p:nvPr>
            <p:ph sz="half" idx="13"/>
          </p:nvPr>
        </p:nvSpPr>
        <p:spPr/>
        <p:txBody>
          <a:bodyPr/>
          <a:lstStyle/>
          <a:p>
            <a:pPr algn="ctr">
              <a:buNone/>
            </a:pPr>
            <a:endParaRPr lang="en-GB" sz="2000" dirty="0" smtClean="0">
              <a:solidFill>
                <a:srgbClr val="FF0000"/>
              </a:solidFill>
            </a:endParaRPr>
          </a:p>
          <a:p>
            <a:pPr algn="ctr">
              <a:buNone/>
            </a:pPr>
            <a:r>
              <a:rPr lang="en-GB" sz="6600" b="1" dirty="0" smtClean="0">
                <a:solidFill>
                  <a:srgbClr val="FF0000"/>
                </a:solidFill>
              </a:rPr>
              <a:t>#1</a:t>
            </a:r>
          </a:p>
          <a:p>
            <a:pPr algn="ctr">
              <a:buNone/>
            </a:pPr>
            <a:r>
              <a:rPr lang="en-GB" sz="3200" dirty="0" smtClean="0"/>
              <a:t>DBaaS Fastest growing PaaS over the next 5 years</a:t>
            </a:r>
            <a:endParaRPr lang="en-GB" sz="3200" dirty="0"/>
          </a:p>
        </p:txBody>
      </p:sp>
      <p:sp>
        <p:nvSpPr>
          <p:cNvPr id="9" name="Content Placeholder 8"/>
          <p:cNvSpPr>
            <a:spLocks noGrp="1"/>
          </p:cNvSpPr>
          <p:nvPr>
            <p:ph sz="half" idx="14"/>
          </p:nvPr>
        </p:nvSpPr>
        <p:spPr/>
        <p:txBody>
          <a:bodyPr/>
          <a:lstStyle/>
          <a:p>
            <a:pPr algn="ctr">
              <a:buNone/>
            </a:pPr>
            <a:endParaRPr lang="en-GB" sz="2000" dirty="0" smtClean="0">
              <a:solidFill>
                <a:srgbClr val="FF0000"/>
              </a:solidFill>
            </a:endParaRPr>
          </a:p>
          <a:p>
            <a:pPr algn="ctr">
              <a:buNone/>
            </a:pPr>
            <a:r>
              <a:rPr lang="en-GB" sz="6600" b="1" dirty="0" smtClean="0">
                <a:solidFill>
                  <a:srgbClr val="FF0000"/>
                </a:solidFill>
              </a:rPr>
              <a:t>52%</a:t>
            </a:r>
          </a:p>
          <a:p>
            <a:pPr algn="ctr">
              <a:buNone/>
            </a:pPr>
            <a:r>
              <a:rPr lang="en-GB" sz="3200" dirty="0" smtClean="0"/>
              <a:t>Of businesses will adopt public DB Clouds by 2016</a:t>
            </a:r>
          </a:p>
        </p:txBody>
      </p:sp>
      <p:sp>
        <p:nvSpPr>
          <p:cNvPr id="2" name="Title 1"/>
          <p:cNvSpPr>
            <a:spLocks noGrp="1"/>
          </p:cNvSpPr>
          <p:nvPr>
            <p:ph type="title"/>
          </p:nvPr>
        </p:nvSpPr>
        <p:spPr/>
        <p:txBody>
          <a:bodyPr/>
          <a:lstStyle/>
          <a:p>
            <a:pPr algn="ctr"/>
            <a:r>
              <a:rPr lang="en-GB" dirty="0" smtClean="0"/>
              <a:t>Database – All Signs Point to the Cloud</a:t>
            </a:r>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What is DBaaS?</a:t>
            </a:r>
            <a:endParaRPr lang="en-GB" dirty="0"/>
          </a:p>
        </p:txBody>
      </p:sp>
      <p:sp>
        <p:nvSpPr>
          <p:cNvPr id="6" name="Slide Number Placeholder 5"/>
          <p:cNvSpPr>
            <a:spLocks noGrp="1"/>
          </p:cNvSpPr>
          <p:nvPr>
            <p:ph type="sldNum" sz="quarter" idx="12"/>
          </p:nvPr>
        </p:nvSpPr>
        <p:spPr/>
        <p:txBody>
          <a:bodyPr/>
          <a:lstStyle/>
          <a:p>
            <a:fld id="{C51EAA63-D034-42AE-91FA-B13B9518C7BE}" type="slidenum">
              <a:rPr lang="en-GB" smtClean="0"/>
              <a:pPr/>
              <a:t>8</a:t>
            </a:fld>
            <a:endParaRPr lang="en-GB" dirty="0"/>
          </a:p>
        </p:txBody>
      </p:sp>
      <p:pic>
        <p:nvPicPr>
          <p:cNvPr id="12" name="Picture 11" descr="dbaas.gif"/>
          <p:cNvPicPr>
            <a:picLocks noChangeAspect="1"/>
          </p:cNvPicPr>
          <p:nvPr/>
        </p:nvPicPr>
        <p:blipFill>
          <a:blip r:embed="rId3" cstate="print"/>
          <a:stretch>
            <a:fillRect/>
          </a:stretch>
        </p:blipFill>
        <p:spPr>
          <a:xfrm>
            <a:off x="5086300" y="2564904"/>
            <a:ext cx="2046543" cy="1728192"/>
          </a:xfrm>
          <a:prstGeom prst="rect">
            <a:avLst/>
          </a:prstGeom>
        </p:spPr>
      </p:pic>
      <p:pic>
        <p:nvPicPr>
          <p:cNvPr id="13" name="Picture 12" descr="SQL-Azure_rgb_2.png"/>
          <p:cNvPicPr>
            <a:picLocks noChangeAspect="1"/>
          </p:cNvPicPr>
          <p:nvPr/>
        </p:nvPicPr>
        <p:blipFill>
          <a:blip r:embed="rId4" cstate="print"/>
          <a:stretch>
            <a:fillRect/>
          </a:stretch>
        </p:blipFill>
        <p:spPr>
          <a:xfrm>
            <a:off x="320973" y="3717032"/>
            <a:ext cx="3037135" cy="936103"/>
          </a:xfrm>
          <a:prstGeom prst="rect">
            <a:avLst/>
          </a:prstGeom>
        </p:spPr>
      </p:pic>
      <p:pic>
        <p:nvPicPr>
          <p:cNvPr id="14" name="Picture 13" descr="AWS_Simple_Icons_Database_Amazon_SimpleDB_Item.png"/>
          <p:cNvPicPr>
            <a:picLocks noChangeAspect="1"/>
          </p:cNvPicPr>
          <p:nvPr/>
        </p:nvPicPr>
        <p:blipFill>
          <a:blip r:embed="rId5" cstate="print"/>
          <a:stretch>
            <a:fillRect/>
          </a:stretch>
        </p:blipFill>
        <p:spPr>
          <a:xfrm>
            <a:off x="1125860" y="2636912"/>
            <a:ext cx="954782" cy="954782"/>
          </a:xfrm>
          <a:prstGeom prst="rect">
            <a:avLst/>
          </a:prstGeom>
        </p:spPr>
      </p:pic>
      <p:pic>
        <p:nvPicPr>
          <p:cNvPr id="15" name="Picture 14" descr="amazon-rds.png"/>
          <p:cNvPicPr>
            <a:picLocks noChangeAspect="1"/>
          </p:cNvPicPr>
          <p:nvPr/>
        </p:nvPicPr>
        <p:blipFill>
          <a:blip r:embed="rId6" cstate="print"/>
          <a:stretch>
            <a:fillRect/>
          </a:stretch>
        </p:blipFill>
        <p:spPr>
          <a:xfrm>
            <a:off x="2710036" y="2060848"/>
            <a:ext cx="1944216" cy="1944216"/>
          </a:xfrm>
          <a:prstGeom prst="rect">
            <a:avLst/>
          </a:prstGeom>
        </p:spPr>
      </p:pic>
      <p:pic>
        <p:nvPicPr>
          <p:cNvPr id="16" name="Picture 15" descr="cloudgs_dbaas.png"/>
          <p:cNvPicPr>
            <a:picLocks noChangeAspect="1"/>
          </p:cNvPicPr>
          <p:nvPr/>
        </p:nvPicPr>
        <p:blipFill>
          <a:blip r:embed="rId7" cstate="print"/>
          <a:stretch>
            <a:fillRect/>
          </a:stretch>
        </p:blipFill>
        <p:spPr>
          <a:xfrm>
            <a:off x="2854052" y="4669137"/>
            <a:ext cx="2376264" cy="1496167"/>
          </a:xfrm>
          <a:prstGeom prst="rect">
            <a:avLst/>
          </a:prstGeom>
        </p:spPr>
      </p:pic>
      <p:pic>
        <p:nvPicPr>
          <p:cNvPr id="17" name="Picture 16" descr="db2logo.png"/>
          <p:cNvPicPr>
            <a:picLocks noChangeAspect="1"/>
          </p:cNvPicPr>
          <p:nvPr/>
        </p:nvPicPr>
        <p:blipFill>
          <a:blip r:embed="rId8" cstate="print"/>
          <a:stretch>
            <a:fillRect/>
          </a:stretch>
        </p:blipFill>
        <p:spPr>
          <a:xfrm>
            <a:off x="9190756" y="3068960"/>
            <a:ext cx="2473101" cy="760954"/>
          </a:xfrm>
          <a:prstGeom prst="rect">
            <a:avLst/>
          </a:prstGeom>
        </p:spPr>
      </p:pic>
      <p:pic>
        <p:nvPicPr>
          <p:cNvPr id="20" name="Picture 19" descr="sql-logo-no-version.png"/>
          <p:cNvPicPr>
            <a:picLocks noChangeAspect="1"/>
          </p:cNvPicPr>
          <p:nvPr/>
        </p:nvPicPr>
        <p:blipFill>
          <a:blip r:embed="rId9" cstate="print"/>
          <a:stretch>
            <a:fillRect/>
          </a:stretch>
        </p:blipFill>
        <p:spPr>
          <a:xfrm>
            <a:off x="7822604" y="1556792"/>
            <a:ext cx="1641117" cy="1368152"/>
          </a:xfrm>
          <a:prstGeom prst="rect">
            <a:avLst/>
          </a:prstGeom>
        </p:spPr>
      </p:pic>
      <p:pic>
        <p:nvPicPr>
          <p:cNvPr id="21" name="Picture 20" descr="oracle_database_logo.jpg"/>
          <p:cNvPicPr>
            <a:picLocks noChangeAspect="1"/>
          </p:cNvPicPr>
          <p:nvPr/>
        </p:nvPicPr>
        <p:blipFill>
          <a:blip r:embed="rId10" cstate="print"/>
          <a:stretch>
            <a:fillRect/>
          </a:stretch>
        </p:blipFill>
        <p:spPr>
          <a:xfrm>
            <a:off x="9406780" y="1268760"/>
            <a:ext cx="2396909" cy="1175842"/>
          </a:xfrm>
          <a:prstGeom prst="rect">
            <a:avLst/>
          </a:prstGeom>
        </p:spPr>
      </p:pic>
      <p:pic>
        <p:nvPicPr>
          <p:cNvPr id="22" name="Picture 21" descr="informix.jpg"/>
          <p:cNvPicPr>
            <a:picLocks noChangeAspect="1"/>
          </p:cNvPicPr>
          <p:nvPr/>
        </p:nvPicPr>
        <p:blipFill>
          <a:blip r:embed="rId11" cstate="print"/>
          <a:stretch>
            <a:fillRect/>
          </a:stretch>
        </p:blipFill>
        <p:spPr>
          <a:xfrm>
            <a:off x="8038628" y="4581128"/>
            <a:ext cx="2676525" cy="504825"/>
          </a:xfrm>
          <a:prstGeom prst="rect">
            <a:avLst/>
          </a:prstGeom>
        </p:spPr>
      </p:pic>
      <p:pic>
        <p:nvPicPr>
          <p:cNvPr id="23" name="Picture 22" descr="single_postgresql-logo.jpg"/>
          <p:cNvPicPr>
            <a:picLocks noChangeAspect="1"/>
          </p:cNvPicPr>
          <p:nvPr/>
        </p:nvPicPr>
        <p:blipFill>
          <a:blip r:embed="rId12" cstate="print"/>
          <a:stretch>
            <a:fillRect/>
          </a:stretch>
        </p:blipFill>
        <p:spPr>
          <a:xfrm>
            <a:off x="5813176" y="4519301"/>
            <a:ext cx="1937420" cy="1718011"/>
          </a:xfrm>
          <a:prstGeom prst="rect">
            <a:avLst/>
          </a:prstGeom>
        </p:spPr>
      </p:pic>
      <p:pic>
        <p:nvPicPr>
          <p:cNvPr id="24" name="Picture 23" descr="mysql-logo.png"/>
          <p:cNvPicPr>
            <a:picLocks noChangeAspect="1"/>
          </p:cNvPicPr>
          <p:nvPr/>
        </p:nvPicPr>
        <p:blipFill>
          <a:blip r:embed="rId13" cstate="print"/>
          <a:stretch>
            <a:fillRect/>
          </a:stretch>
        </p:blipFill>
        <p:spPr>
          <a:xfrm>
            <a:off x="9478788" y="5079782"/>
            <a:ext cx="2075384" cy="108957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as a Service</a:t>
            </a:r>
            <a:endParaRPr lang="en-US" dirty="0"/>
          </a:p>
        </p:txBody>
      </p:sp>
      <p:sp>
        <p:nvSpPr>
          <p:cNvPr id="4" name="Text Placeholder 3"/>
          <p:cNvSpPr>
            <a:spLocks noGrp="1"/>
          </p:cNvSpPr>
          <p:nvPr>
            <p:ph type="body" sz="quarter" idx="13"/>
          </p:nvPr>
        </p:nvSpPr>
        <p:spPr/>
        <p:txBody>
          <a:bodyPr/>
          <a:lstStyle/>
          <a:p>
            <a:r>
              <a:rPr lang="en-US" dirty="0" smtClean="0"/>
              <a:t>Key Drivers</a:t>
            </a:r>
            <a:endParaRPr lang="en-US" dirty="0"/>
          </a:p>
        </p:txBody>
      </p:sp>
      <p:sp>
        <p:nvSpPr>
          <p:cNvPr id="11" name="Rectangle 14"/>
          <p:cNvSpPr>
            <a:spLocks noChangeArrowheads="1"/>
          </p:cNvSpPr>
          <p:nvPr/>
        </p:nvSpPr>
        <p:spPr bwMode="gray">
          <a:xfrm>
            <a:off x="6591032" y="2906687"/>
            <a:ext cx="3980934" cy="749188"/>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solidFill>
                <a:srgbClr val="46575E"/>
              </a:solidFill>
            </a:endParaRPr>
          </a:p>
        </p:txBody>
      </p:sp>
      <p:sp>
        <p:nvSpPr>
          <p:cNvPr id="14" name="Rectangle 14"/>
          <p:cNvSpPr>
            <a:spLocks noChangeArrowheads="1"/>
          </p:cNvSpPr>
          <p:nvPr/>
        </p:nvSpPr>
        <p:spPr bwMode="gray">
          <a:xfrm>
            <a:off x="6591035" y="3961631"/>
            <a:ext cx="3980932" cy="74919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solidFill>
                <a:srgbClr val="46575E"/>
              </a:solidFill>
            </a:endParaRPr>
          </a:p>
        </p:txBody>
      </p:sp>
      <p:sp>
        <p:nvSpPr>
          <p:cNvPr id="17" name="Rectangle 14"/>
          <p:cNvSpPr>
            <a:spLocks noChangeArrowheads="1"/>
          </p:cNvSpPr>
          <p:nvPr/>
        </p:nvSpPr>
        <p:spPr bwMode="gray">
          <a:xfrm>
            <a:off x="6591035" y="5046974"/>
            <a:ext cx="3980932" cy="709852"/>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solidFill>
                <a:srgbClr val="46575E"/>
              </a:solidFill>
            </a:endParaRPr>
          </a:p>
        </p:txBody>
      </p:sp>
      <p:grpSp>
        <p:nvGrpSpPr>
          <p:cNvPr id="3" name="Group 2047"/>
          <p:cNvGrpSpPr/>
          <p:nvPr/>
        </p:nvGrpSpPr>
        <p:grpSpPr>
          <a:xfrm>
            <a:off x="5219962" y="1849953"/>
            <a:ext cx="1372860" cy="3906872"/>
            <a:chOff x="3915991" y="1387465"/>
            <a:chExt cx="1029913" cy="2930154"/>
          </a:xfrm>
          <a:gradFill flip="none" rotWithShape="1">
            <a:gsLst>
              <a:gs pos="0">
                <a:schemeClr val="accent1">
                  <a:lumMod val="75000"/>
                </a:schemeClr>
              </a:gs>
              <a:gs pos="100000">
                <a:schemeClr val="bg2"/>
              </a:gs>
            </a:gsLst>
            <a:lin ang="0" scaled="1"/>
            <a:tileRect/>
          </a:gradFill>
        </p:grpSpPr>
        <p:sp>
          <p:nvSpPr>
            <p:cNvPr id="10" name="Freeform 106"/>
            <p:cNvSpPr>
              <a:spLocks/>
            </p:cNvSpPr>
            <p:nvPr/>
          </p:nvSpPr>
          <p:spPr bwMode="ltGray">
            <a:xfrm>
              <a:off x="3915991" y="2180015"/>
              <a:ext cx="1029912" cy="675879"/>
            </a:xfrm>
            <a:custGeom>
              <a:avLst/>
              <a:gdLst>
                <a:gd name="T0" fmla="*/ 0 w 768"/>
                <a:gd name="T1" fmla="*/ 504 h 504"/>
                <a:gd name="T2" fmla="*/ 2 w 768"/>
                <a:gd name="T3" fmla="*/ 490 h 504"/>
                <a:gd name="T4" fmla="*/ 768 w 768"/>
                <a:gd name="T5" fmla="*/ 0 h 504"/>
                <a:gd name="T6" fmla="*/ 768 w 768"/>
                <a:gd name="T7" fmla="*/ 411 h 504"/>
                <a:gd name="T8" fmla="*/ 0 w 768"/>
                <a:gd name="T9" fmla="*/ 504 h 504"/>
                <a:gd name="T10" fmla="*/ 0 60000 65536"/>
                <a:gd name="T11" fmla="*/ 0 60000 65536"/>
                <a:gd name="T12" fmla="*/ 0 60000 65536"/>
                <a:gd name="T13" fmla="*/ 0 60000 65536"/>
                <a:gd name="T14" fmla="*/ 0 60000 65536"/>
                <a:gd name="T15" fmla="*/ 0 w 768"/>
                <a:gd name="T16" fmla="*/ 0 h 504"/>
                <a:gd name="T17" fmla="*/ 768 w 768"/>
                <a:gd name="T18" fmla="*/ 504 h 504"/>
              </a:gdLst>
              <a:ahLst/>
              <a:cxnLst>
                <a:cxn ang="T10">
                  <a:pos x="T0" y="T1"/>
                </a:cxn>
                <a:cxn ang="T11">
                  <a:pos x="T2" y="T3"/>
                </a:cxn>
                <a:cxn ang="T12">
                  <a:pos x="T4" y="T5"/>
                </a:cxn>
                <a:cxn ang="T13">
                  <a:pos x="T6" y="T7"/>
                </a:cxn>
                <a:cxn ang="T14">
                  <a:pos x="T8" y="T9"/>
                </a:cxn>
              </a:cxnLst>
              <a:rect l="T15" t="T16" r="T17" b="T18"/>
              <a:pathLst>
                <a:path w="768" h="504">
                  <a:moveTo>
                    <a:pt x="0" y="504"/>
                  </a:moveTo>
                  <a:lnTo>
                    <a:pt x="2" y="490"/>
                  </a:lnTo>
                  <a:lnTo>
                    <a:pt x="768" y="0"/>
                  </a:lnTo>
                  <a:lnTo>
                    <a:pt x="768" y="411"/>
                  </a:lnTo>
                  <a:lnTo>
                    <a:pt x="0" y="504"/>
                  </a:lnTo>
                  <a:close/>
                </a:path>
              </a:pathLst>
            </a:custGeom>
            <a:grpFill/>
            <a:ln w="19050">
              <a:solidFill>
                <a:srgbClr val="FFFFFF"/>
              </a:solidFill>
              <a:round/>
              <a:headEnd/>
              <a:tailEnd/>
            </a:ln>
          </p:spPr>
          <p:txBody>
            <a:bodyPr anchor="ctr"/>
            <a:lstStyle/>
            <a:p>
              <a:endParaRPr lang="en-US" dirty="0"/>
            </a:p>
          </p:txBody>
        </p:sp>
        <p:sp>
          <p:nvSpPr>
            <p:cNvPr id="13" name="Freeform 107"/>
            <p:cNvSpPr>
              <a:spLocks/>
            </p:cNvSpPr>
            <p:nvPr/>
          </p:nvSpPr>
          <p:spPr bwMode="ltGray">
            <a:xfrm>
              <a:off x="3920015" y="2786161"/>
              <a:ext cx="1025889" cy="746955"/>
            </a:xfrm>
            <a:custGeom>
              <a:avLst/>
              <a:gdLst>
                <a:gd name="T0" fmla="*/ 0 w 765"/>
                <a:gd name="T1" fmla="*/ 22 h 557"/>
                <a:gd name="T2" fmla="*/ 1 w 765"/>
                <a:gd name="T3" fmla="*/ 0 h 557"/>
                <a:gd name="T4" fmla="*/ 765 w 765"/>
                <a:gd name="T5" fmla="*/ 142 h 557"/>
                <a:gd name="T6" fmla="*/ 765 w 765"/>
                <a:gd name="T7" fmla="*/ 557 h 557"/>
                <a:gd name="T8" fmla="*/ 0 w 765"/>
                <a:gd name="T9" fmla="*/ 22 h 557"/>
                <a:gd name="T10" fmla="*/ 0 60000 65536"/>
                <a:gd name="T11" fmla="*/ 0 60000 65536"/>
                <a:gd name="T12" fmla="*/ 0 60000 65536"/>
                <a:gd name="T13" fmla="*/ 0 60000 65536"/>
                <a:gd name="T14" fmla="*/ 0 60000 65536"/>
                <a:gd name="T15" fmla="*/ 0 w 765"/>
                <a:gd name="T16" fmla="*/ 0 h 557"/>
                <a:gd name="T17" fmla="*/ 765 w 765"/>
                <a:gd name="T18" fmla="*/ 557 h 557"/>
              </a:gdLst>
              <a:ahLst/>
              <a:cxnLst>
                <a:cxn ang="T10">
                  <a:pos x="T0" y="T1"/>
                </a:cxn>
                <a:cxn ang="T11">
                  <a:pos x="T2" y="T3"/>
                </a:cxn>
                <a:cxn ang="T12">
                  <a:pos x="T4" y="T5"/>
                </a:cxn>
                <a:cxn ang="T13">
                  <a:pos x="T6" y="T7"/>
                </a:cxn>
                <a:cxn ang="T14">
                  <a:pos x="T8" y="T9"/>
                </a:cxn>
              </a:cxnLst>
              <a:rect l="T15" t="T16" r="T17" b="T18"/>
              <a:pathLst>
                <a:path w="765" h="557">
                  <a:moveTo>
                    <a:pt x="0" y="22"/>
                  </a:moveTo>
                  <a:lnTo>
                    <a:pt x="1" y="0"/>
                  </a:lnTo>
                  <a:lnTo>
                    <a:pt x="765" y="142"/>
                  </a:lnTo>
                  <a:lnTo>
                    <a:pt x="765" y="557"/>
                  </a:lnTo>
                  <a:lnTo>
                    <a:pt x="0" y="22"/>
                  </a:lnTo>
                  <a:close/>
                </a:path>
              </a:pathLst>
            </a:custGeom>
            <a:grpFill/>
            <a:ln w="19050">
              <a:solidFill>
                <a:srgbClr val="FFFFFF"/>
              </a:solidFill>
              <a:round/>
              <a:headEnd/>
              <a:tailEnd/>
            </a:ln>
          </p:spPr>
          <p:txBody>
            <a:bodyPr anchor="ctr"/>
            <a:lstStyle/>
            <a:p>
              <a:endParaRPr lang="en-US" dirty="0"/>
            </a:p>
          </p:txBody>
        </p:sp>
        <p:sp>
          <p:nvSpPr>
            <p:cNvPr id="16" name="Freeform 108"/>
            <p:cNvSpPr>
              <a:spLocks/>
            </p:cNvSpPr>
            <p:nvPr/>
          </p:nvSpPr>
          <p:spPr bwMode="ltGray">
            <a:xfrm>
              <a:off x="3920015" y="2739225"/>
              <a:ext cx="1025889" cy="1578394"/>
            </a:xfrm>
            <a:custGeom>
              <a:avLst/>
              <a:gdLst>
                <a:gd name="T0" fmla="*/ 12 w 765"/>
                <a:gd name="T1" fmla="*/ 39 h 1177"/>
                <a:gd name="T2" fmla="*/ 0 w 765"/>
                <a:gd name="T3" fmla="*/ 0 h 1177"/>
                <a:gd name="T4" fmla="*/ 765 w 765"/>
                <a:gd name="T5" fmla="*/ 789 h 1177"/>
                <a:gd name="T6" fmla="*/ 765 w 765"/>
                <a:gd name="T7" fmla="*/ 1177 h 1177"/>
                <a:gd name="T8" fmla="*/ 12 w 765"/>
                <a:gd name="T9" fmla="*/ 39 h 1177"/>
                <a:gd name="T10" fmla="*/ 0 60000 65536"/>
                <a:gd name="T11" fmla="*/ 0 60000 65536"/>
                <a:gd name="T12" fmla="*/ 0 60000 65536"/>
                <a:gd name="T13" fmla="*/ 0 60000 65536"/>
                <a:gd name="T14" fmla="*/ 0 60000 65536"/>
                <a:gd name="T15" fmla="*/ 0 w 765"/>
                <a:gd name="T16" fmla="*/ 0 h 1177"/>
                <a:gd name="T17" fmla="*/ 765 w 765"/>
                <a:gd name="T18" fmla="*/ 1177 h 1177"/>
              </a:gdLst>
              <a:ahLst/>
              <a:cxnLst>
                <a:cxn ang="T10">
                  <a:pos x="T0" y="T1"/>
                </a:cxn>
                <a:cxn ang="T11">
                  <a:pos x="T2" y="T3"/>
                </a:cxn>
                <a:cxn ang="T12">
                  <a:pos x="T4" y="T5"/>
                </a:cxn>
                <a:cxn ang="T13">
                  <a:pos x="T6" y="T7"/>
                </a:cxn>
                <a:cxn ang="T14">
                  <a:pos x="T8" y="T9"/>
                </a:cxn>
              </a:cxnLst>
              <a:rect l="T15" t="T16" r="T17" b="T18"/>
              <a:pathLst>
                <a:path w="765" h="1177">
                  <a:moveTo>
                    <a:pt x="12" y="39"/>
                  </a:moveTo>
                  <a:lnTo>
                    <a:pt x="0" y="0"/>
                  </a:lnTo>
                  <a:lnTo>
                    <a:pt x="765" y="789"/>
                  </a:lnTo>
                  <a:lnTo>
                    <a:pt x="765" y="1177"/>
                  </a:lnTo>
                  <a:lnTo>
                    <a:pt x="12" y="39"/>
                  </a:lnTo>
                  <a:close/>
                </a:path>
              </a:pathLst>
            </a:custGeom>
            <a:grpFill/>
            <a:ln w="19050">
              <a:solidFill>
                <a:srgbClr val="FFFFFF"/>
              </a:solidFill>
              <a:round/>
              <a:headEnd/>
              <a:tailEnd/>
            </a:ln>
          </p:spPr>
          <p:txBody>
            <a:bodyPr anchor="ctr"/>
            <a:lstStyle/>
            <a:p>
              <a:endParaRPr lang="en-US" dirty="0"/>
            </a:p>
          </p:txBody>
        </p:sp>
        <p:sp>
          <p:nvSpPr>
            <p:cNvPr id="19" name="Freeform 104"/>
            <p:cNvSpPr>
              <a:spLocks/>
            </p:cNvSpPr>
            <p:nvPr/>
          </p:nvSpPr>
          <p:spPr bwMode="ltGray">
            <a:xfrm>
              <a:off x="3920015" y="1387465"/>
              <a:ext cx="1025889" cy="1532799"/>
            </a:xfrm>
            <a:custGeom>
              <a:avLst/>
              <a:gdLst>
                <a:gd name="T0" fmla="*/ 0 w 765"/>
                <a:gd name="T1" fmla="*/ 1143 h 1143"/>
                <a:gd name="T2" fmla="*/ 0 w 765"/>
                <a:gd name="T3" fmla="*/ 1104 h 1143"/>
                <a:gd name="T4" fmla="*/ 765 w 765"/>
                <a:gd name="T5" fmla="*/ 0 h 1143"/>
                <a:gd name="T6" fmla="*/ 762 w 765"/>
                <a:gd name="T7" fmla="*/ 387 h 1143"/>
                <a:gd name="T8" fmla="*/ 0 w 765"/>
                <a:gd name="T9" fmla="*/ 1143 h 1143"/>
                <a:gd name="T10" fmla="*/ 0 60000 65536"/>
                <a:gd name="T11" fmla="*/ 0 60000 65536"/>
                <a:gd name="T12" fmla="*/ 0 60000 65536"/>
                <a:gd name="T13" fmla="*/ 0 60000 65536"/>
                <a:gd name="T14" fmla="*/ 0 60000 65536"/>
                <a:gd name="T15" fmla="*/ 0 w 765"/>
                <a:gd name="T16" fmla="*/ 0 h 1143"/>
                <a:gd name="T17" fmla="*/ 765 w 765"/>
                <a:gd name="T18" fmla="*/ 1143 h 1143"/>
              </a:gdLst>
              <a:ahLst/>
              <a:cxnLst>
                <a:cxn ang="T10">
                  <a:pos x="T0" y="T1"/>
                </a:cxn>
                <a:cxn ang="T11">
                  <a:pos x="T2" y="T3"/>
                </a:cxn>
                <a:cxn ang="T12">
                  <a:pos x="T4" y="T5"/>
                </a:cxn>
                <a:cxn ang="T13">
                  <a:pos x="T6" y="T7"/>
                </a:cxn>
                <a:cxn ang="T14">
                  <a:pos x="T8" y="T9"/>
                </a:cxn>
              </a:cxnLst>
              <a:rect l="T15" t="T16" r="T17" b="T18"/>
              <a:pathLst>
                <a:path w="765" h="1143">
                  <a:moveTo>
                    <a:pt x="0" y="1143"/>
                  </a:moveTo>
                  <a:lnTo>
                    <a:pt x="0" y="1104"/>
                  </a:lnTo>
                  <a:lnTo>
                    <a:pt x="765" y="0"/>
                  </a:lnTo>
                  <a:lnTo>
                    <a:pt x="762" y="387"/>
                  </a:lnTo>
                  <a:lnTo>
                    <a:pt x="0" y="1143"/>
                  </a:lnTo>
                  <a:close/>
                </a:path>
              </a:pathLst>
            </a:custGeom>
            <a:grpFill/>
            <a:ln w="19050">
              <a:solidFill>
                <a:srgbClr val="FFFFFF"/>
              </a:solidFill>
              <a:round/>
              <a:headEnd/>
              <a:tailEnd/>
            </a:ln>
          </p:spPr>
          <p:txBody>
            <a:bodyPr anchor="ctr"/>
            <a:lstStyle/>
            <a:p>
              <a:endParaRPr lang="en-US" dirty="0"/>
            </a:p>
          </p:txBody>
        </p:sp>
      </p:grpSp>
      <p:sp>
        <p:nvSpPr>
          <p:cNvPr id="20" name="Rectangle 14"/>
          <p:cNvSpPr>
            <a:spLocks noChangeArrowheads="1"/>
          </p:cNvSpPr>
          <p:nvPr/>
        </p:nvSpPr>
        <p:spPr bwMode="gray">
          <a:xfrm>
            <a:off x="6591035" y="1849953"/>
            <a:ext cx="3980932" cy="700912"/>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solidFill>
                <a:srgbClr val="46575E"/>
              </a:solidFill>
            </a:endParaRPr>
          </a:p>
        </p:txBody>
      </p:sp>
      <p:sp>
        <p:nvSpPr>
          <p:cNvPr id="21" name="Rectangle 19"/>
          <p:cNvSpPr>
            <a:spLocks noChangeArrowheads="1"/>
          </p:cNvSpPr>
          <p:nvPr/>
        </p:nvSpPr>
        <p:spPr bwMode="gray">
          <a:xfrm>
            <a:off x="6840449" y="1994784"/>
            <a:ext cx="347152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99" tIns="60949" rIns="121899" bIns="60949">
            <a:spAutoFit/>
          </a:bodyPr>
          <a:lstStyle/>
          <a:p>
            <a:pPr algn="ctr"/>
            <a:r>
              <a:rPr lang="en-US" sz="2400" dirty="0" smtClean="0">
                <a:solidFill>
                  <a:srgbClr val="46575E"/>
                </a:solidFill>
              </a:rPr>
              <a:t>Reduce Cost</a:t>
            </a:r>
            <a:endParaRPr lang="en-US" sz="2400" dirty="0">
              <a:solidFill>
                <a:srgbClr val="46575E"/>
              </a:solidFill>
            </a:endParaRPr>
          </a:p>
        </p:txBody>
      </p:sp>
      <p:sp>
        <p:nvSpPr>
          <p:cNvPr id="22" name="Rectangle 20"/>
          <p:cNvSpPr>
            <a:spLocks noChangeArrowheads="1"/>
          </p:cNvSpPr>
          <p:nvPr/>
        </p:nvSpPr>
        <p:spPr bwMode="gray">
          <a:xfrm>
            <a:off x="6840449" y="3074763"/>
            <a:ext cx="3471528" cy="492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99" tIns="60949" rIns="121899" bIns="60949">
            <a:spAutoFit/>
          </a:bodyPr>
          <a:lstStyle/>
          <a:p>
            <a:pPr algn="ctr"/>
            <a:r>
              <a:rPr lang="en-US" sz="2400" dirty="0" smtClean="0">
                <a:solidFill>
                  <a:srgbClr val="46575E"/>
                </a:solidFill>
              </a:rPr>
              <a:t>Increase Agility</a:t>
            </a:r>
            <a:endParaRPr lang="en-US" sz="2400" dirty="0">
              <a:solidFill>
                <a:srgbClr val="46575E"/>
              </a:solidFill>
            </a:endParaRPr>
          </a:p>
        </p:txBody>
      </p:sp>
      <p:sp>
        <p:nvSpPr>
          <p:cNvPr id="23" name="Rectangle 21"/>
          <p:cNvSpPr>
            <a:spLocks noChangeArrowheads="1"/>
          </p:cNvSpPr>
          <p:nvPr/>
        </p:nvSpPr>
        <p:spPr bwMode="gray">
          <a:xfrm>
            <a:off x="6840449" y="4129707"/>
            <a:ext cx="3471528" cy="492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99" tIns="60949" rIns="121899" bIns="60949">
            <a:spAutoFit/>
          </a:bodyPr>
          <a:lstStyle/>
          <a:p>
            <a:pPr algn="ctr"/>
            <a:r>
              <a:rPr lang="en-US" sz="2400" dirty="0" smtClean="0">
                <a:solidFill>
                  <a:srgbClr val="46575E"/>
                </a:solidFill>
              </a:rPr>
              <a:t>Reduce Risk</a:t>
            </a:r>
            <a:endParaRPr lang="en-US" sz="2400" dirty="0">
              <a:solidFill>
                <a:srgbClr val="46575E"/>
              </a:solidFill>
            </a:endParaRPr>
          </a:p>
        </p:txBody>
      </p:sp>
      <p:sp>
        <p:nvSpPr>
          <p:cNvPr id="24" name="Rectangle 22"/>
          <p:cNvSpPr>
            <a:spLocks noChangeArrowheads="1"/>
          </p:cNvSpPr>
          <p:nvPr/>
        </p:nvSpPr>
        <p:spPr bwMode="gray">
          <a:xfrm>
            <a:off x="6840449" y="5195380"/>
            <a:ext cx="3471528" cy="455487"/>
          </a:xfrm>
          <a:prstGeom prst="rect">
            <a:avLst/>
          </a:prstGeom>
          <a:solidFill>
            <a:schemeClr val="accent5"/>
          </a:solidFill>
          <a:ln w="19050">
            <a:noFill/>
            <a:miter lim="800000"/>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400" dirty="0" smtClean="0">
                <a:solidFill>
                  <a:srgbClr val="46575E"/>
                </a:solidFill>
              </a:rPr>
              <a:t>Improve Service</a:t>
            </a:r>
            <a:endParaRPr lang="en-US" sz="2400" dirty="0">
              <a:solidFill>
                <a:srgbClr val="46575E"/>
              </a:solidFill>
            </a:endParaRPr>
          </a:p>
        </p:txBody>
      </p:sp>
      <p:sp>
        <p:nvSpPr>
          <p:cNvPr id="28" name="Rectangle 38"/>
          <p:cNvSpPr>
            <a:spLocks noChangeArrowheads="1"/>
          </p:cNvSpPr>
          <p:nvPr/>
        </p:nvSpPr>
        <p:spPr bwMode="gray">
          <a:xfrm>
            <a:off x="663433" y="3366213"/>
            <a:ext cx="4931922" cy="874356"/>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800" dirty="0">
              <a:solidFill>
                <a:schemeClr val="bg1"/>
              </a:solidFill>
            </a:endParaRPr>
          </a:p>
        </p:txBody>
      </p:sp>
      <p:sp>
        <p:nvSpPr>
          <p:cNvPr id="30" name="Text Box 44"/>
          <p:cNvSpPr txBox="1">
            <a:spLocks noChangeArrowheads="1"/>
          </p:cNvSpPr>
          <p:nvPr/>
        </p:nvSpPr>
        <p:spPr bwMode="gray">
          <a:xfrm>
            <a:off x="684046" y="3547947"/>
            <a:ext cx="4668605" cy="510887"/>
          </a:xfrm>
          <a:prstGeom prst="rect">
            <a:avLst/>
          </a:prstGeom>
          <a:solidFill>
            <a:schemeClr val="accent4"/>
          </a:solidFill>
          <a:ln w="19050">
            <a:noFill/>
            <a:miter lim="800000"/>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sz="1600">
                <a:solidFill>
                  <a:schemeClr val="tx1"/>
                </a:solidFill>
                <a:latin typeface="Arial" pitchFamily="34" charset="0"/>
                <a:ea typeface="Arial Unicode MS" pitchFamily="34" charset="-128"/>
                <a:cs typeface="Arial Unicode MS" pitchFamily="34" charset="-128"/>
              </a:defRPr>
            </a:lvl1pPr>
            <a:lvl2pPr marL="37931725" indent="-37474525" eaLnBrk="0" hangingPunct="0">
              <a:defRPr sz="1600">
                <a:solidFill>
                  <a:schemeClr val="tx1"/>
                </a:solidFill>
                <a:latin typeface="Arial" pitchFamily="34" charset="0"/>
                <a:ea typeface="Arial Unicode MS" pitchFamily="34" charset="-128"/>
                <a:cs typeface="Arial Unicode MS" pitchFamily="34" charset="-128"/>
              </a:defRPr>
            </a:lvl2pPr>
            <a:lvl3pPr eaLnBrk="0" hangingPunct="0">
              <a:defRPr sz="1600">
                <a:solidFill>
                  <a:schemeClr val="tx1"/>
                </a:solidFill>
                <a:latin typeface="Arial" pitchFamily="34" charset="0"/>
                <a:ea typeface="Arial Unicode MS" pitchFamily="34" charset="-128"/>
                <a:cs typeface="Arial Unicode MS" pitchFamily="34" charset="-128"/>
              </a:defRPr>
            </a:lvl3pPr>
            <a:lvl4pPr eaLnBrk="0" hangingPunct="0">
              <a:defRPr sz="1600">
                <a:solidFill>
                  <a:schemeClr val="tx1"/>
                </a:solidFill>
                <a:latin typeface="Arial" pitchFamily="34" charset="0"/>
                <a:ea typeface="Arial Unicode MS" pitchFamily="34" charset="-128"/>
                <a:cs typeface="Arial Unicode MS" pitchFamily="34" charset="-128"/>
              </a:defRPr>
            </a:lvl4pPr>
            <a:lvl5pPr eaLnBrk="0" hangingPunct="0">
              <a:defRPr sz="1600">
                <a:solidFill>
                  <a:schemeClr val="tx1"/>
                </a:solidFill>
                <a:latin typeface="Arial" pitchFamily="34" charset="0"/>
                <a:ea typeface="Arial Unicode MS" pitchFamily="34" charset="-128"/>
                <a:cs typeface="Arial Unicode MS" pitchFamily="34" charset="-128"/>
              </a:defRPr>
            </a:lvl5pPr>
            <a:lvl6pPr marL="4572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6pPr>
            <a:lvl7pPr marL="9144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7pPr>
            <a:lvl8pPr marL="13716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8pPr>
            <a:lvl9pPr marL="18288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0000"/>
              </a:lnSpc>
            </a:pPr>
            <a:r>
              <a:rPr lang="en-US" sz="2800" dirty="0" smtClean="0">
                <a:solidFill>
                  <a:schemeClr val="bg1"/>
                </a:solidFill>
                <a:latin typeface="+mn-lt"/>
                <a:ea typeface="+mn-ea"/>
                <a:cs typeface="+mn-cs"/>
              </a:rPr>
              <a:t>Database as a Service</a:t>
            </a:r>
            <a:endParaRPr lang="en-US" sz="2800" dirty="0">
              <a:solidFill>
                <a:schemeClr val="bg1"/>
              </a:solidFill>
              <a:latin typeface="+mn-lt"/>
              <a:ea typeface="+mn-ea"/>
              <a:cs typeface="+mn-cs"/>
            </a:endParaRPr>
          </a:p>
        </p:txBody>
      </p:sp>
    </p:spTree>
    <p:extLst>
      <p:ext uri="{BB962C8B-B14F-4D97-AF65-F5344CB8AC3E}">
        <p14:creationId xmlns:p14="http://schemas.microsoft.com/office/powerpoint/2010/main" xmlns="" val="2633975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 FY15 16x9 Template INCL EXAMPLES">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FY15 16x9 Template INCL EXAMPLES</Template>
  <TotalTime>2396</TotalTime>
  <Words>4814</Words>
  <Application>Microsoft Office PowerPoint</Application>
  <PresentationFormat>Custom</PresentationFormat>
  <Paragraphs>930</Paragraphs>
  <Slides>56</Slides>
  <Notes>54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Oracle FY15 16x9 Template INCL EXAMPLES</vt:lpstr>
      <vt:lpstr>Database as a Service</vt:lpstr>
      <vt:lpstr>A bit about me</vt:lpstr>
      <vt:lpstr>BIG</vt:lpstr>
      <vt:lpstr>Enterprise Customer Plans</vt:lpstr>
      <vt:lpstr>Market predicted to grow at 29.1% CAGR</vt:lpstr>
      <vt:lpstr>All Signs Point to PaaS Growth in EMEA</vt:lpstr>
      <vt:lpstr>Database – All Signs Point to the Cloud</vt:lpstr>
      <vt:lpstr>What is DBaaS?</vt:lpstr>
      <vt:lpstr>Database as a Service</vt:lpstr>
      <vt:lpstr>What is DBaaS?</vt:lpstr>
      <vt:lpstr>Standardisation</vt:lpstr>
      <vt:lpstr>Consolidation and Optimisation</vt:lpstr>
      <vt:lpstr>Automation</vt:lpstr>
      <vt:lpstr>Continuous Evolution</vt:lpstr>
      <vt:lpstr>Standardise</vt:lpstr>
      <vt:lpstr>Consolidate</vt:lpstr>
      <vt:lpstr>Optimise</vt:lpstr>
      <vt:lpstr>Automate</vt:lpstr>
      <vt:lpstr>DBaaS</vt:lpstr>
      <vt:lpstr>Service Catalogue Overview</vt:lpstr>
      <vt:lpstr>Differentiated Service Levels</vt:lpstr>
      <vt:lpstr>Guiding the Service Catalogue Design Process</vt:lpstr>
      <vt:lpstr> </vt:lpstr>
      <vt:lpstr>Where is DBaaS?</vt:lpstr>
      <vt:lpstr>This is a Fork in the Road</vt:lpstr>
      <vt:lpstr>Public vs. Private</vt:lpstr>
      <vt:lpstr>Private Cloud DBaaS</vt:lpstr>
      <vt:lpstr>So, what’s the key ?</vt:lpstr>
      <vt:lpstr>Database Unit : PoD</vt:lpstr>
      <vt:lpstr>Self-Contained Building Blocks</vt:lpstr>
      <vt:lpstr>Database Unit : PoD</vt:lpstr>
      <vt:lpstr>Connect PODs to Build Service</vt:lpstr>
      <vt:lpstr>Database Unit</vt:lpstr>
      <vt:lpstr>Designed for Evolution</vt:lpstr>
      <vt:lpstr>Upgrade through Relocation</vt:lpstr>
      <vt:lpstr>Database Unit Zero downtime upgrade</vt:lpstr>
      <vt:lpstr>Public Cloud DBaaS</vt:lpstr>
      <vt:lpstr>What Haven’t I Talked About?</vt:lpstr>
      <vt:lpstr>Different Perspective</vt:lpstr>
      <vt:lpstr>How to Get There</vt:lpstr>
      <vt:lpstr>Second Step</vt:lpstr>
      <vt:lpstr>Achieving DBaaS</vt:lpstr>
      <vt:lpstr>Candidate Selection</vt:lpstr>
      <vt:lpstr>Cloud Candidate Selection Tool in Use</vt:lpstr>
      <vt:lpstr>Cloud Candidate Selection Tool in Use Step 1. Architectural Decomposition</vt:lpstr>
      <vt:lpstr>Cloud Candidate Selection Tool in Use Step 2. Qualitative Scoring</vt:lpstr>
      <vt:lpstr>Need kit?</vt:lpstr>
      <vt:lpstr>Oracle Private DBaaS Platforms</vt:lpstr>
      <vt:lpstr>Oracle Public Cloud Services</vt:lpstr>
      <vt:lpstr>Context – Oracle Capabilities</vt:lpstr>
      <vt:lpstr>Five Best Practices To Maximise Value</vt:lpstr>
      <vt:lpstr>Lessons Learned</vt:lpstr>
      <vt:lpstr>Thank you</vt:lpstr>
      <vt:lpstr>Slide 54</vt:lpstr>
      <vt:lpstr>Slide 55</vt:lpstr>
      <vt:lpstr>Slide 56</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Martin</dc:creator>
  <cp:keywords>Oracle corporate Tagline</cp:keywords>
  <cp:lastModifiedBy>David Martin</cp:lastModifiedBy>
  <cp:revision>256</cp:revision>
  <dcterms:created xsi:type="dcterms:W3CDTF">2015-06-12T09:59:00Z</dcterms:created>
  <dcterms:modified xsi:type="dcterms:W3CDTF">2015-09-03T10:41:49Z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