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80" r:id="rId3"/>
    <p:sldId id="328" r:id="rId4"/>
    <p:sldId id="331" r:id="rId5"/>
    <p:sldId id="332" r:id="rId6"/>
    <p:sldId id="278" r:id="rId7"/>
    <p:sldId id="258" r:id="rId8"/>
    <p:sldId id="279" r:id="rId9"/>
    <p:sldId id="294" r:id="rId10"/>
    <p:sldId id="281" r:id="rId11"/>
    <p:sldId id="295" r:id="rId12"/>
    <p:sldId id="282" r:id="rId13"/>
    <p:sldId id="292" r:id="rId14"/>
    <p:sldId id="293" r:id="rId15"/>
    <p:sldId id="296" r:id="rId16"/>
    <p:sldId id="349" r:id="rId17"/>
    <p:sldId id="327" r:id="rId18"/>
    <p:sldId id="266" r:id="rId19"/>
    <p:sldId id="267" r:id="rId20"/>
    <p:sldId id="287" r:id="rId21"/>
    <p:sldId id="272" r:id="rId22"/>
    <p:sldId id="358" r:id="rId23"/>
    <p:sldId id="276" r:id="rId24"/>
    <p:sldId id="275" r:id="rId25"/>
    <p:sldId id="284" r:id="rId26"/>
    <p:sldId id="339" r:id="rId27"/>
    <p:sldId id="277" r:id="rId28"/>
    <p:sldId id="340" r:id="rId29"/>
    <p:sldId id="352" r:id="rId30"/>
    <p:sldId id="324" r:id="rId31"/>
    <p:sldId id="325" r:id="rId32"/>
    <p:sldId id="261" r:id="rId33"/>
    <p:sldId id="353" r:id="rId34"/>
    <p:sldId id="262" r:id="rId35"/>
    <p:sldId id="300" r:id="rId36"/>
    <p:sldId id="301" r:id="rId37"/>
    <p:sldId id="302" r:id="rId38"/>
    <p:sldId id="310" r:id="rId39"/>
    <p:sldId id="309" r:id="rId40"/>
    <p:sldId id="341" r:id="rId41"/>
    <p:sldId id="305" r:id="rId42"/>
    <p:sldId id="304" r:id="rId43"/>
    <p:sldId id="322" r:id="rId44"/>
    <p:sldId id="345" r:id="rId45"/>
    <p:sldId id="342" r:id="rId46"/>
    <p:sldId id="288" r:id="rId47"/>
    <p:sldId id="303" r:id="rId48"/>
    <p:sldId id="306" r:id="rId49"/>
    <p:sldId id="337" r:id="rId50"/>
    <p:sldId id="344" r:id="rId51"/>
    <p:sldId id="354" r:id="rId52"/>
    <p:sldId id="263" r:id="rId53"/>
    <p:sldId id="311" r:id="rId54"/>
    <p:sldId id="346" r:id="rId55"/>
    <p:sldId id="348" r:id="rId56"/>
    <p:sldId id="347" r:id="rId57"/>
    <p:sldId id="335" r:id="rId58"/>
    <p:sldId id="317" r:id="rId59"/>
    <p:sldId id="318" r:id="rId60"/>
    <p:sldId id="319" r:id="rId61"/>
    <p:sldId id="338" r:id="rId62"/>
    <p:sldId id="264" r:id="rId63"/>
    <p:sldId id="357" r:id="rId64"/>
    <p:sldId id="265" r:id="rId65"/>
    <p:sldId id="32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B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2" autoAdjust="0"/>
    <p:restoredTop sz="89091" autoAdjust="0"/>
  </p:normalViewPr>
  <p:slideViewPr>
    <p:cSldViewPr>
      <p:cViewPr varScale="1">
        <p:scale>
          <a:sx n="70" d="100"/>
          <a:sy n="70" d="100"/>
        </p:scale>
        <p:origin x="-1152" y="-108"/>
      </p:cViewPr>
      <p:guideLst>
        <p:guide orient="horz" pos="2160"/>
        <p:guide pos="1066"/>
      </p:guideLst>
    </p:cSldViewPr>
  </p:slideViewPr>
  <p:notesTextViewPr>
    <p:cViewPr>
      <p:scale>
        <a:sx n="100" d="100"/>
        <a:sy n="100" d="100"/>
      </p:scale>
      <p:origin x="0" y="0"/>
    </p:cViewPr>
  </p:notesTextViewPr>
  <p:sorterViewPr>
    <p:cViewPr>
      <p:scale>
        <a:sx n="100" d="100"/>
        <a:sy n="100" d="100"/>
      </p:scale>
      <p:origin x="0" y="8142"/>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D7FB3-A7D6-4E96-8CEA-73C3196C1A7C}" type="doc">
      <dgm:prSet loTypeId="urn:microsoft.com/office/officeart/2005/8/layout/hList7#1" loCatId="list" qsTypeId="urn:microsoft.com/office/officeart/2005/8/quickstyle/simple5" qsCatId="simple" csTypeId="urn:microsoft.com/office/officeart/2005/8/colors/accent1_4" csCatId="accent1"/>
      <dgm:spPr/>
      <dgm:t>
        <a:bodyPr/>
        <a:lstStyle/>
        <a:p>
          <a:endParaRPr lang="en-GB"/>
        </a:p>
      </dgm:t>
    </dgm:pt>
    <dgm:pt modelId="{FF8307AC-2549-48AD-A440-6DA2CD23DEEF}">
      <dgm:prSet/>
      <dgm:spPr/>
      <dgm:t>
        <a:bodyPr/>
        <a:lstStyle/>
        <a:p>
          <a:pPr rtl="0"/>
          <a:r>
            <a:rPr lang="en-GB" dirty="0" smtClean="0"/>
            <a:t>Quantum Limitations</a:t>
          </a:r>
          <a:endParaRPr lang="en-GB" dirty="0"/>
        </a:p>
      </dgm:t>
    </dgm:pt>
    <dgm:pt modelId="{3A5DDCE0-0FA1-492A-86E5-3203676A9F4E}" type="parTrans" cxnId="{141C0AFC-C608-4519-9997-918A57F7A8F2}">
      <dgm:prSet/>
      <dgm:spPr/>
      <dgm:t>
        <a:bodyPr/>
        <a:lstStyle/>
        <a:p>
          <a:endParaRPr lang="en-GB"/>
        </a:p>
      </dgm:t>
    </dgm:pt>
    <dgm:pt modelId="{9A12AE68-64E0-4FBD-89DB-D0CC76F982D8}" type="sibTrans" cxnId="{141C0AFC-C608-4519-9997-918A57F7A8F2}">
      <dgm:prSet/>
      <dgm:spPr/>
      <dgm:t>
        <a:bodyPr/>
        <a:lstStyle/>
        <a:p>
          <a:endParaRPr lang="en-GB"/>
        </a:p>
      </dgm:t>
    </dgm:pt>
    <dgm:pt modelId="{C36B8B75-ABAF-4B11-B30C-0FB60999A9C8}">
      <dgm:prSet/>
      <dgm:spPr/>
      <dgm:t>
        <a:bodyPr/>
        <a:lstStyle/>
        <a:p>
          <a:pPr rtl="0"/>
          <a:r>
            <a:rPr lang="en-GB" dirty="0" smtClean="0"/>
            <a:t>Relativistic Limitations</a:t>
          </a:r>
          <a:endParaRPr lang="en-GB" dirty="0"/>
        </a:p>
      </dgm:t>
    </dgm:pt>
    <dgm:pt modelId="{22E9939F-D687-4E7F-81EC-624DF75E7B01}" type="parTrans" cxnId="{9D7A48AF-AE48-4DEC-B17F-740D903839F0}">
      <dgm:prSet/>
      <dgm:spPr/>
      <dgm:t>
        <a:bodyPr/>
        <a:lstStyle/>
        <a:p>
          <a:endParaRPr lang="en-GB"/>
        </a:p>
      </dgm:t>
    </dgm:pt>
    <dgm:pt modelId="{E733A570-7AF1-4520-9D00-001EE43CD23E}" type="sibTrans" cxnId="{9D7A48AF-AE48-4DEC-B17F-740D903839F0}">
      <dgm:prSet/>
      <dgm:spPr/>
      <dgm:t>
        <a:bodyPr/>
        <a:lstStyle/>
        <a:p>
          <a:endParaRPr lang="en-GB"/>
        </a:p>
      </dgm:t>
    </dgm:pt>
    <dgm:pt modelId="{94AD4BA4-F660-4F32-838C-CC26899EAB5D}">
      <dgm:prSet/>
      <dgm:spPr/>
      <dgm:t>
        <a:bodyPr/>
        <a:lstStyle/>
        <a:p>
          <a:pPr rtl="0"/>
          <a:r>
            <a:rPr lang="en-GB" dirty="0" smtClean="0"/>
            <a:t>Classical Limitations</a:t>
          </a:r>
          <a:endParaRPr lang="en-GB" dirty="0"/>
        </a:p>
      </dgm:t>
    </dgm:pt>
    <dgm:pt modelId="{CB81B3A5-F4D2-4063-B261-99A8957527BA}" type="sibTrans" cxnId="{2B194EED-8823-419A-85E7-1CCADD0BC7BD}">
      <dgm:prSet/>
      <dgm:spPr/>
      <dgm:t>
        <a:bodyPr/>
        <a:lstStyle/>
        <a:p>
          <a:endParaRPr lang="en-GB"/>
        </a:p>
      </dgm:t>
    </dgm:pt>
    <dgm:pt modelId="{10BD9A6C-3BB0-40B3-B3EA-BE091425DD76}" type="parTrans" cxnId="{2B194EED-8823-419A-85E7-1CCADD0BC7BD}">
      <dgm:prSet/>
      <dgm:spPr/>
      <dgm:t>
        <a:bodyPr/>
        <a:lstStyle/>
        <a:p>
          <a:endParaRPr lang="en-GB"/>
        </a:p>
      </dgm:t>
    </dgm:pt>
    <dgm:pt modelId="{D34D9EE0-F28F-4D45-8572-E3FF9C5436F3}" type="pres">
      <dgm:prSet presAssocID="{5D5D7FB3-A7D6-4E96-8CEA-73C3196C1A7C}" presName="Name0" presStyleCnt="0">
        <dgm:presLayoutVars>
          <dgm:dir/>
          <dgm:resizeHandles val="exact"/>
        </dgm:presLayoutVars>
      </dgm:prSet>
      <dgm:spPr/>
      <dgm:t>
        <a:bodyPr/>
        <a:lstStyle/>
        <a:p>
          <a:endParaRPr lang="en-GB"/>
        </a:p>
      </dgm:t>
    </dgm:pt>
    <dgm:pt modelId="{5F3CCB85-5244-4E33-9BCE-A57434C9D544}" type="pres">
      <dgm:prSet presAssocID="{5D5D7FB3-A7D6-4E96-8CEA-73C3196C1A7C}" presName="fgShape" presStyleLbl="fgShp" presStyleIdx="0" presStyleCnt="1"/>
      <dgm:spPr>
        <a:gradFill rotWithShape="0">
          <a:gsLst>
            <a:gs pos="100000">
              <a:schemeClr val="accent1">
                <a:tint val="55000"/>
                <a:hueOff val="0"/>
                <a:satOff val="0"/>
                <a:lumOff val="0"/>
                <a:shade val="51000"/>
                <a:satMod val="130000"/>
                <a:alpha val="0"/>
              </a:schemeClr>
            </a:gs>
            <a:gs pos="80000">
              <a:schemeClr val="accent1">
                <a:tint val="55000"/>
                <a:hueOff val="0"/>
                <a:satOff val="0"/>
                <a:lumOff val="0"/>
                <a:shade val="93000"/>
                <a:satMod val="130000"/>
                <a:alpha val="0"/>
              </a:schemeClr>
            </a:gs>
          </a:gsLst>
        </a:gradFill>
      </dgm:spPr>
      <dgm:t>
        <a:bodyPr/>
        <a:lstStyle/>
        <a:p>
          <a:endParaRPr lang="en-GB"/>
        </a:p>
      </dgm:t>
    </dgm:pt>
    <dgm:pt modelId="{461D401B-97CD-40B1-8BE9-FF12EFD2A856}" type="pres">
      <dgm:prSet presAssocID="{5D5D7FB3-A7D6-4E96-8CEA-73C3196C1A7C}" presName="linComp" presStyleCnt="0"/>
      <dgm:spPr/>
      <dgm:t>
        <a:bodyPr/>
        <a:lstStyle/>
        <a:p>
          <a:endParaRPr lang="en-GB"/>
        </a:p>
      </dgm:t>
    </dgm:pt>
    <dgm:pt modelId="{8CA03FDC-389A-4137-BD30-189DF3D09B1C}" type="pres">
      <dgm:prSet presAssocID="{94AD4BA4-F660-4F32-838C-CC26899EAB5D}" presName="compNode" presStyleCnt="0"/>
      <dgm:spPr/>
      <dgm:t>
        <a:bodyPr/>
        <a:lstStyle/>
        <a:p>
          <a:endParaRPr lang="en-GB"/>
        </a:p>
      </dgm:t>
    </dgm:pt>
    <dgm:pt modelId="{2BCE6A69-01B0-486C-A896-1D74D9F3F6B5}" type="pres">
      <dgm:prSet presAssocID="{94AD4BA4-F660-4F32-838C-CC26899EAB5D}" presName="bkgdShape" presStyleLbl="node1" presStyleIdx="0" presStyleCnt="3"/>
      <dgm:spPr/>
      <dgm:t>
        <a:bodyPr/>
        <a:lstStyle/>
        <a:p>
          <a:endParaRPr lang="en-GB"/>
        </a:p>
      </dgm:t>
    </dgm:pt>
    <dgm:pt modelId="{2889E6FC-96CB-4640-BCEA-2B9DE1CEAEBF}" type="pres">
      <dgm:prSet presAssocID="{94AD4BA4-F660-4F32-838C-CC26899EAB5D}" presName="nodeTx" presStyleLbl="node1" presStyleIdx="0" presStyleCnt="3">
        <dgm:presLayoutVars>
          <dgm:bulletEnabled val="1"/>
        </dgm:presLayoutVars>
      </dgm:prSet>
      <dgm:spPr/>
      <dgm:t>
        <a:bodyPr/>
        <a:lstStyle/>
        <a:p>
          <a:endParaRPr lang="en-GB"/>
        </a:p>
      </dgm:t>
    </dgm:pt>
    <dgm:pt modelId="{664BAACF-707F-4CAC-B120-7A9883415E5D}" type="pres">
      <dgm:prSet presAssocID="{94AD4BA4-F660-4F32-838C-CC26899EAB5D}" presName="invisiNode" presStyleLbl="node1" presStyleIdx="0" presStyleCnt="3"/>
      <dgm:spPr/>
      <dgm:t>
        <a:bodyPr/>
        <a:lstStyle/>
        <a:p>
          <a:endParaRPr lang="en-GB"/>
        </a:p>
      </dgm:t>
    </dgm:pt>
    <dgm:pt modelId="{CF81AEBE-A382-4787-BAA9-67D46EADF24B}" type="pres">
      <dgm:prSet presAssocID="{94AD4BA4-F660-4F32-838C-CC26899EAB5D}" presName="imagNode" presStyleLbl="fgImgPlace1" presStyleIdx="0" presStyleCnt="3"/>
      <dgm:spPr>
        <a:blipFill rotWithShape="0">
          <a:blip xmlns:r="http://schemas.openxmlformats.org/officeDocument/2006/relationships" r:embed="rId1"/>
          <a:stretch>
            <a:fillRect/>
          </a:stretch>
        </a:blipFill>
      </dgm:spPr>
      <dgm:t>
        <a:bodyPr/>
        <a:lstStyle/>
        <a:p>
          <a:endParaRPr lang="en-GB"/>
        </a:p>
      </dgm:t>
    </dgm:pt>
    <dgm:pt modelId="{DEA9DCB8-D500-4727-A51D-706FBA11D8EA}" type="pres">
      <dgm:prSet presAssocID="{CB81B3A5-F4D2-4063-B261-99A8957527BA}" presName="sibTrans" presStyleLbl="sibTrans2D1" presStyleIdx="0" presStyleCnt="0"/>
      <dgm:spPr/>
      <dgm:t>
        <a:bodyPr/>
        <a:lstStyle/>
        <a:p>
          <a:endParaRPr lang="en-GB"/>
        </a:p>
      </dgm:t>
    </dgm:pt>
    <dgm:pt modelId="{F72924F5-1A54-4708-B0EF-7C37E78BC213}" type="pres">
      <dgm:prSet presAssocID="{FF8307AC-2549-48AD-A440-6DA2CD23DEEF}" presName="compNode" presStyleCnt="0"/>
      <dgm:spPr/>
      <dgm:t>
        <a:bodyPr/>
        <a:lstStyle/>
        <a:p>
          <a:endParaRPr lang="en-GB"/>
        </a:p>
      </dgm:t>
    </dgm:pt>
    <dgm:pt modelId="{8723643A-A052-4BBE-952F-7061402894ED}" type="pres">
      <dgm:prSet presAssocID="{FF8307AC-2549-48AD-A440-6DA2CD23DEEF}" presName="bkgdShape" presStyleLbl="node1" presStyleIdx="1" presStyleCnt="3"/>
      <dgm:spPr/>
      <dgm:t>
        <a:bodyPr/>
        <a:lstStyle/>
        <a:p>
          <a:endParaRPr lang="en-GB"/>
        </a:p>
      </dgm:t>
    </dgm:pt>
    <dgm:pt modelId="{530F867A-17FB-4AE3-953F-B5EF7251F538}" type="pres">
      <dgm:prSet presAssocID="{FF8307AC-2549-48AD-A440-6DA2CD23DEEF}" presName="nodeTx" presStyleLbl="node1" presStyleIdx="1" presStyleCnt="3">
        <dgm:presLayoutVars>
          <dgm:bulletEnabled val="1"/>
        </dgm:presLayoutVars>
      </dgm:prSet>
      <dgm:spPr/>
      <dgm:t>
        <a:bodyPr/>
        <a:lstStyle/>
        <a:p>
          <a:endParaRPr lang="en-GB"/>
        </a:p>
      </dgm:t>
    </dgm:pt>
    <dgm:pt modelId="{D10F60B6-A53C-4AED-94C8-61AD81A26EE6}" type="pres">
      <dgm:prSet presAssocID="{FF8307AC-2549-48AD-A440-6DA2CD23DEEF}" presName="invisiNode" presStyleLbl="node1" presStyleIdx="1" presStyleCnt="3"/>
      <dgm:spPr/>
      <dgm:t>
        <a:bodyPr/>
        <a:lstStyle/>
        <a:p>
          <a:endParaRPr lang="en-GB"/>
        </a:p>
      </dgm:t>
    </dgm:pt>
    <dgm:pt modelId="{0313BDC2-8692-4D3C-B74B-1879170398D7}" type="pres">
      <dgm:prSet presAssocID="{FF8307AC-2549-48AD-A440-6DA2CD23DEEF}" presName="imagNode" presStyleLbl="fgImgPlace1" presStyleIdx="1" presStyleCnt="3"/>
      <dgm:spPr>
        <a:blipFill rotWithShape="0">
          <a:blip xmlns:r="http://schemas.openxmlformats.org/officeDocument/2006/relationships" r:embed="rId2"/>
          <a:stretch>
            <a:fillRect/>
          </a:stretch>
        </a:blipFill>
      </dgm:spPr>
      <dgm:t>
        <a:bodyPr/>
        <a:lstStyle/>
        <a:p>
          <a:endParaRPr lang="en-GB"/>
        </a:p>
      </dgm:t>
    </dgm:pt>
    <dgm:pt modelId="{F3D577F8-B695-42DB-8349-5D1FF556999E}" type="pres">
      <dgm:prSet presAssocID="{9A12AE68-64E0-4FBD-89DB-D0CC76F982D8}" presName="sibTrans" presStyleLbl="sibTrans2D1" presStyleIdx="0" presStyleCnt="0"/>
      <dgm:spPr/>
      <dgm:t>
        <a:bodyPr/>
        <a:lstStyle/>
        <a:p>
          <a:endParaRPr lang="en-GB"/>
        </a:p>
      </dgm:t>
    </dgm:pt>
    <dgm:pt modelId="{98E6CC79-C8B5-4BAD-8579-FBACE8B3D237}" type="pres">
      <dgm:prSet presAssocID="{C36B8B75-ABAF-4B11-B30C-0FB60999A9C8}" presName="compNode" presStyleCnt="0"/>
      <dgm:spPr/>
      <dgm:t>
        <a:bodyPr/>
        <a:lstStyle/>
        <a:p>
          <a:endParaRPr lang="en-GB"/>
        </a:p>
      </dgm:t>
    </dgm:pt>
    <dgm:pt modelId="{A9DFA031-39E4-404C-B9F3-08334FFCD144}" type="pres">
      <dgm:prSet presAssocID="{C36B8B75-ABAF-4B11-B30C-0FB60999A9C8}" presName="bkgdShape" presStyleLbl="node1" presStyleIdx="2" presStyleCnt="3"/>
      <dgm:spPr/>
      <dgm:t>
        <a:bodyPr/>
        <a:lstStyle/>
        <a:p>
          <a:endParaRPr lang="en-GB"/>
        </a:p>
      </dgm:t>
    </dgm:pt>
    <dgm:pt modelId="{0D3E34A8-1AAF-4A0E-B4E8-9558FE0C23C0}" type="pres">
      <dgm:prSet presAssocID="{C36B8B75-ABAF-4B11-B30C-0FB60999A9C8}" presName="nodeTx" presStyleLbl="node1" presStyleIdx="2" presStyleCnt="3">
        <dgm:presLayoutVars>
          <dgm:bulletEnabled val="1"/>
        </dgm:presLayoutVars>
      </dgm:prSet>
      <dgm:spPr/>
      <dgm:t>
        <a:bodyPr/>
        <a:lstStyle/>
        <a:p>
          <a:endParaRPr lang="en-GB"/>
        </a:p>
      </dgm:t>
    </dgm:pt>
    <dgm:pt modelId="{665447F3-1430-4615-AABC-687F47774713}" type="pres">
      <dgm:prSet presAssocID="{C36B8B75-ABAF-4B11-B30C-0FB60999A9C8}" presName="invisiNode" presStyleLbl="node1" presStyleIdx="2" presStyleCnt="3"/>
      <dgm:spPr/>
      <dgm:t>
        <a:bodyPr/>
        <a:lstStyle/>
        <a:p>
          <a:endParaRPr lang="en-GB"/>
        </a:p>
      </dgm:t>
    </dgm:pt>
    <dgm:pt modelId="{E9E0133A-33C7-4975-A8EE-691DB11182D7}" type="pres">
      <dgm:prSet presAssocID="{C36B8B75-ABAF-4B11-B30C-0FB60999A9C8}" presName="imagNode" presStyleLbl="fgImgPlace1" presStyleIdx="2" presStyleCnt="3"/>
      <dgm:spPr>
        <a:blipFill rotWithShape="0">
          <a:blip xmlns:r="http://schemas.openxmlformats.org/officeDocument/2006/relationships" r:embed="rId3"/>
          <a:stretch>
            <a:fillRect/>
          </a:stretch>
        </a:blipFill>
      </dgm:spPr>
      <dgm:t>
        <a:bodyPr/>
        <a:lstStyle/>
        <a:p>
          <a:endParaRPr lang="en-GB"/>
        </a:p>
      </dgm:t>
    </dgm:pt>
  </dgm:ptLst>
  <dgm:cxnLst>
    <dgm:cxn modelId="{3F4DA02C-2940-43F0-A043-C129D4D85656}" type="presOf" srcId="{C36B8B75-ABAF-4B11-B30C-0FB60999A9C8}" destId="{0D3E34A8-1AAF-4A0E-B4E8-9558FE0C23C0}" srcOrd="1" destOrd="0" presId="urn:microsoft.com/office/officeart/2005/8/layout/hList7#1"/>
    <dgm:cxn modelId="{63FEA648-0CD6-4C9F-A095-B68358AC4D7D}" type="presOf" srcId="{FF8307AC-2549-48AD-A440-6DA2CD23DEEF}" destId="{530F867A-17FB-4AE3-953F-B5EF7251F538}" srcOrd="1" destOrd="0" presId="urn:microsoft.com/office/officeart/2005/8/layout/hList7#1"/>
    <dgm:cxn modelId="{3D99E24E-FA5F-4AE3-9D2F-51803EFB55CA}" type="presOf" srcId="{CB81B3A5-F4D2-4063-B261-99A8957527BA}" destId="{DEA9DCB8-D500-4727-A51D-706FBA11D8EA}" srcOrd="0" destOrd="0" presId="urn:microsoft.com/office/officeart/2005/8/layout/hList7#1"/>
    <dgm:cxn modelId="{2B194EED-8823-419A-85E7-1CCADD0BC7BD}" srcId="{5D5D7FB3-A7D6-4E96-8CEA-73C3196C1A7C}" destId="{94AD4BA4-F660-4F32-838C-CC26899EAB5D}" srcOrd="0" destOrd="0" parTransId="{10BD9A6C-3BB0-40B3-B3EA-BE091425DD76}" sibTransId="{CB81B3A5-F4D2-4063-B261-99A8957527BA}"/>
    <dgm:cxn modelId="{141C0AFC-C608-4519-9997-918A57F7A8F2}" srcId="{5D5D7FB3-A7D6-4E96-8CEA-73C3196C1A7C}" destId="{FF8307AC-2549-48AD-A440-6DA2CD23DEEF}" srcOrd="1" destOrd="0" parTransId="{3A5DDCE0-0FA1-492A-86E5-3203676A9F4E}" sibTransId="{9A12AE68-64E0-4FBD-89DB-D0CC76F982D8}"/>
    <dgm:cxn modelId="{07CB7E70-762B-439E-BEAC-B2A865E71B68}" type="presOf" srcId="{FF8307AC-2549-48AD-A440-6DA2CD23DEEF}" destId="{8723643A-A052-4BBE-952F-7061402894ED}" srcOrd="0" destOrd="0" presId="urn:microsoft.com/office/officeart/2005/8/layout/hList7#1"/>
    <dgm:cxn modelId="{C3CF357C-D2A6-43CB-A5C7-49C7960A2826}" type="presOf" srcId="{94AD4BA4-F660-4F32-838C-CC26899EAB5D}" destId="{2BCE6A69-01B0-486C-A896-1D74D9F3F6B5}" srcOrd="0" destOrd="0" presId="urn:microsoft.com/office/officeart/2005/8/layout/hList7#1"/>
    <dgm:cxn modelId="{AAFD72A3-1A7B-4033-9FDD-CB9B74E28C65}" type="presOf" srcId="{94AD4BA4-F660-4F32-838C-CC26899EAB5D}" destId="{2889E6FC-96CB-4640-BCEA-2B9DE1CEAEBF}" srcOrd="1" destOrd="0" presId="urn:microsoft.com/office/officeart/2005/8/layout/hList7#1"/>
    <dgm:cxn modelId="{8AABD636-C0B7-4F09-9A3B-2DDAEB01C123}" type="presOf" srcId="{C36B8B75-ABAF-4B11-B30C-0FB60999A9C8}" destId="{A9DFA031-39E4-404C-B9F3-08334FFCD144}" srcOrd="0" destOrd="0" presId="urn:microsoft.com/office/officeart/2005/8/layout/hList7#1"/>
    <dgm:cxn modelId="{A2B16688-D06E-4C14-A30A-49709889D044}" type="presOf" srcId="{5D5D7FB3-A7D6-4E96-8CEA-73C3196C1A7C}" destId="{D34D9EE0-F28F-4D45-8572-E3FF9C5436F3}" srcOrd="0" destOrd="0" presId="urn:microsoft.com/office/officeart/2005/8/layout/hList7#1"/>
    <dgm:cxn modelId="{3CE23615-982E-41C3-9D68-B3B9FC812E77}" type="presOf" srcId="{9A12AE68-64E0-4FBD-89DB-D0CC76F982D8}" destId="{F3D577F8-B695-42DB-8349-5D1FF556999E}" srcOrd="0" destOrd="0" presId="urn:microsoft.com/office/officeart/2005/8/layout/hList7#1"/>
    <dgm:cxn modelId="{9D7A48AF-AE48-4DEC-B17F-740D903839F0}" srcId="{5D5D7FB3-A7D6-4E96-8CEA-73C3196C1A7C}" destId="{C36B8B75-ABAF-4B11-B30C-0FB60999A9C8}" srcOrd="2" destOrd="0" parTransId="{22E9939F-D687-4E7F-81EC-624DF75E7B01}" sibTransId="{E733A570-7AF1-4520-9D00-001EE43CD23E}"/>
    <dgm:cxn modelId="{DD39A28E-513D-42CF-9D82-E9A03C87EA8F}" type="presParOf" srcId="{D34D9EE0-F28F-4D45-8572-E3FF9C5436F3}" destId="{5F3CCB85-5244-4E33-9BCE-A57434C9D544}" srcOrd="0" destOrd="0" presId="urn:microsoft.com/office/officeart/2005/8/layout/hList7#1"/>
    <dgm:cxn modelId="{8FA81DF0-CED2-4DBC-8F26-5EA17E3AE583}" type="presParOf" srcId="{D34D9EE0-F28F-4D45-8572-E3FF9C5436F3}" destId="{461D401B-97CD-40B1-8BE9-FF12EFD2A856}" srcOrd="1" destOrd="0" presId="urn:microsoft.com/office/officeart/2005/8/layout/hList7#1"/>
    <dgm:cxn modelId="{608037C3-BBE4-4FF8-8615-6223BA3F735D}" type="presParOf" srcId="{461D401B-97CD-40B1-8BE9-FF12EFD2A856}" destId="{8CA03FDC-389A-4137-BD30-189DF3D09B1C}" srcOrd="0" destOrd="0" presId="urn:microsoft.com/office/officeart/2005/8/layout/hList7#1"/>
    <dgm:cxn modelId="{058113D4-46CA-41DB-879B-F127C3F1D435}" type="presParOf" srcId="{8CA03FDC-389A-4137-BD30-189DF3D09B1C}" destId="{2BCE6A69-01B0-486C-A896-1D74D9F3F6B5}" srcOrd="0" destOrd="0" presId="urn:microsoft.com/office/officeart/2005/8/layout/hList7#1"/>
    <dgm:cxn modelId="{4866117F-B549-4BFD-8219-CE95CDAB742B}" type="presParOf" srcId="{8CA03FDC-389A-4137-BD30-189DF3D09B1C}" destId="{2889E6FC-96CB-4640-BCEA-2B9DE1CEAEBF}" srcOrd="1" destOrd="0" presId="urn:microsoft.com/office/officeart/2005/8/layout/hList7#1"/>
    <dgm:cxn modelId="{5E27E74E-7181-4F99-88B8-98641C2C6529}" type="presParOf" srcId="{8CA03FDC-389A-4137-BD30-189DF3D09B1C}" destId="{664BAACF-707F-4CAC-B120-7A9883415E5D}" srcOrd="2" destOrd="0" presId="urn:microsoft.com/office/officeart/2005/8/layout/hList7#1"/>
    <dgm:cxn modelId="{FACA54F9-6F60-4F04-8B87-18BA4637A074}" type="presParOf" srcId="{8CA03FDC-389A-4137-BD30-189DF3D09B1C}" destId="{CF81AEBE-A382-4787-BAA9-67D46EADF24B}" srcOrd="3" destOrd="0" presId="urn:microsoft.com/office/officeart/2005/8/layout/hList7#1"/>
    <dgm:cxn modelId="{D0239596-AFD7-4104-95E3-5E4AA7A2FF8F}" type="presParOf" srcId="{461D401B-97CD-40B1-8BE9-FF12EFD2A856}" destId="{DEA9DCB8-D500-4727-A51D-706FBA11D8EA}" srcOrd="1" destOrd="0" presId="urn:microsoft.com/office/officeart/2005/8/layout/hList7#1"/>
    <dgm:cxn modelId="{0D70F6DE-60F3-47C9-B9B3-C28417E97D0B}" type="presParOf" srcId="{461D401B-97CD-40B1-8BE9-FF12EFD2A856}" destId="{F72924F5-1A54-4708-B0EF-7C37E78BC213}" srcOrd="2" destOrd="0" presId="urn:microsoft.com/office/officeart/2005/8/layout/hList7#1"/>
    <dgm:cxn modelId="{027ABB56-63D6-42D0-B851-33B958200030}" type="presParOf" srcId="{F72924F5-1A54-4708-B0EF-7C37E78BC213}" destId="{8723643A-A052-4BBE-952F-7061402894ED}" srcOrd="0" destOrd="0" presId="urn:microsoft.com/office/officeart/2005/8/layout/hList7#1"/>
    <dgm:cxn modelId="{17C1E80A-815E-4D75-BF53-A0A2A4384CE5}" type="presParOf" srcId="{F72924F5-1A54-4708-B0EF-7C37E78BC213}" destId="{530F867A-17FB-4AE3-953F-B5EF7251F538}" srcOrd="1" destOrd="0" presId="urn:microsoft.com/office/officeart/2005/8/layout/hList7#1"/>
    <dgm:cxn modelId="{075678F2-E08A-4812-83A5-075BD57E0E5A}" type="presParOf" srcId="{F72924F5-1A54-4708-B0EF-7C37E78BC213}" destId="{D10F60B6-A53C-4AED-94C8-61AD81A26EE6}" srcOrd="2" destOrd="0" presId="urn:microsoft.com/office/officeart/2005/8/layout/hList7#1"/>
    <dgm:cxn modelId="{C71C22F6-183A-477A-8865-8AEEFA6CE13C}" type="presParOf" srcId="{F72924F5-1A54-4708-B0EF-7C37E78BC213}" destId="{0313BDC2-8692-4D3C-B74B-1879170398D7}" srcOrd="3" destOrd="0" presId="urn:microsoft.com/office/officeart/2005/8/layout/hList7#1"/>
    <dgm:cxn modelId="{90FD190C-8607-492A-9CD4-5F75545C81B5}" type="presParOf" srcId="{461D401B-97CD-40B1-8BE9-FF12EFD2A856}" destId="{F3D577F8-B695-42DB-8349-5D1FF556999E}" srcOrd="3" destOrd="0" presId="urn:microsoft.com/office/officeart/2005/8/layout/hList7#1"/>
    <dgm:cxn modelId="{4D237499-CE57-42A3-99D1-43844C744574}" type="presParOf" srcId="{461D401B-97CD-40B1-8BE9-FF12EFD2A856}" destId="{98E6CC79-C8B5-4BAD-8579-FBACE8B3D237}" srcOrd="4" destOrd="0" presId="urn:microsoft.com/office/officeart/2005/8/layout/hList7#1"/>
    <dgm:cxn modelId="{B1C58DD8-0592-42BE-A985-928C2096A64D}" type="presParOf" srcId="{98E6CC79-C8B5-4BAD-8579-FBACE8B3D237}" destId="{A9DFA031-39E4-404C-B9F3-08334FFCD144}" srcOrd="0" destOrd="0" presId="urn:microsoft.com/office/officeart/2005/8/layout/hList7#1"/>
    <dgm:cxn modelId="{26D477FD-E5BF-4804-9F43-D1D9EF7FDA6D}" type="presParOf" srcId="{98E6CC79-C8B5-4BAD-8579-FBACE8B3D237}" destId="{0D3E34A8-1AAF-4A0E-B4E8-9558FE0C23C0}" srcOrd="1" destOrd="0" presId="urn:microsoft.com/office/officeart/2005/8/layout/hList7#1"/>
    <dgm:cxn modelId="{70E6D932-238B-4523-B0E6-6F5F7A28469F}" type="presParOf" srcId="{98E6CC79-C8B5-4BAD-8579-FBACE8B3D237}" destId="{665447F3-1430-4615-AABC-687F47774713}" srcOrd="2" destOrd="0" presId="urn:microsoft.com/office/officeart/2005/8/layout/hList7#1"/>
    <dgm:cxn modelId="{ACF825D2-FD62-4C17-9042-FC3EA2607F54}" type="presParOf" srcId="{98E6CC79-C8B5-4BAD-8579-FBACE8B3D237}" destId="{E9E0133A-33C7-4975-A8EE-691DB11182D7}"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976D23-8145-4E7F-AC96-32E51BD348D9}" type="doc">
      <dgm:prSet loTypeId="urn:microsoft.com/office/officeart/2005/8/layout/hList7#2" loCatId="list" qsTypeId="urn:microsoft.com/office/officeart/2005/8/quickstyle/3d2" qsCatId="3D" csTypeId="urn:microsoft.com/office/officeart/2005/8/colors/accent1_4" csCatId="accent1" phldr="1"/>
      <dgm:spPr/>
      <dgm:t>
        <a:bodyPr/>
        <a:lstStyle/>
        <a:p>
          <a:endParaRPr lang="en-GB"/>
        </a:p>
      </dgm:t>
    </dgm:pt>
    <dgm:pt modelId="{E0004F2D-EEFA-4940-8C10-1F59458B1237}">
      <dgm:prSet/>
      <dgm:spPr/>
      <dgm:t>
        <a:bodyPr/>
        <a:lstStyle/>
        <a:p>
          <a:pPr rtl="0"/>
          <a:r>
            <a:rPr lang="en-GB" dirty="0" smtClean="0"/>
            <a:t>Reversible Computation</a:t>
          </a:r>
          <a:endParaRPr lang="en-GB" dirty="0"/>
        </a:p>
      </dgm:t>
    </dgm:pt>
    <dgm:pt modelId="{2F2DA789-1FC4-4C1E-B435-06F4F435A4A2}" type="parTrans" cxnId="{2CE9667F-B405-43BC-9CD8-E534A12383F5}">
      <dgm:prSet/>
      <dgm:spPr/>
      <dgm:t>
        <a:bodyPr/>
        <a:lstStyle/>
        <a:p>
          <a:endParaRPr lang="en-GB"/>
        </a:p>
      </dgm:t>
    </dgm:pt>
    <dgm:pt modelId="{1A73D265-3C9B-40A5-9A8C-3D8C12E29E29}" type="sibTrans" cxnId="{2CE9667F-B405-43BC-9CD8-E534A12383F5}">
      <dgm:prSet/>
      <dgm:spPr/>
      <dgm:t>
        <a:bodyPr/>
        <a:lstStyle/>
        <a:p>
          <a:endParaRPr lang="en-GB"/>
        </a:p>
      </dgm:t>
    </dgm:pt>
    <dgm:pt modelId="{DC7BCFD3-58BB-4DA4-9636-77E98103B3F1}">
      <dgm:prSet/>
      <dgm:spPr/>
      <dgm:t>
        <a:bodyPr/>
        <a:lstStyle/>
        <a:p>
          <a:pPr rtl="0"/>
          <a:r>
            <a:rPr lang="en-GB" dirty="0" smtClean="0"/>
            <a:t>Speed of Computation</a:t>
          </a:r>
          <a:endParaRPr lang="en-GB" dirty="0"/>
        </a:p>
      </dgm:t>
    </dgm:pt>
    <dgm:pt modelId="{AEC7FE38-064B-4776-8838-00E45403ACD3}" type="parTrans" cxnId="{B512F4F0-969A-4177-A21E-5D3FA670D2AF}">
      <dgm:prSet/>
      <dgm:spPr/>
      <dgm:t>
        <a:bodyPr/>
        <a:lstStyle/>
        <a:p>
          <a:endParaRPr lang="en-GB"/>
        </a:p>
      </dgm:t>
    </dgm:pt>
    <dgm:pt modelId="{D3F8BEDC-1ACD-4869-BD83-E2C12011DAD6}" type="sibTrans" cxnId="{B512F4F0-969A-4177-A21E-5D3FA670D2AF}">
      <dgm:prSet/>
      <dgm:spPr/>
      <dgm:t>
        <a:bodyPr/>
        <a:lstStyle/>
        <a:p>
          <a:endParaRPr lang="en-GB"/>
        </a:p>
      </dgm:t>
    </dgm:pt>
    <dgm:pt modelId="{C14BAF83-739B-4297-B2C7-55CE0B414C3D}">
      <dgm:prSet/>
      <dgm:spPr/>
      <dgm:t>
        <a:bodyPr/>
        <a:lstStyle/>
        <a:p>
          <a:pPr rtl="0"/>
          <a:r>
            <a:rPr lang="en-GB" dirty="0" smtClean="0"/>
            <a:t>Different Modes of Computation</a:t>
          </a:r>
          <a:endParaRPr lang="en-GB" dirty="0"/>
        </a:p>
      </dgm:t>
    </dgm:pt>
    <dgm:pt modelId="{9208CD04-C37E-46E8-B319-C18D15E9C748}" type="parTrans" cxnId="{74F1DEA9-53D4-48DA-B619-CA2C456A2E93}">
      <dgm:prSet/>
      <dgm:spPr/>
      <dgm:t>
        <a:bodyPr/>
        <a:lstStyle/>
        <a:p>
          <a:endParaRPr lang="en-GB"/>
        </a:p>
      </dgm:t>
    </dgm:pt>
    <dgm:pt modelId="{080CEFED-140E-4CDF-94B6-BB48EAC51ECB}" type="sibTrans" cxnId="{74F1DEA9-53D4-48DA-B619-CA2C456A2E93}">
      <dgm:prSet/>
      <dgm:spPr/>
      <dgm:t>
        <a:bodyPr/>
        <a:lstStyle/>
        <a:p>
          <a:endParaRPr lang="en-GB"/>
        </a:p>
      </dgm:t>
    </dgm:pt>
    <dgm:pt modelId="{1D68B5E0-2EDA-4BE1-95C9-5ABFD52E7FB1}" type="pres">
      <dgm:prSet presAssocID="{2B976D23-8145-4E7F-AC96-32E51BD348D9}" presName="Name0" presStyleCnt="0">
        <dgm:presLayoutVars>
          <dgm:dir/>
          <dgm:resizeHandles val="exact"/>
        </dgm:presLayoutVars>
      </dgm:prSet>
      <dgm:spPr/>
      <dgm:t>
        <a:bodyPr/>
        <a:lstStyle/>
        <a:p>
          <a:endParaRPr lang="en-GB"/>
        </a:p>
      </dgm:t>
    </dgm:pt>
    <dgm:pt modelId="{A62E45F7-125D-4389-B678-641AA240414C}" type="pres">
      <dgm:prSet presAssocID="{2B976D23-8145-4E7F-AC96-32E51BD348D9}" presName="fgShape" presStyleLbl="fgShp" presStyleIdx="0" presStyleCnt="1"/>
      <dgm:spPr>
        <a:solidFill>
          <a:schemeClr val="accent1">
            <a:tint val="55000"/>
            <a:hueOff val="0"/>
            <a:satOff val="0"/>
            <a:lumOff val="0"/>
            <a:alpha val="0"/>
          </a:schemeClr>
        </a:solidFill>
      </dgm:spPr>
      <dgm:t>
        <a:bodyPr/>
        <a:lstStyle/>
        <a:p>
          <a:endParaRPr lang="en-GB"/>
        </a:p>
      </dgm:t>
    </dgm:pt>
    <dgm:pt modelId="{220037A0-FDBC-4DE2-A3C9-CFB579452FB5}" type="pres">
      <dgm:prSet presAssocID="{2B976D23-8145-4E7F-AC96-32E51BD348D9}" presName="linComp" presStyleCnt="0"/>
      <dgm:spPr/>
      <dgm:t>
        <a:bodyPr/>
        <a:lstStyle/>
        <a:p>
          <a:endParaRPr lang="en-GB"/>
        </a:p>
      </dgm:t>
    </dgm:pt>
    <dgm:pt modelId="{6488EE1E-F9B7-4AC0-8022-986B71CA87BD}" type="pres">
      <dgm:prSet presAssocID="{C14BAF83-739B-4297-B2C7-55CE0B414C3D}" presName="compNode" presStyleCnt="0"/>
      <dgm:spPr/>
    </dgm:pt>
    <dgm:pt modelId="{826962AD-4CA7-426D-A22A-D2D5D5C57B27}" type="pres">
      <dgm:prSet presAssocID="{C14BAF83-739B-4297-B2C7-55CE0B414C3D}" presName="bkgdShape" presStyleLbl="node1" presStyleIdx="0" presStyleCnt="3"/>
      <dgm:spPr/>
      <dgm:t>
        <a:bodyPr/>
        <a:lstStyle/>
        <a:p>
          <a:endParaRPr lang="en-GB"/>
        </a:p>
      </dgm:t>
    </dgm:pt>
    <dgm:pt modelId="{3205248E-6D69-46CC-AFDE-A310EBB92480}" type="pres">
      <dgm:prSet presAssocID="{C14BAF83-739B-4297-B2C7-55CE0B414C3D}" presName="nodeTx" presStyleLbl="node1" presStyleIdx="0" presStyleCnt="3">
        <dgm:presLayoutVars>
          <dgm:bulletEnabled val="1"/>
        </dgm:presLayoutVars>
      </dgm:prSet>
      <dgm:spPr/>
      <dgm:t>
        <a:bodyPr/>
        <a:lstStyle/>
        <a:p>
          <a:endParaRPr lang="en-GB"/>
        </a:p>
      </dgm:t>
    </dgm:pt>
    <dgm:pt modelId="{335D34D7-BAAF-406B-A4E9-37EF7B727031}" type="pres">
      <dgm:prSet presAssocID="{C14BAF83-739B-4297-B2C7-55CE0B414C3D}" presName="invisiNode" presStyleLbl="node1" presStyleIdx="0" presStyleCnt="3"/>
      <dgm:spPr/>
    </dgm:pt>
    <dgm:pt modelId="{80A4E676-D3E9-49FB-AD62-FBFF8F1E23D3}" type="pres">
      <dgm:prSet presAssocID="{C14BAF83-739B-4297-B2C7-55CE0B414C3D}" presName="imagNode" presStyleLbl="fgImgPlace1" presStyleIdx="0" presStyleCnt="3"/>
      <dgm:spPr>
        <a:blipFill rotWithShape="1">
          <a:blip xmlns:r="http://schemas.openxmlformats.org/officeDocument/2006/relationships" r:embed="rId1"/>
          <a:stretch>
            <a:fillRect/>
          </a:stretch>
        </a:blipFill>
      </dgm:spPr>
      <dgm:t>
        <a:bodyPr/>
        <a:lstStyle/>
        <a:p>
          <a:endParaRPr lang="en-GB"/>
        </a:p>
      </dgm:t>
    </dgm:pt>
    <dgm:pt modelId="{ADB01170-ADF9-4FCC-940D-64DF3056E255}" type="pres">
      <dgm:prSet presAssocID="{080CEFED-140E-4CDF-94B6-BB48EAC51ECB}" presName="sibTrans" presStyleLbl="sibTrans2D1" presStyleIdx="0" presStyleCnt="0"/>
      <dgm:spPr/>
      <dgm:t>
        <a:bodyPr/>
        <a:lstStyle/>
        <a:p>
          <a:endParaRPr lang="en-GB"/>
        </a:p>
      </dgm:t>
    </dgm:pt>
    <dgm:pt modelId="{41773A02-8808-425B-8210-DBF5DCF8B130}" type="pres">
      <dgm:prSet presAssocID="{E0004F2D-EEFA-4940-8C10-1F59458B1237}" presName="compNode" presStyleCnt="0"/>
      <dgm:spPr/>
      <dgm:t>
        <a:bodyPr/>
        <a:lstStyle/>
        <a:p>
          <a:endParaRPr lang="en-GB"/>
        </a:p>
      </dgm:t>
    </dgm:pt>
    <dgm:pt modelId="{3B76BF91-F9BE-4E5B-988F-BF16341D679E}" type="pres">
      <dgm:prSet presAssocID="{E0004F2D-EEFA-4940-8C10-1F59458B1237}" presName="bkgdShape" presStyleLbl="node1" presStyleIdx="1" presStyleCnt="3"/>
      <dgm:spPr/>
      <dgm:t>
        <a:bodyPr/>
        <a:lstStyle/>
        <a:p>
          <a:endParaRPr lang="en-GB"/>
        </a:p>
      </dgm:t>
    </dgm:pt>
    <dgm:pt modelId="{1721E97A-E71E-435B-A7F3-B9DA881D2EA5}" type="pres">
      <dgm:prSet presAssocID="{E0004F2D-EEFA-4940-8C10-1F59458B1237}" presName="nodeTx" presStyleLbl="node1" presStyleIdx="1" presStyleCnt="3">
        <dgm:presLayoutVars>
          <dgm:bulletEnabled val="1"/>
        </dgm:presLayoutVars>
      </dgm:prSet>
      <dgm:spPr/>
      <dgm:t>
        <a:bodyPr/>
        <a:lstStyle/>
        <a:p>
          <a:endParaRPr lang="en-GB"/>
        </a:p>
      </dgm:t>
    </dgm:pt>
    <dgm:pt modelId="{E94494A0-00A8-4700-A57D-3C06C6838227}" type="pres">
      <dgm:prSet presAssocID="{E0004F2D-EEFA-4940-8C10-1F59458B1237}" presName="invisiNode" presStyleLbl="node1" presStyleIdx="1" presStyleCnt="3"/>
      <dgm:spPr/>
      <dgm:t>
        <a:bodyPr/>
        <a:lstStyle/>
        <a:p>
          <a:endParaRPr lang="en-GB"/>
        </a:p>
      </dgm:t>
    </dgm:pt>
    <dgm:pt modelId="{E0E97844-6D50-4C07-9E43-6B1E9E6A3BCA}" type="pres">
      <dgm:prSet presAssocID="{E0004F2D-EEFA-4940-8C10-1F59458B1237}" presName="imagNode" presStyleLbl="fgImgPlace1" presStyleIdx="1" presStyleCnt="3"/>
      <dgm:spPr>
        <a:blipFill rotWithShape="1">
          <a:blip xmlns:r="http://schemas.openxmlformats.org/officeDocument/2006/relationships" r:embed="rId2"/>
          <a:stretch>
            <a:fillRect/>
          </a:stretch>
        </a:blipFill>
      </dgm:spPr>
      <dgm:t>
        <a:bodyPr/>
        <a:lstStyle/>
        <a:p>
          <a:endParaRPr lang="en-GB"/>
        </a:p>
      </dgm:t>
    </dgm:pt>
    <dgm:pt modelId="{883B983B-EE00-4E89-8DF6-07731C0EA1BE}" type="pres">
      <dgm:prSet presAssocID="{1A73D265-3C9B-40A5-9A8C-3D8C12E29E29}" presName="sibTrans" presStyleLbl="sibTrans2D1" presStyleIdx="0" presStyleCnt="0"/>
      <dgm:spPr/>
      <dgm:t>
        <a:bodyPr/>
        <a:lstStyle/>
        <a:p>
          <a:endParaRPr lang="en-GB"/>
        </a:p>
      </dgm:t>
    </dgm:pt>
    <dgm:pt modelId="{2F18CCD1-B0DD-473E-A23D-680C5A3B59AA}" type="pres">
      <dgm:prSet presAssocID="{DC7BCFD3-58BB-4DA4-9636-77E98103B3F1}" presName="compNode" presStyleCnt="0"/>
      <dgm:spPr/>
    </dgm:pt>
    <dgm:pt modelId="{79D28C8E-18AD-4E31-96A4-EDE72416C996}" type="pres">
      <dgm:prSet presAssocID="{DC7BCFD3-58BB-4DA4-9636-77E98103B3F1}" presName="bkgdShape" presStyleLbl="node1" presStyleIdx="2" presStyleCnt="3"/>
      <dgm:spPr/>
      <dgm:t>
        <a:bodyPr/>
        <a:lstStyle/>
        <a:p>
          <a:endParaRPr lang="en-GB"/>
        </a:p>
      </dgm:t>
    </dgm:pt>
    <dgm:pt modelId="{D8C6DBF0-8C9B-4A00-8401-BC9E944E2A41}" type="pres">
      <dgm:prSet presAssocID="{DC7BCFD3-58BB-4DA4-9636-77E98103B3F1}" presName="nodeTx" presStyleLbl="node1" presStyleIdx="2" presStyleCnt="3">
        <dgm:presLayoutVars>
          <dgm:bulletEnabled val="1"/>
        </dgm:presLayoutVars>
      </dgm:prSet>
      <dgm:spPr/>
      <dgm:t>
        <a:bodyPr/>
        <a:lstStyle/>
        <a:p>
          <a:endParaRPr lang="en-GB"/>
        </a:p>
      </dgm:t>
    </dgm:pt>
    <dgm:pt modelId="{3F66A386-489C-4B5D-B316-E309F5B2F2EF}" type="pres">
      <dgm:prSet presAssocID="{DC7BCFD3-58BB-4DA4-9636-77E98103B3F1}" presName="invisiNode" presStyleLbl="node1" presStyleIdx="2" presStyleCnt="3"/>
      <dgm:spPr/>
    </dgm:pt>
    <dgm:pt modelId="{CFC5D1C4-CEB6-4401-904A-F273F856538A}" type="pres">
      <dgm:prSet presAssocID="{DC7BCFD3-58BB-4DA4-9636-77E98103B3F1}" presName="imagNode" presStyleLbl="fgImgPlace1" presStyleIdx="2" presStyleCnt="3"/>
      <dgm:spPr>
        <a:blipFill rotWithShape="1">
          <a:blip xmlns:r="http://schemas.openxmlformats.org/officeDocument/2006/relationships" r:embed="rId3"/>
          <a:stretch>
            <a:fillRect/>
          </a:stretch>
        </a:blipFill>
      </dgm:spPr>
      <dgm:t>
        <a:bodyPr/>
        <a:lstStyle/>
        <a:p>
          <a:endParaRPr lang="en-GB"/>
        </a:p>
      </dgm:t>
    </dgm:pt>
  </dgm:ptLst>
  <dgm:cxnLst>
    <dgm:cxn modelId="{09EF8877-F384-48D8-BB92-0D57C61CA4CC}" type="presOf" srcId="{1A73D265-3C9B-40A5-9A8C-3D8C12E29E29}" destId="{883B983B-EE00-4E89-8DF6-07731C0EA1BE}" srcOrd="0" destOrd="0" presId="urn:microsoft.com/office/officeart/2005/8/layout/hList7#2"/>
    <dgm:cxn modelId="{F07AA9B7-C09C-41B5-8041-0955F796C5CE}" type="presOf" srcId="{C14BAF83-739B-4297-B2C7-55CE0B414C3D}" destId="{826962AD-4CA7-426D-A22A-D2D5D5C57B27}" srcOrd="0" destOrd="0" presId="urn:microsoft.com/office/officeart/2005/8/layout/hList7#2"/>
    <dgm:cxn modelId="{B512F4F0-969A-4177-A21E-5D3FA670D2AF}" srcId="{2B976D23-8145-4E7F-AC96-32E51BD348D9}" destId="{DC7BCFD3-58BB-4DA4-9636-77E98103B3F1}" srcOrd="2" destOrd="0" parTransId="{AEC7FE38-064B-4776-8838-00E45403ACD3}" sibTransId="{D3F8BEDC-1ACD-4869-BD83-E2C12011DAD6}"/>
    <dgm:cxn modelId="{DD368645-AA88-4916-AC50-D570B2C587FB}" type="presOf" srcId="{080CEFED-140E-4CDF-94B6-BB48EAC51ECB}" destId="{ADB01170-ADF9-4FCC-940D-64DF3056E255}" srcOrd="0" destOrd="0" presId="urn:microsoft.com/office/officeart/2005/8/layout/hList7#2"/>
    <dgm:cxn modelId="{74F1DEA9-53D4-48DA-B619-CA2C456A2E93}" srcId="{2B976D23-8145-4E7F-AC96-32E51BD348D9}" destId="{C14BAF83-739B-4297-B2C7-55CE0B414C3D}" srcOrd="0" destOrd="0" parTransId="{9208CD04-C37E-46E8-B319-C18D15E9C748}" sibTransId="{080CEFED-140E-4CDF-94B6-BB48EAC51ECB}"/>
    <dgm:cxn modelId="{EE8BA23C-ECAC-42A9-ADA2-76E942C68A97}" type="presOf" srcId="{E0004F2D-EEFA-4940-8C10-1F59458B1237}" destId="{3B76BF91-F9BE-4E5B-988F-BF16341D679E}" srcOrd="0" destOrd="0" presId="urn:microsoft.com/office/officeart/2005/8/layout/hList7#2"/>
    <dgm:cxn modelId="{56B9CAF8-8E86-4094-9C73-4D310B78E109}" type="presOf" srcId="{DC7BCFD3-58BB-4DA4-9636-77E98103B3F1}" destId="{D8C6DBF0-8C9B-4A00-8401-BC9E944E2A41}" srcOrd="1" destOrd="0" presId="urn:microsoft.com/office/officeart/2005/8/layout/hList7#2"/>
    <dgm:cxn modelId="{2CE9667F-B405-43BC-9CD8-E534A12383F5}" srcId="{2B976D23-8145-4E7F-AC96-32E51BD348D9}" destId="{E0004F2D-EEFA-4940-8C10-1F59458B1237}" srcOrd="1" destOrd="0" parTransId="{2F2DA789-1FC4-4C1E-B435-06F4F435A4A2}" sibTransId="{1A73D265-3C9B-40A5-9A8C-3D8C12E29E29}"/>
    <dgm:cxn modelId="{E062922D-B086-4A78-A3CF-CDBF271305F9}" type="presOf" srcId="{2B976D23-8145-4E7F-AC96-32E51BD348D9}" destId="{1D68B5E0-2EDA-4BE1-95C9-5ABFD52E7FB1}" srcOrd="0" destOrd="0" presId="urn:microsoft.com/office/officeart/2005/8/layout/hList7#2"/>
    <dgm:cxn modelId="{0512868C-E1DA-489A-B235-7D119283CA45}" type="presOf" srcId="{DC7BCFD3-58BB-4DA4-9636-77E98103B3F1}" destId="{79D28C8E-18AD-4E31-96A4-EDE72416C996}" srcOrd="0" destOrd="0" presId="urn:microsoft.com/office/officeart/2005/8/layout/hList7#2"/>
    <dgm:cxn modelId="{535514B8-F7D9-42B3-9C76-00A6F65A39A4}" type="presOf" srcId="{E0004F2D-EEFA-4940-8C10-1F59458B1237}" destId="{1721E97A-E71E-435B-A7F3-B9DA881D2EA5}" srcOrd="1" destOrd="0" presId="urn:microsoft.com/office/officeart/2005/8/layout/hList7#2"/>
    <dgm:cxn modelId="{14373276-3310-44FA-A24B-902D97789880}" type="presOf" srcId="{C14BAF83-739B-4297-B2C7-55CE0B414C3D}" destId="{3205248E-6D69-46CC-AFDE-A310EBB92480}" srcOrd="1" destOrd="0" presId="urn:microsoft.com/office/officeart/2005/8/layout/hList7#2"/>
    <dgm:cxn modelId="{F46F6F5B-112F-4FFA-ACD0-053D293365C0}" type="presParOf" srcId="{1D68B5E0-2EDA-4BE1-95C9-5ABFD52E7FB1}" destId="{A62E45F7-125D-4389-B678-641AA240414C}" srcOrd="0" destOrd="0" presId="urn:microsoft.com/office/officeart/2005/8/layout/hList7#2"/>
    <dgm:cxn modelId="{2054C5C8-23AE-4042-8EE3-480F70528896}" type="presParOf" srcId="{1D68B5E0-2EDA-4BE1-95C9-5ABFD52E7FB1}" destId="{220037A0-FDBC-4DE2-A3C9-CFB579452FB5}" srcOrd="1" destOrd="0" presId="urn:microsoft.com/office/officeart/2005/8/layout/hList7#2"/>
    <dgm:cxn modelId="{8ADCDC88-676F-4C83-9E8F-9C98FB0B9FCA}" type="presParOf" srcId="{220037A0-FDBC-4DE2-A3C9-CFB579452FB5}" destId="{6488EE1E-F9B7-4AC0-8022-986B71CA87BD}" srcOrd="0" destOrd="0" presId="urn:microsoft.com/office/officeart/2005/8/layout/hList7#2"/>
    <dgm:cxn modelId="{FE13814F-9D45-4080-9CB2-1127E34602C9}" type="presParOf" srcId="{6488EE1E-F9B7-4AC0-8022-986B71CA87BD}" destId="{826962AD-4CA7-426D-A22A-D2D5D5C57B27}" srcOrd="0" destOrd="0" presId="urn:microsoft.com/office/officeart/2005/8/layout/hList7#2"/>
    <dgm:cxn modelId="{C41CD79D-81CE-4817-B73E-5C91C902FCD0}" type="presParOf" srcId="{6488EE1E-F9B7-4AC0-8022-986B71CA87BD}" destId="{3205248E-6D69-46CC-AFDE-A310EBB92480}" srcOrd="1" destOrd="0" presId="urn:microsoft.com/office/officeart/2005/8/layout/hList7#2"/>
    <dgm:cxn modelId="{D547B58D-15D3-444E-956E-24F8D367AC3C}" type="presParOf" srcId="{6488EE1E-F9B7-4AC0-8022-986B71CA87BD}" destId="{335D34D7-BAAF-406B-A4E9-37EF7B727031}" srcOrd="2" destOrd="0" presId="urn:microsoft.com/office/officeart/2005/8/layout/hList7#2"/>
    <dgm:cxn modelId="{8CF83045-3077-4AFF-A182-818BE5C52677}" type="presParOf" srcId="{6488EE1E-F9B7-4AC0-8022-986B71CA87BD}" destId="{80A4E676-D3E9-49FB-AD62-FBFF8F1E23D3}" srcOrd="3" destOrd="0" presId="urn:microsoft.com/office/officeart/2005/8/layout/hList7#2"/>
    <dgm:cxn modelId="{C9E81ADD-6EC9-41E0-88A2-AD1FE35F1D2F}" type="presParOf" srcId="{220037A0-FDBC-4DE2-A3C9-CFB579452FB5}" destId="{ADB01170-ADF9-4FCC-940D-64DF3056E255}" srcOrd="1" destOrd="0" presId="urn:microsoft.com/office/officeart/2005/8/layout/hList7#2"/>
    <dgm:cxn modelId="{AC043E6A-D30C-4345-B4C1-6CD804610C72}" type="presParOf" srcId="{220037A0-FDBC-4DE2-A3C9-CFB579452FB5}" destId="{41773A02-8808-425B-8210-DBF5DCF8B130}" srcOrd="2" destOrd="0" presId="urn:microsoft.com/office/officeart/2005/8/layout/hList7#2"/>
    <dgm:cxn modelId="{C1C71DE6-3D20-430D-A655-0A73165FF52D}" type="presParOf" srcId="{41773A02-8808-425B-8210-DBF5DCF8B130}" destId="{3B76BF91-F9BE-4E5B-988F-BF16341D679E}" srcOrd="0" destOrd="0" presId="urn:microsoft.com/office/officeart/2005/8/layout/hList7#2"/>
    <dgm:cxn modelId="{6311870A-D043-44FD-A40C-24B6CE1DEE03}" type="presParOf" srcId="{41773A02-8808-425B-8210-DBF5DCF8B130}" destId="{1721E97A-E71E-435B-A7F3-B9DA881D2EA5}" srcOrd="1" destOrd="0" presId="urn:microsoft.com/office/officeart/2005/8/layout/hList7#2"/>
    <dgm:cxn modelId="{D7931D0D-42B9-4511-B664-BDADD6B9145F}" type="presParOf" srcId="{41773A02-8808-425B-8210-DBF5DCF8B130}" destId="{E94494A0-00A8-4700-A57D-3C06C6838227}" srcOrd="2" destOrd="0" presId="urn:microsoft.com/office/officeart/2005/8/layout/hList7#2"/>
    <dgm:cxn modelId="{670642BF-0A69-4BAE-8816-06B534C57211}" type="presParOf" srcId="{41773A02-8808-425B-8210-DBF5DCF8B130}" destId="{E0E97844-6D50-4C07-9E43-6B1E9E6A3BCA}" srcOrd="3" destOrd="0" presId="urn:microsoft.com/office/officeart/2005/8/layout/hList7#2"/>
    <dgm:cxn modelId="{21A9F6CB-8EF0-48BF-8557-3F76649D039E}" type="presParOf" srcId="{220037A0-FDBC-4DE2-A3C9-CFB579452FB5}" destId="{883B983B-EE00-4E89-8DF6-07731C0EA1BE}" srcOrd="3" destOrd="0" presId="urn:microsoft.com/office/officeart/2005/8/layout/hList7#2"/>
    <dgm:cxn modelId="{F457A917-52C5-447B-835B-15DBC5D9130D}" type="presParOf" srcId="{220037A0-FDBC-4DE2-A3C9-CFB579452FB5}" destId="{2F18CCD1-B0DD-473E-A23D-680C5A3B59AA}" srcOrd="4" destOrd="0" presId="urn:microsoft.com/office/officeart/2005/8/layout/hList7#2"/>
    <dgm:cxn modelId="{1CB3C7EA-4E63-472D-98FB-AA70C9E55E09}" type="presParOf" srcId="{2F18CCD1-B0DD-473E-A23D-680C5A3B59AA}" destId="{79D28C8E-18AD-4E31-96A4-EDE72416C996}" srcOrd="0" destOrd="0" presId="urn:microsoft.com/office/officeart/2005/8/layout/hList7#2"/>
    <dgm:cxn modelId="{0072A408-D6FE-489C-AEED-3CDBFF2245BD}" type="presParOf" srcId="{2F18CCD1-B0DD-473E-A23D-680C5A3B59AA}" destId="{D8C6DBF0-8C9B-4A00-8401-BC9E944E2A41}" srcOrd="1" destOrd="0" presId="urn:microsoft.com/office/officeart/2005/8/layout/hList7#2"/>
    <dgm:cxn modelId="{A25B7DF8-2A67-4CAB-A984-C916943F4341}" type="presParOf" srcId="{2F18CCD1-B0DD-473E-A23D-680C5A3B59AA}" destId="{3F66A386-489C-4B5D-B316-E309F5B2F2EF}" srcOrd="2" destOrd="0" presId="urn:microsoft.com/office/officeart/2005/8/layout/hList7#2"/>
    <dgm:cxn modelId="{63AB650F-B80D-4DE7-AE37-B82025BEB437}" type="presParOf" srcId="{2F18CCD1-B0DD-473E-A23D-680C5A3B59AA}" destId="{CFC5D1C4-CEB6-4401-904A-F273F856538A}"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76BA6-71B4-4D2C-91C0-5D035B85DDA0}" type="doc">
      <dgm:prSet loTypeId="urn:microsoft.com/office/officeart/2005/8/layout/equation1" loCatId="relationship" qsTypeId="urn:microsoft.com/office/officeart/2005/8/quickstyle/3d1" qsCatId="3D" csTypeId="urn:microsoft.com/office/officeart/2005/8/colors/accent1_4" csCatId="accent1" phldr="1"/>
      <dgm:spPr/>
      <dgm:t>
        <a:bodyPr/>
        <a:lstStyle/>
        <a:p>
          <a:endParaRPr lang="en-GB"/>
        </a:p>
      </dgm:t>
    </dgm:pt>
    <dgm:pt modelId="{2D8D6E9B-F6DD-49DD-94EA-728CB4788E09}">
      <dgm:prSet custT="1"/>
      <dgm:spPr/>
      <dgm:t>
        <a:bodyPr/>
        <a:lstStyle/>
        <a:p>
          <a:pPr rtl="0"/>
          <a:r>
            <a:rPr lang="en-GB" sz="1400" dirty="0" smtClean="0"/>
            <a:t>The Quantum World</a:t>
          </a:r>
          <a:endParaRPr lang="en-GB" sz="1400" dirty="0"/>
        </a:p>
      </dgm:t>
    </dgm:pt>
    <dgm:pt modelId="{73674E78-87EB-48FF-AC3A-3275D167A569}" type="parTrans" cxnId="{533327EC-1DD1-4D30-BE58-F778329CD651}">
      <dgm:prSet/>
      <dgm:spPr/>
      <dgm:t>
        <a:bodyPr/>
        <a:lstStyle/>
        <a:p>
          <a:endParaRPr lang="en-GB" sz="1400"/>
        </a:p>
      </dgm:t>
    </dgm:pt>
    <dgm:pt modelId="{79EB92F8-9451-4683-92DD-B250E4434B07}" type="sibTrans" cxnId="{533327EC-1DD1-4D30-BE58-F778329CD651}">
      <dgm:prSet custT="1"/>
      <dgm:spPr/>
      <dgm:t>
        <a:bodyPr/>
        <a:lstStyle/>
        <a:p>
          <a:endParaRPr lang="en-GB" sz="1400"/>
        </a:p>
      </dgm:t>
    </dgm:pt>
    <dgm:pt modelId="{195A6BEF-6E04-4093-9BC8-7F0AD9A0FBCC}">
      <dgm:prSet custT="1"/>
      <dgm:spPr/>
      <dgm:t>
        <a:bodyPr/>
        <a:lstStyle/>
        <a:p>
          <a:pPr rtl="0"/>
          <a:r>
            <a:rPr lang="en-GB" sz="1400" dirty="0" smtClean="0"/>
            <a:t>Superposition</a:t>
          </a:r>
          <a:endParaRPr lang="en-GB" sz="1400" dirty="0"/>
        </a:p>
      </dgm:t>
    </dgm:pt>
    <dgm:pt modelId="{4803EFD0-8C4D-485E-BFE7-018663662A9A}" type="parTrans" cxnId="{59E259C8-EECA-4E09-83CA-0BF209C33379}">
      <dgm:prSet/>
      <dgm:spPr/>
      <dgm:t>
        <a:bodyPr/>
        <a:lstStyle/>
        <a:p>
          <a:endParaRPr lang="en-GB" sz="1400"/>
        </a:p>
      </dgm:t>
    </dgm:pt>
    <dgm:pt modelId="{976EADD0-DF17-4B70-B6C2-4A85DC70EEA1}" type="sibTrans" cxnId="{59E259C8-EECA-4E09-83CA-0BF209C33379}">
      <dgm:prSet custT="1"/>
      <dgm:spPr/>
      <dgm:t>
        <a:bodyPr/>
        <a:lstStyle/>
        <a:p>
          <a:endParaRPr lang="en-GB" sz="1400"/>
        </a:p>
      </dgm:t>
    </dgm:pt>
    <dgm:pt modelId="{D13EFDF9-31ED-42F8-97B5-5E7B509B2832}">
      <dgm:prSet custT="1"/>
      <dgm:spPr/>
      <dgm:t>
        <a:bodyPr/>
        <a:lstStyle/>
        <a:p>
          <a:pPr rtl="0"/>
          <a:r>
            <a:rPr lang="en-GB" sz="1400" dirty="0" smtClean="0"/>
            <a:t>QuBit</a:t>
          </a:r>
          <a:endParaRPr lang="en-GB" sz="1400" dirty="0"/>
        </a:p>
      </dgm:t>
    </dgm:pt>
    <dgm:pt modelId="{8F4DE310-2318-463A-86F6-C03DE027BBDD}" type="parTrans" cxnId="{2D46C0FD-4362-408D-B554-A1BB9F6D8023}">
      <dgm:prSet/>
      <dgm:spPr/>
      <dgm:t>
        <a:bodyPr/>
        <a:lstStyle/>
        <a:p>
          <a:endParaRPr lang="en-GB" sz="1400"/>
        </a:p>
      </dgm:t>
    </dgm:pt>
    <dgm:pt modelId="{7D03931E-C2E6-4C94-A1D4-409278ACC91D}" type="sibTrans" cxnId="{2D46C0FD-4362-408D-B554-A1BB9F6D8023}">
      <dgm:prSet/>
      <dgm:spPr/>
      <dgm:t>
        <a:bodyPr/>
        <a:lstStyle/>
        <a:p>
          <a:endParaRPr lang="en-GB" sz="1400"/>
        </a:p>
      </dgm:t>
    </dgm:pt>
    <dgm:pt modelId="{AFECCAA7-8A0F-4CE9-904D-FD676FDD0625}">
      <dgm:prSet custT="1"/>
      <dgm:spPr/>
      <dgm:t>
        <a:bodyPr/>
        <a:lstStyle/>
        <a:p>
          <a:pPr rtl="0"/>
          <a:r>
            <a:rPr lang="en-GB" sz="1400" dirty="0" smtClean="0"/>
            <a:t>Quantum Interference</a:t>
          </a:r>
          <a:endParaRPr lang="en-GB" sz="1400" dirty="0"/>
        </a:p>
      </dgm:t>
    </dgm:pt>
    <dgm:pt modelId="{D703A4D9-B45F-4669-A6E3-AB0DE06056B7}" type="parTrans" cxnId="{272842E6-4A44-4717-B6DE-A325D08E8C50}">
      <dgm:prSet/>
      <dgm:spPr/>
      <dgm:t>
        <a:bodyPr/>
        <a:lstStyle/>
        <a:p>
          <a:endParaRPr lang="en-GB" sz="1400"/>
        </a:p>
      </dgm:t>
    </dgm:pt>
    <dgm:pt modelId="{99CCD6A9-E591-4C9C-A36B-53DE3EB5E7BD}" type="sibTrans" cxnId="{272842E6-4A44-4717-B6DE-A325D08E8C50}">
      <dgm:prSet custT="1"/>
      <dgm:spPr/>
      <dgm:t>
        <a:bodyPr/>
        <a:lstStyle/>
        <a:p>
          <a:endParaRPr lang="en-GB" sz="1400"/>
        </a:p>
      </dgm:t>
    </dgm:pt>
    <dgm:pt modelId="{74FD3254-1E78-4B84-8C4A-D06D65602F69}" type="pres">
      <dgm:prSet presAssocID="{22B76BA6-71B4-4D2C-91C0-5D035B85DDA0}" presName="linearFlow" presStyleCnt="0">
        <dgm:presLayoutVars>
          <dgm:dir/>
          <dgm:resizeHandles val="exact"/>
        </dgm:presLayoutVars>
      </dgm:prSet>
      <dgm:spPr/>
      <dgm:t>
        <a:bodyPr/>
        <a:lstStyle/>
        <a:p>
          <a:endParaRPr lang="en-GB"/>
        </a:p>
      </dgm:t>
    </dgm:pt>
    <dgm:pt modelId="{0167F439-9EAC-46C1-B70F-6F3FD6454E7B}" type="pres">
      <dgm:prSet presAssocID="{2D8D6E9B-F6DD-49DD-94EA-728CB4788E09}" presName="node" presStyleLbl="node1" presStyleIdx="0" presStyleCnt="4" custScaleX="125806" custScaleY="107997">
        <dgm:presLayoutVars>
          <dgm:bulletEnabled val="1"/>
        </dgm:presLayoutVars>
      </dgm:prSet>
      <dgm:spPr/>
      <dgm:t>
        <a:bodyPr/>
        <a:lstStyle/>
        <a:p>
          <a:endParaRPr lang="en-GB"/>
        </a:p>
      </dgm:t>
    </dgm:pt>
    <dgm:pt modelId="{7007E3F9-276A-477A-9C4F-2C482401D40C}" type="pres">
      <dgm:prSet presAssocID="{79EB92F8-9451-4683-92DD-B250E4434B07}" presName="spacerL" presStyleCnt="0"/>
      <dgm:spPr/>
    </dgm:pt>
    <dgm:pt modelId="{93A77F3E-9D5D-441B-931B-3ED524C3D16F}" type="pres">
      <dgm:prSet presAssocID="{79EB92F8-9451-4683-92DD-B250E4434B07}" presName="sibTrans" presStyleLbl="sibTrans2D1" presStyleIdx="0" presStyleCnt="3"/>
      <dgm:spPr/>
      <dgm:t>
        <a:bodyPr/>
        <a:lstStyle/>
        <a:p>
          <a:endParaRPr lang="en-GB"/>
        </a:p>
      </dgm:t>
    </dgm:pt>
    <dgm:pt modelId="{C2D28D3F-65DB-482A-8D03-5D9E954FC8D3}" type="pres">
      <dgm:prSet presAssocID="{79EB92F8-9451-4683-92DD-B250E4434B07}" presName="spacerR" presStyleCnt="0"/>
      <dgm:spPr/>
    </dgm:pt>
    <dgm:pt modelId="{5A61870E-5841-4AA3-988C-869F08A61CC8}" type="pres">
      <dgm:prSet presAssocID="{195A6BEF-6E04-4093-9BC8-7F0AD9A0FBCC}" presName="node" presStyleLbl="node1" presStyleIdx="1" presStyleCnt="4" custScaleX="125806" custScaleY="107997">
        <dgm:presLayoutVars>
          <dgm:bulletEnabled val="1"/>
        </dgm:presLayoutVars>
      </dgm:prSet>
      <dgm:spPr/>
      <dgm:t>
        <a:bodyPr/>
        <a:lstStyle/>
        <a:p>
          <a:endParaRPr lang="en-GB"/>
        </a:p>
      </dgm:t>
    </dgm:pt>
    <dgm:pt modelId="{E5B73D1F-4083-4159-8EEA-0452568CAE57}" type="pres">
      <dgm:prSet presAssocID="{976EADD0-DF17-4B70-B6C2-4A85DC70EEA1}" presName="spacerL" presStyleCnt="0"/>
      <dgm:spPr/>
    </dgm:pt>
    <dgm:pt modelId="{CD4D878C-4CE7-4943-AA74-FE08603661EC}" type="pres">
      <dgm:prSet presAssocID="{976EADD0-DF17-4B70-B6C2-4A85DC70EEA1}" presName="sibTrans" presStyleLbl="sibTrans2D1" presStyleIdx="1" presStyleCnt="3"/>
      <dgm:spPr/>
      <dgm:t>
        <a:bodyPr/>
        <a:lstStyle/>
        <a:p>
          <a:endParaRPr lang="en-GB"/>
        </a:p>
      </dgm:t>
    </dgm:pt>
    <dgm:pt modelId="{E667774E-F055-48FF-BE57-10E50D6FCDEA}" type="pres">
      <dgm:prSet presAssocID="{976EADD0-DF17-4B70-B6C2-4A85DC70EEA1}" presName="spacerR" presStyleCnt="0"/>
      <dgm:spPr/>
    </dgm:pt>
    <dgm:pt modelId="{94885FC8-DCEF-41F7-A5A8-75F71EF9DA15}" type="pres">
      <dgm:prSet presAssocID="{AFECCAA7-8A0F-4CE9-904D-FD676FDD0625}" presName="node" presStyleLbl="node1" presStyleIdx="2" presStyleCnt="4" custScaleX="125806" custScaleY="107997">
        <dgm:presLayoutVars>
          <dgm:bulletEnabled val="1"/>
        </dgm:presLayoutVars>
      </dgm:prSet>
      <dgm:spPr/>
      <dgm:t>
        <a:bodyPr/>
        <a:lstStyle/>
        <a:p>
          <a:endParaRPr lang="en-GB"/>
        </a:p>
      </dgm:t>
    </dgm:pt>
    <dgm:pt modelId="{EF07B456-DB73-4B84-AE6C-085111C4A253}" type="pres">
      <dgm:prSet presAssocID="{99CCD6A9-E591-4C9C-A36B-53DE3EB5E7BD}" presName="spacerL" presStyleCnt="0"/>
      <dgm:spPr/>
    </dgm:pt>
    <dgm:pt modelId="{CBE59806-E890-4E57-828C-B0CA9B3210C1}" type="pres">
      <dgm:prSet presAssocID="{99CCD6A9-E591-4C9C-A36B-53DE3EB5E7BD}" presName="sibTrans" presStyleLbl="sibTrans2D1" presStyleIdx="2" presStyleCnt="3"/>
      <dgm:spPr/>
      <dgm:t>
        <a:bodyPr/>
        <a:lstStyle/>
        <a:p>
          <a:endParaRPr lang="en-GB"/>
        </a:p>
      </dgm:t>
    </dgm:pt>
    <dgm:pt modelId="{8FB46989-7639-4022-8D0E-8233191FFF3F}" type="pres">
      <dgm:prSet presAssocID="{99CCD6A9-E591-4C9C-A36B-53DE3EB5E7BD}" presName="spacerR" presStyleCnt="0"/>
      <dgm:spPr/>
    </dgm:pt>
    <dgm:pt modelId="{5D9F5A13-CD05-4FA9-AF39-95F81C2403E8}" type="pres">
      <dgm:prSet presAssocID="{D13EFDF9-31ED-42F8-97B5-5E7B509B2832}" presName="node" presStyleLbl="node1" presStyleIdx="3" presStyleCnt="4" custScaleX="125806" custScaleY="107997">
        <dgm:presLayoutVars>
          <dgm:bulletEnabled val="1"/>
        </dgm:presLayoutVars>
      </dgm:prSet>
      <dgm:spPr/>
      <dgm:t>
        <a:bodyPr/>
        <a:lstStyle/>
        <a:p>
          <a:endParaRPr lang="en-GB"/>
        </a:p>
      </dgm:t>
    </dgm:pt>
  </dgm:ptLst>
  <dgm:cxnLst>
    <dgm:cxn modelId="{CC427A97-2B3C-4804-AAEF-A92C7EDB264F}" type="presOf" srcId="{AFECCAA7-8A0F-4CE9-904D-FD676FDD0625}" destId="{94885FC8-DCEF-41F7-A5A8-75F71EF9DA15}" srcOrd="0" destOrd="0" presId="urn:microsoft.com/office/officeart/2005/8/layout/equation1"/>
    <dgm:cxn modelId="{D59408E2-CDF6-4466-BD28-B56FB2ABD762}" type="presOf" srcId="{976EADD0-DF17-4B70-B6C2-4A85DC70EEA1}" destId="{CD4D878C-4CE7-4943-AA74-FE08603661EC}" srcOrd="0" destOrd="0" presId="urn:microsoft.com/office/officeart/2005/8/layout/equation1"/>
    <dgm:cxn modelId="{2D46C0FD-4362-408D-B554-A1BB9F6D8023}" srcId="{22B76BA6-71B4-4D2C-91C0-5D035B85DDA0}" destId="{D13EFDF9-31ED-42F8-97B5-5E7B509B2832}" srcOrd="3" destOrd="0" parTransId="{8F4DE310-2318-463A-86F6-C03DE027BBDD}" sibTransId="{7D03931E-C2E6-4C94-A1D4-409278ACC91D}"/>
    <dgm:cxn modelId="{C94A6EFA-FA7C-4854-B4B5-37B40D57A06F}" type="presOf" srcId="{79EB92F8-9451-4683-92DD-B250E4434B07}" destId="{93A77F3E-9D5D-441B-931B-3ED524C3D16F}" srcOrd="0" destOrd="0" presId="urn:microsoft.com/office/officeart/2005/8/layout/equation1"/>
    <dgm:cxn modelId="{50FFCBCE-58B7-451A-86C8-4DFE376D4D1A}" type="presOf" srcId="{2D8D6E9B-F6DD-49DD-94EA-728CB4788E09}" destId="{0167F439-9EAC-46C1-B70F-6F3FD6454E7B}" srcOrd="0" destOrd="0" presId="urn:microsoft.com/office/officeart/2005/8/layout/equation1"/>
    <dgm:cxn modelId="{595CC2BE-C2D0-4882-9645-2F5379BCD630}" type="presOf" srcId="{22B76BA6-71B4-4D2C-91C0-5D035B85DDA0}" destId="{74FD3254-1E78-4B84-8C4A-D06D65602F69}" srcOrd="0" destOrd="0" presId="urn:microsoft.com/office/officeart/2005/8/layout/equation1"/>
    <dgm:cxn modelId="{0EE6F380-DAED-4924-8C98-9C2BB268EA74}" type="presOf" srcId="{99CCD6A9-E591-4C9C-A36B-53DE3EB5E7BD}" destId="{CBE59806-E890-4E57-828C-B0CA9B3210C1}" srcOrd="0" destOrd="0" presId="urn:microsoft.com/office/officeart/2005/8/layout/equation1"/>
    <dgm:cxn modelId="{D7852D8D-0285-4A0E-B263-3A89B68857D7}" type="presOf" srcId="{D13EFDF9-31ED-42F8-97B5-5E7B509B2832}" destId="{5D9F5A13-CD05-4FA9-AF39-95F81C2403E8}" srcOrd="0" destOrd="0" presId="urn:microsoft.com/office/officeart/2005/8/layout/equation1"/>
    <dgm:cxn modelId="{272842E6-4A44-4717-B6DE-A325D08E8C50}" srcId="{22B76BA6-71B4-4D2C-91C0-5D035B85DDA0}" destId="{AFECCAA7-8A0F-4CE9-904D-FD676FDD0625}" srcOrd="2" destOrd="0" parTransId="{D703A4D9-B45F-4669-A6E3-AB0DE06056B7}" sibTransId="{99CCD6A9-E591-4C9C-A36B-53DE3EB5E7BD}"/>
    <dgm:cxn modelId="{DA81084B-C65D-46BF-87F3-C08611C53EAA}" type="presOf" srcId="{195A6BEF-6E04-4093-9BC8-7F0AD9A0FBCC}" destId="{5A61870E-5841-4AA3-988C-869F08A61CC8}" srcOrd="0" destOrd="0" presId="urn:microsoft.com/office/officeart/2005/8/layout/equation1"/>
    <dgm:cxn modelId="{533327EC-1DD1-4D30-BE58-F778329CD651}" srcId="{22B76BA6-71B4-4D2C-91C0-5D035B85DDA0}" destId="{2D8D6E9B-F6DD-49DD-94EA-728CB4788E09}" srcOrd="0" destOrd="0" parTransId="{73674E78-87EB-48FF-AC3A-3275D167A569}" sibTransId="{79EB92F8-9451-4683-92DD-B250E4434B07}"/>
    <dgm:cxn modelId="{59E259C8-EECA-4E09-83CA-0BF209C33379}" srcId="{22B76BA6-71B4-4D2C-91C0-5D035B85DDA0}" destId="{195A6BEF-6E04-4093-9BC8-7F0AD9A0FBCC}" srcOrd="1" destOrd="0" parTransId="{4803EFD0-8C4D-485E-BFE7-018663662A9A}" sibTransId="{976EADD0-DF17-4B70-B6C2-4A85DC70EEA1}"/>
    <dgm:cxn modelId="{D352CCD1-C7DE-472A-BB67-252B0399CF1C}" type="presParOf" srcId="{74FD3254-1E78-4B84-8C4A-D06D65602F69}" destId="{0167F439-9EAC-46C1-B70F-6F3FD6454E7B}" srcOrd="0" destOrd="0" presId="urn:microsoft.com/office/officeart/2005/8/layout/equation1"/>
    <dgm:cxn modelId="{200315BE-4125-4F18-9BD4-8B309A5F1993}" type="presParOf" srcId="{74FD3254-1E78-4B84-8C4A-D06D65602F69}" destId="{7007E3F9-276A-477A-9C4F-2C482401D40C}" srcOrd="1" destOrd="0" presId="urn:microsoft.com/office/officeart/2005/8/layout/equation1"/>
    <dgm:cxn modelId="{FABF4F6B-8778-4F7E-ACC2-8FE3AC22969B}" type="presParOf" srcId="{74FD3254-1E78-4B84-8C4A-D06D65602F69}" destId="{93A77F3E-9D5D-441B-931B-3ED524C3D16F}" srcOrd="2" destOrd="0" presId="urn:microsoft.com/office/officeart/2005/8/layout/equation1"/>
    <dgm:cxn modelId="{822A69B9-1F3F-4545-8137-06E2865C5595}" type="presParOf" srcId="{74FD3254-1E78-4B84-8C4A-D06D65602F69}" destId="{C2D28D3F-65DB-482A-8D03-5D9E954FC8D3}" srcOrd="3" destOrd="0" presId="urn:microsoft.com/office/officeart/2005/8/layout/equation1"/>
    <dgm:cxn modelId="{72B2000D-018A-4C2B-B349-FA057359FA43}" type="presParOf" srcId="{74FD3254-1E78-4B84-8C4A-D06D65602F69}" destId="{5A61870E-5841-4AA3-988C-869F08A61CC8}" srcOrd="4" destOrd="0" presId="urn:microsoft.com/office/officeart/2005/8/layout/equation1"/>
    <dgm:cxn modelId="{5E6770AF-DA2E-4D69-B3C0-F172C9487708}" type="presParOf" srcId="{74FD3254-1E78-4B84-8C4A-D06D65602F69}" destId="{E5B73D1F-4083-4159-8EEA-0452568CAE57}" srcOrd="5" destOrd="0" presId="urn:microsoft.com/office/officeart/2005/8/layout/equation1"/>
    <dgm:cxn modelId="{238FCA3B-2DCE-4112-8013-E9B59D8C5E70}" type="presParOf" srcId="{74FD3254-1E78-4B84-8C4A-D06D65602F69}" destId="{CD4D878C-4CE7-4943-AA74-FE08603661EC}" srcOrd="6" destOrd="0" presId="urn:microsoft.com/office/officeart/2005/8/layout/equation1"/>
    <dgm:cxn modelId="{F19DBF5F-F5F0-45DB-B039-4BB958428C74}" type="presParOf" srcId="{74FD3254-1E78-4B84-8C4A-D06D65602F69}" destId="{E667774E-F055-48FF-BE57-10E50D6FCDEA}" srcOrd="7" destOrd="0" presId="urn:microsoft.com/office/officeart/2005/8/layout/equation1"/>
    <dgm:cxn modelId="{6033DB67-D38A-44E6-89C0-5E1E7202E072}" type="presParOf" srcId="{74FD3254-1E78-4B84-8C4A-D06D65602F69}" destId="{94885FC8-DCEF-41F7-A5A8-75F71EF9DA15}" srcOrd="8" destOrd="0" presId="urn:microsoft.com/office/officeart/2005/8/layout/equation1"/>
    <dgm:cxn modelId="{BFFEE4A4-C5EA-4490-B542-3DAD24DDB77E}" type="presParOf" srcId="{74FD3254-1E78-4B84-8C4A-D06D65602F69}" destId="{EF07B456-DB73-4B84-AE6C-085111C4A253}" srcOrd="9" destOrd="0" presId="urn:microsoft.com/office/officeart/2005/8/layout/equation1"/>
    <dgm:cxn modelId="{0AB38FC6-2DA8-4244-80A6-3645681ECC75}" type="presParOf" srcId="{74FD3254-1E78-4B84-8C4A-D06D65602F69}" destId="{CBE59806-E890-4E57-828C-B0CA9B3210C1}" srcOrd="10" destOrd="0" presId="urn:microsoft.com/office/officeart/2005/8/layout/equation1"/>
    <dgm:cxn modelId="{A43F2314-9724-4A0C-8096-B051421FDBE8}" type="presParOf" srcId="{74FD3254-1E78-4B84-8C4A-D06D65602F69}" destId="{8FB46989-7639-4022-8D0E-8233191FFF3F}" srcOrd="11" destOrd="0" presId="urn:microsoft.com/office/officeart/2005/8/layout/equation1"/>
    <dgm:cxn modelId="{72715247-CC32-45B4-8891-85093E3063A4}" type="presParOf" srcId="{74FD3254-1E78-4B84-8C4A-D06D65602F69}" destId="{5D9F5A13-CD05-4FA9-AF39-95F81C2403E8}"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5DBF52-A8FF-4F8C-87CB-CE5CB0EDDB1A}" type="doc">
      <dgm:prSet loTypeId="urn:microsoft.com/office/officeart/2005/8/layout/hierarchy2" loCatId="hierarchy" qsTypeId="urn:microsoft.com/office/officeart/2005/8/quickstyle/simple4" qsCatId="simple" csTypeId="urn:microsoft.com/office/officeart/2005/8/colors/accent5_4" csCatId="accent5" phldr="1"/>
      <dgm:spPr/>
      <dgm:t>
        <a:bodyPr/>
        <a:lstStyle/>
        <a:p>
          <a:endParaRPr lang="en-GB"/>
        </a:p>
      </dgm:t>
    </dgm:pt>
    <dgm:pt modelId="{FC9B34BF-B560-4A29-BA8C-653A62331292}">
      <dgm:prSet custT="1"/>
      <dgm:spPr/>
      <dgm:t>
        <a:bodyPr/>
        <a:lstStyle/>
        <a:p>
          <a:pPr rtl="0"/>
          <a:r>
            <a:rPr lang="en-GB" sz="2000" dirty="0" smtClean="0"/>
            <a:t>f(x) = 1 OR f(x) = -1</a:t>
          </a:r>
          <a:endParaRPr lang="en-GB" sz="2000" dirty="0"/>
        </a:p>
      </dgm:t>
    </dgm:pt>
    <dgm:pt modelId="{0EAE5E07-B220-423C-8488-069DE5440800}" type="parTrans" cxnId="{454F5057-974A-4072-BDAF-31722292D2EE}">
      <dgm:prSet/>
      <dgm:spPr/>
      <dgm:t>
        <a:bodyPr/>
        <a:lstStyle/>
        <a:p>
          <a:endParaRPr lang="en-GB" sz="2000"/>
        </a:p>
      </dgm:t>
    </dgm:pt>
    <dgm:pt modelId="{B2887CB3-19CD-405F-96D8-4C0E3A14079A}" type="sibTrans" cxnId="{454F5057-974A-4072-BDAF-31722292D2EE}">
      <dgm:prSet/>
      <dgm:spPr/>
      <dgm:t>
        <a:bodyPr/>
        <a:lstStyle/>
        <a:p>
          <a:endParaRPr lang="en-GB" sz="2000"/>
        </a:p>
      </dgm:t>
    </dgm:pt>
    <dgm:pt modelId="{16D41284-ED86-49D8-A37A-971C58FEA4CE}">
      <dgm:prSet custT="1"/>
      <dgm:spPr/>
      <dgm:t>
        <a:bodyPr/>
        <a:lstStyle/>
        <a:p>
          <a:pPr rtl="0"/>
          <a:r>
            <a:rPr lang="en-GB" sz="2000" dirty="0" smtClean="0"/>
            <a:t>Unit Operator </a:t>
          </a:r>
          <a:endParaRPr lang="en-GB" sz="2000" dirty="0"/>
        </a:p>
      </dgm:t>
    </dgm:pt>
    <dgm:pt modelId="{AD055EA3-02F4-48C7-A562-BE3962764F23}" type="parTrans" cxnId="{85ACAD48-3419-41B0-9DB9-E2F0DAE1E042}">
      <dgm:prSet custT="1"/>
      <dgm:spPr/>
      <dgm:t>
        <a:bodyPr/>
        <a:lstStyle/>
        <a:p>
          <a:endParaRPr lang="en-GB" sz="2000"/>
        </a:p>
      </dgm:t>
    </dgm:pt>
    <dgm:pt modelId="{E1AF094E-22EA-46EA-A1E8-BB8642C21DD6}" type="sibTrans" cxnId="{85ACAD48-3419-41B0-9DB9-E2F0DAE1E042}">
      <dgm:prSet/>
      <dgm:spPr/>
      <dgm:t>
        <a:bodyPr/>
        <a:lstStyle/>
        <a:p>
          <a:endParaRPr lang="en-GB" sz="2000"/>
        </a:p>
      </dgm:t>
    </dgm:pt>
    <dgm:pt modelId="{73CE0822-A4DC-4009-AEA0-6A680A34347B}">
      <dgm:prSet custT="1"/>
      <dgm:spPr/>
      <dgm:t>
        <a:bodyPr/>
        <a:lstStyle/>
        <a:p>
          <a:pPr rtl="0"/>
          <a:r>
            <a:rPr lang="en-GB" sz="2000" dirty="0" smtClean="0"/>
            <a:t>NOT Operator</a:t>
          </a:r>
          <a:endParaRPr lang="en-GB" sz="2000" dirty="0"/>
        </a:p>
      </dgm:t>
    </dgm:pt>
    <dgm:pt modelId="{7C2A7DC4-FD2C-452E-B85E-DBF580EF6001}" type="parTrans" cxnId="{77B53B47-E13D-4D86-B50D-BDE92C2A368E}">
      <dgm:prSet custT="1"/>
      <dgm:spPr/>
      <dgm:t>
        <a:bodyPr/>
        <a:lstStyle/>
        <a:p>
          <a:endParaRPr lang="en-GB" sz="2000"/>
        </a:p>
      </dgm:t>
    </dgm:pt>
    <dgm:pt modelId="{8CA475B1-2AB5-42A5-BDB6-6385F723B2B9}" type="sibTrans" cxnId="{77B53B47-E13D-4D86-B50D-BDE92C2A368E}">
      <dgm:prSet/>
      <dgm:spPr/>
      <dgm:t>
        <a:bodyPr/>
        <a:lstStyle/>
        <a:p>
          <a:endParaRPr lang="en-GB" sz="2000"/>
        </a:p>
      </dgm:t>
    </dgm:pt>
    <dgm:pt modelId="{148DA259-8405-4B9D-B811-58C8201AC066}">
      <dgm:prSet custT="1"/>
      <dgm:spPr/>
      <dgm:t>
        <a:bodyPr/>
        <a:lstStyle/>
        <a:p>
          <a:pPr rtl="0"/>
          <a:r>
            <a:rPr lang="en-GB" sz="2000" dirty="0" smtClean="0"/>
            <a:t>Constant 1</a:t>
          </a:r>
          <a:endParaRPr lang="en-GB" sz="2000" dirty="0"/>
        </a:p>
      </dgm:t>
    </dgm:pt>
    <dgm:pt modelId="{47699601-5735-4E68-905D-1F031FCC119A}" type="parTrans" cxnId="{28A778CA-1EF2-457C-8F5D-3811371A56CE}">
      <dgm:prSet custT="1"/>
      <dgm:spPr/>
      <dgm:t>
        <a:bodyPr/>
        <a:lstStyle/>
        <a:p>
          <a:endParaRPr lang="en-GB" sz="2000"/>
        </a:p>
      </dgm:t>
    </dgm:pt>
    <dgm:pt modelId="{8C366907-B651-42FF-93DA-531E0ED2CBFE}" type="sibTrans" cxnId="{28A778CA-1EF2-457C-8F5D-3811371A56CE}">
      <dgm:prSet/>
      <dgm:spPr/>
      <dgm:t>
        <a:bodyPr/>
        <a:lstStyle/>
        <a:p>
          <a:endParaRPr lang="en-GB" sz="2000"/>
        </a:p>
      </dgm:t>
    </dgm:pt>
    <dgm:pt modelId="{EB5078F0-C7BA-4072-A902-60C5C964FC6A}">
      <dgm:prSet custT="1"/>
      <dgm:spPr/>
      <dgm:t>
        <a:bodyPr/>
        <a:lstStyle/>
        <a:p>
          <a:pPr rtl="0"/>
          <a:r>
            <a:rPr lang="en-GB" sz="2000" dirty="0" smtClean="0"/>
            <a:t>Constant -1</a:t>
          </a:r>
          <a:endParaRPr lang="en-GB" sz="2000" dirty="0"/>
        </a:p>
      </dgm:t>
    </dgm:pt>
    <dgm:pt modelId="{F49A9696-06F7-405A-9287-9D49E3D34C1F}" type="parTrans" cxnId="{662555F7-60FD-4BC1-B49F-42E1F8F74031}">
      <dgm:prSet custT="1"/>
      <dgm:spPr/>
      <dgm:t>
        <a:bodyPr/>
        <a:lstStyle/>
        <a:p>
          <a:endParaRPr lang="en-GB" sz="2000"/>
        </a:p>
      </dgm:t>
    </dgm:pt>
    <dgm:pt modelId="{4B3C56E3-5255-4336-8316-42FE9E1DE767}" type="sibTrans" cxnId="{662555F7-60FD-4BC1-B49F-42E1F8F74031}">
      <dgm:prSet/>
      <dgm:spPr/>
      <dgm:t>
        <a:bodyPr/>
        <a:lstStyle/>
        <a:p>
          <a:endParaRPr lang="en-GB" sz="2000"/>
        </a:p>
      </dgm:t>
    </dgm:pt>
    <dgm:pt modelId="{973E7179-8035-444A-8392-DED42C9402E8}" type="pres">
      <dgm:prSet presAssocID="{675DBF52-A8FF-4F8C-87CB-CE5CB0EDDB1A}" presName="diagram" presStyleCnt="0">
        <dgm:presLayoutVars>
          <dgm:chPref val="1"/>
          <dgm:dir/>
          <dgm:animOne val="branch"/>
          <dgm:animLvl val="lvl"/>
          <dgm:resizeHandles val="exact"/>
        </dgm:presLayoutVars>
      </dgm:prSet>
      <dgm:spPr/>
      <dgm:t>
        <a:bodyPr/>
        <a:lstStyle/>
        <a:p>
          <a:endParaRPr lang="en-GB"/>
        </a:p>
      </dgm:t>
    </dgm:pt>
    <dgm:pt modelId="{835D5864-7F9F-45C1-8FE4-9877CBD93150}" type="pres">
      <dgm:prSet presAssocID="{FC9B34BF-B560-4A29-BA8C-653A62331292}" presName="root1" presStyleCnt="0"/>
      <dgm:spPr/>
    </dgm:pt>
    <dgm:pt modelId="{807156DE-58BF-48FA-B38C-089A4DD9B6D4}" type="pres">
      <dgm:prSet presAssocID="{FC9B34BF-B560-4A29-BA8C-653A62331292}" presName="LevelOneTextNode" presStyleLbl="node0" presStyleIdx="0" presStyleCnt="1" custScaleX="234989">
        <dgm:presLayoutVars>
          <dgm:chPref val="3"/>
        </dgm:presLayoutVars>
      </dgm:prSet>
      <dgm:spPr/>
      <dgm:t>
        <a:bodyPr/>
        <a:lstStyle/>
        <a:p>
          <a:endParaRPr lang="en-GB"/>
        </a:p>
      </dgm:t>
    </dgm:pt>
    <dgm:pt modelId="{3653F6ED-16C9-4C9E-B424-382C7066B87D}" type="pres">
      <dgm:prSet presAssocID="{FC9B34BF-B560-4A29-BA8C-653A62331292}" presName="level2hierChild" presStyleCnt="0"/>
      <dgm:spPr/>
    </dgm:pt>
    <dgm:pt modelId="{A2DD8520-3282-465B-B303-FB721C516764}" type="pres">
      <dgm:prSet presAssocID="{AD055EA3-02F4-48C7-A562-BE3962764F23}" presName="conn2-1" presStyleLbl="parChTrans1D2" presStyleIdx="0" presStyleCnt="4"/>
      <dgm:spPr/>
      <dgm:t>
        <a:bodyPr/>
        <a:lstStyle/>
        <a:p>
          <a:endParaRPr lang="en-GB"/>
        </a:p>
      </dgm:t>
    </dgm:pt>
    <dgm:pt modelId="{C55D7402-193E-43D3-8007-5B51007202F0}" type="pres">
      <dgm:prSet presAssocID="{AD055EA3-02F4-48C7-A562-BE3962764F23}" presName="connTx" presStyleLbl="parChTrans1D2" presStyleIdx="0" presStyleCnt="4"/>
      <dgm:spPr/>
      <dgm:t>
        <a:bodyPr/>
        <a:lstStyle/>
        <a:p>
          <a:endParaRPr lang="en-GB"/>
        </a:p>
      </dgm:t>
    </dgm:pt>
    <dgm:pt modelId="{5C937481-951D-4FF5-A1A0-774E9F43BB9D}" type="pres">
      <dgm:prSet presAssocID="{16D41284-ED86-49D8-A37A-971C58FEA4CE}" presName="root2" presStyleCnt="0"/>
      <dgm:spPr/>
    </dgm:pt>
    <dgm:pt modelId="{2DF39969-78A6-4240-8FE4-F0A1A2C6D80E}" type="pres">
      <dgm:prSet presAssocID="{16D41284-ED86-49D8-A37A-971C58FEA4CE}" presName="LevelTwoTextNode" presStyleLbl="node2" presStyleIdx="0" presStyleCnt="4" custScaleX="298862">
        <dgm:presLayoutVars>
          <dgm:chPref val="3"/>
        </dgm:presLayoutVars>
      </dgm:prSet>
      <dgm:spPr/>
      <dgm:t>
        <a:bodyPr/>
        <a:lstStyle/>
        <a:p>
          <a:endParaRPr lang="en-GB"/>
        </a:p>
      </dgm:t>
    </dgm:pt>
    <dgm:pt modelId="{7809C230-0D40-4645-A80B-D7FD8D946021}" type="pres">
      <dgm:prSet presAssocID="{16D41284-ED86-49D8-A37A-971C58FEA4CE}" presName="level3hierChild" presStyleCnt="0"/>
      <dgm:spPr/>
    </dgm:pt>
    <dgm:pt modelId="{DA22BC94-76EC-42E4-8B0E-2374474A08F7}" type="pres">
      <dgm:prSet presAssocID="{7C2A7DC4-FD2C-452E-B85E-DBF580EF6001}" presName="conn2-1" presStyleLbl="parChTrans1D2" presStyleIdx="1" presStyleCnt="4"/>
      <dgm:spPr/>
      <dgm:t>
        <a:bodyPr/>
        <a:lstStyle/>
        <a:p>
          <a:endParaRPr lang="en-GB"/>
        </a:p>
      </dgm:t>
    </dgm:pt>
    <dgm:pt modelId="{90314F27-1CE6-4B03-B93D-BD24966B07AF}" type="pres">
      <dgm:prSet presAssocID="{7C2A7DC4-FD2C-452E-B85E-DBF580EF6001}" presName="connTx" presStyleLbl="parChTrans1D2" presStyleIdx="1" presStyleCnt="4"/>
      <dgm:spPr/>
      <dgm:t>
        <a:bodyPr/>
        <a:lstStyle/>
        <a:p>
          <a:endParaRPr lang="en-GB"/>
        </a:p>
      </dgm:t>
    </dgm:pt>
    <dgm:pt modelId="{95DCFB5B-A9CC-4387-BA8D-EC0B70A50F59}" type="pres">
      <dgm:prSet presAssocID="{73CE0822-A4DC-4009-AEA0-6A680A34347B}" presName="root2" presStyleCnt="0"/>
      <dgm:spPr/>
    </dgm:pt>
    <dgm:pt modelId="{1DADC84F-371A-46BA-A9BE-6E639505511C}" type="pres">
      <dgm:prSet presAssocID="{73CE0822-A4DC-4009-AEA0-6A680A34347B}" presName="LevelTwoTextNode" presStyleLbl="node2" presStyleIdx="1" presStyleCnt="4" custScaleX="298215">
        <dgm:presLayoutVars>
          <dgm:chPref val="3"/>
        </dgm:presLayoutVars>
      </dgm:prSet>
      <dgm:spPr/>
      <dgm:t>
        <a:bodyPr/>
        <a:lstStyle/>
        <a:p>
          <a:endParaRPr lang="en-GB"/>
        </a:p>
      </dgm:t>
    </dgm:pt>
    <dgm:pt modelId="{2032BDD5-7782-492B-AA79-9585EF47FAC8}" type="pres">
      <dgm:prSet presAssocID="{73CE0822-A4DC-4009-AEA0-6A680A34347B}" presName="level3hierChild" presStyleCnt="0"/>
      <dgm:spPr/>
    </dgm:pt>
    <dgm:pt modelId="{3B68F6E7-7FC4-4C9E-AED6-9FD74AEA61BB}" type="pres">
      <dgm:prSet presAssocID="{47699601-5735-4E68-905D-1F031FCC119A}" presName="conn2-1" presStyleLbl="parChTrans1D2" presStyleIdx="2" presStyleCnt="4"/>
      <dgm:spPr/>
      <dgm:t>
        <a:bodyPr/>
        <a:lstStyle/>
        <a:p>
          <a:endParaRPr lang="en-GB"/>
        </a:p>
      </dgm:t>
    </dgm:pt>
    <dgm:pt modelId="{635586A8-799A-4728-B376-046772E613CF}" type="pres">
      <dgm:prSet presAssocID="{47699601-5735-4E68-905D-1F031FCC119A}" presName="connTx" presStyleLbl="parChTrans1D2" presStyleIdx="2" presStyleCnt="4"/>
      <dgm:spPr/>
      <dgm:t>
        <a:bodyPr/>
        <a:lstStyle/>
        <a:p>
          <a:endParaRPr lang="en-GB"/>
        </a:p>
      </dgm:t>
    </dgm:pt>
    <dgm:pt modelId="{B81926BE-8A6F-4FCF-A616-17DF1FE07F7E}" type="pres">
      <dgm:prSet presAssocID="{148DA259-8405-4B9D-B811-58C8201AC066}" presName="root2" presStyleCnt="0"/>
      <dgm:spPr/>
    </dgm:pt>
    <dgm:pt modelId="{8EF57370-219D-41B1-99B8-87300628654C}" type="pres">
      <dgm:prSet presAssocID="{148DA259-8405-4B9D-B811-58C8201AC066}" presName="LevelTwoTextNode" presStyleLbl="node2" presStyleIdx="2" presStyleCnt="4" custScaleX="298215">
        <dgm:presLayoutVars>
          <dgm:chPref val="3"/>
        </dgm:presLayoutVars>
      </dgm:prSet>
      <dgm:spPr/>
      <dgm:t>
        <a:bodyPr/>
        <a:lstStyle/>
        <a:p>
          <a:endParaRPr lang="en-GB"/>
        </a:p>
      </dgm:t>
    </dgm:pt>
    <dgm:pt modelId="{9DDBD645-D36A-4A20-9461-8E8665FABCD2}" type="pres">
      <dgm:prSet presAssocID="{148DA259-8405-4B9D-B811-58C8201AC066}" presName="level3hierChild" presStyleCnt="0"/>
      <dgm:spPr/>
    </dgm:pt>
    <dgm:pt modelId="{058CA9BD-F2C0-4EB4-A85F-8050B095503D}" type="pres">
      <dgm:prSet presAssocID="{F49A9696-06F7-405A-9287-9D49E3D34C1F}" presName="conn2-1" presStyleLbl="parChTrans1D2" presStyleIdx="3" presStyleCnt="4"/>
      <dgm:spPr/>
      <dgm:t>
        <a:bodyPr/>
        <a:lstStyle/>
        <a:p>
          <a:endParaRPr lang="en-GB"/>
        </a:p>
      </dgm:t>
    </dgm:pt>
    <dgm:pt modelId="{CFF87C0C-3446-44A3-92F7-2450EB067630}" type="pres">
      <dgm:prSet presAssocID="{F49A9696-06F7-405A-9287-9D49E3D34C1F}" presName="connTx" presStyleLbl="parChTrans1D2" presStyleIdx="3" presStyleCnt="4"/>
      <dgm:spPr/>
      <dgm:t>
        <a:bodyPr/>
        <a:lstStyle/>
        <a:p>
          <a:endParaRPr lang="en-GB"/>
        </a:p>
      </dgm:t>
    </dgm:pt>
    <dgm:pt modelId="{FDE69888-26AA-422B-97C5-269D9B763984}" type="pres">
      <dgm:prSet presAssocID="{EB5078F0-C7BA-4072-A902-60C5C964FC6A}" presName="root2" presStyleCnt="0"/>
      <dgm:spPr/>
    </dgm:pt>
    <dgm:pt modelId="{3660BA5D-5984-4816-BCDD-EED4187D6290}" type="pres">
      <dgm:prSet presAssocID="{EB5078F0-C7BA-4072-A902-60C5C964FC6A}" presName="LevelTwoTextNode" presStyleLbl="node2" presStyleIdx="3" presStyleCnt="4" custScaleX="298215">
        <dgm:presLayoutVars>
          <dgm:chPref val="3"/>
        </dgm:presLayoutVars>
      </dgm:prSet>
      <dgm:spPr/>
      <dgm:t>
        <a:bodyPr/>
        <a:lstStyle/>
        <a:p>
          <a:endParaRPr lang="en-GB"/>
        </a:p>
      </dgm:t>
    </dgm:pt>
    <dgm:pt modelId="{C2094485-AC5A-4F42-9EDE-67F27132B618}" type="pres">
      <dgm:prSet presAssocID="{EB5078F0-C7BA-4072-A902-60C5C964FC6A}" presName="level3hierChild" presStyleCnt="0"/>
      <dgm:spPr/>
    </dgm:pt>
  </dgm:ptLst>
  <dgm:cxnLst>
    <dgm:cxn modelId="{1580A56B-9102-42AB-83F8-A96476E6E11F}" type="presOf" srcId="{F49A9696-06F7-405A-9287-9D49E3D34C1F}" destId="{058CA9BD-F2C0-4EB4-A85F-8050B095503D}" srcOrd="0" destOrd="0" presId="urn:microsoft.com/office/officeart/2005/8/layout/hierarchy2"/>
    <dgm:cxn modelId="{4840C3AE-C07E-4013-B42C-610634A4A144}" type="presOf" srcId="{47699601-5735-4E68-905D-1F031FCC119A}" destId="{3B68F6E7-7FC4-4C9E-AED6-9FD74AEA61BB}" srcOrd="0" destOrd="0" presId="urn:microsoft.com/office/officeart/2005/8/layout/hierarchy2"/>
    <dgm:cxn modelId="{55AEF310-A3E3-487D-86B3-F9EB4DD94003}" type="presOf" srcId="{AD055EA3-02F4-48C7-A562-BE3962764F23}" destId="{A2DD8520-3282-465B-B303-FB721C516764}" srcOrd="0" destOrd="0" presId="urn:microsoft.com/office/officeart/2005/8/layout/hierarchy2"/>
    <dgm:cxn modelId="{45BA34B0-DBFA-421A-9F88-B73B4954EA27}" type="presOf" srcId="{47699601-5735-4E68-905D-1F031FCC119A}" destId="{635586A8-799A-4728-B376-046772E613CF}" srcOrd="1" destOrd="0" presId="urn:microsoft.com/office/officeart/2005/8/layout/hierarchy2"/>
    <dgm:cxn modelId="{1D6CC767-E3FE-499D-A655-ED596E439D28}" type="presOf" srcId="{FC9B34BF-B560-4A29-BA8C-653A62331292}" destId="{807156DE-58BF-48FA-B38C-089A4DD9B6D4}" srcOrd="0" destOrd="0" presId="urn:microsoft.com/office/officeart/2005/8/layout/hierarchy2"/>
    <dgm:cxn modelId="{D7E4813C-EEFE-45BD-8301-2CEE9DC55F06}" type="presOf" srcId="{F49A9696-06F7-405A-9287-9D49E3D34C1F}" destId="{CFF87C0C-3446-44A3-92F7-2450EB067630}" srcOrd="1" destOrd="0" presId="urn:microsoft.com/office/officeart/2005/8/layout/hierarchy2"/>
    <dgm:cxn modelId="{28A778CA-1EF2-457C-8F5D-3811371A56CE}" srcId="{FC9B34BF-B560-4A29-BA8C-653A62331292}" destId="{148DA259-8405-4B9D-B811-58C8201AC066}" srcOrd="2" destOrd="0" parTransId="{47699601-5735-4E68-905D-1F031FCC119A}" sibTransId="{8C366907-B651-42FF-93DA-531E0ED2CBFE}"/>
    <dgm:cxn modelId="{59391335-2046-4C4F-9564-DF23373A7DC2}" type="presOf" srcId="{675DBF52-A8FF-4F8C-87CB-CE5CB0EDDB1A}" destId="{973E7179-8035-444A-8392-DED42C9402E8}" srcOrd="0" destOrd="0" presId="urn:microsoft.com/office/officeart/2005/8/layout/hierarchy2"/>
    <dgm:cxn modelId="{454F5057-974A-4072-BDAF-31722292D2EE}" srcId="{675DBF52-A8FF-4F8C-87CB-CE5CB0EDDB1A}" destId="{FC9B34BF-B560-4A29-BA8C-653A62331292}" srcOrd="0" destOrd="0" parTransId="{0EAE5E07-B220-423C-8488-069DE5440800}" sibTransId="{B2887CB3-19CD-405F-96D8-4C0E3A14079A}"/>
    <dgm:cxn modelId="{4BC16540-64B2-4BF7-AC2B-1B8B89497187}" type="presOf" srcId="{73CE0822-A4DC-4009-AEA0-6A680A34347B}" destId="{1DADC84F-371A-46BA-A9BE-6E639505511C}" srcOrd="0" destOrd="0" presId="urn:microsoft.com/office/officeart/2005/8/layout/hierarchy2"/>
    <dgm:cxn modelId="{77B53B47-E13D-4D86-B50D-BDE92C2A368E}" srcId="{FC9B34BF-B560-4A29-BA8C-653A62331292}" destId="{73CE0822-A4DC-4009-AEA0-6A680A34347B}" srcOrd="1" destOrd="0" parTransId="{7C2A7DC4-FD2C-452E-B85E-DBF580EF6001}" sibTransId="{8CA475B1-2AB5-42A5-BDB6-6385F723B2B9}"/>
    <dgm:cxn modelId="{FD8EF1D9-140A-4DEA-ABD2-EE84B5B11000}" type="presOf" srcId="{7C2A7DC4-FD2C-452E-B85E-DBF580EF6001}" destId="{90314F27-1CE6-4B03-B93D-BD24966B07AF}" srcOrd="1" destOrd="0" presId="urn:microsoft.com/office/officeart/2005/8/layout/hierarchy2"/>
    <dgm:cxn modelId="{85ACAD48-3419-41B0-9DB9-E2F0DAE1E042}" srcId="{FC9B34BF-B560-4A29-BA8C-653A62331292}" destId="{16D41284-ED86-49D8-A37A-971C58FEA4CE}" srcOrd="0" destOrd="0" parTransId="{AD055EA3-02F4-48C7-A562-BE3962764F23}" sibTransId="{E1AF094E-22EA-46EA-A1E8-BB8642C21DD6}"/>
    <dgm:cxn modelId="{F73B9A9C-4A20-42CD-93E3-CC0083F614CB}" type="presOf" srcId="{148DA259-8405-4B9D-B811-58C8201AC066}" destId="{8EF57370-219D-41B1-99B8-87300628654C}" srcOrd="0" destOrd="0" presId="urn:microsoft.com/office/officeart/2005/8/layout/hierarchy2"/>
    <dgm:cxn modelId="{06E52FC3-E5E9-4214-BE44-3BA79081638A}" type="presOf" srcId="{AD055EA3-02F4-48C7-A562-BE3962764F23}" destId="{C55D7402-193E-43D3-8007-5B51007202F0}" srcOrd="1" destOrd="0" presId="urn:microsoft.com/office/officeart/2005/8/layout/hierarchy2"/>
    <dgm:cxn modelId="{B5D72E8F-8683-49F5-81A5-43382ED76EDD}" type="presOf" srcId="{7C2A7DC4-FD2C-452E-B85E-DBF580EF6001}" destId="{DA22BC94-76EC-42E4-8B0E-2374474A08F7}" srcOrd="0" destOrd="0" presId="urn:microsoft.com/office/officeart/2005/8/layout/hierarchy2"/>
    <dgm:cxn modelId="{662555F7-60FD-4BC1-B49F-42E1F8F74031}" srcId="{FC9B34BF-B560-4A29-BA8C-653A62331292}" destId="{EB5078F0-C7BA-4072-A902-60C5C964FC6A}" srcOrd="3" destOrd="0" parTransId="{F49A9696-06F7-405A-9287-9D49E3D34C1F}" sibTransId="{4B3C56E3-5255-4336-8316-42FE9E1DE767}"/>
    <dgm:cxn modelId="{E211B6A7-7F3F-4B05-8F40-DEBDF9763A65}" type="presOf" srcId="{16D41284-ED86-49D8-A37A-971C58FEA4CE}" destId="{2DF39969-78A6-4240-8FE4-F0A1A2C6D80E}" srcOrd="0" destOrd="0" presId="urn:microsoft.com/office/officeart/2005/8/layout/hierarchy2"/>
    <dgm:cxn modelId="{CB0175E4-CE05-488B-B145-08CA4F51B2F0}" type="presOf" srcId="{EB5078F0-C7BA-4072-A902-60C5C964FC6A}" destId="{3660BA5D-5984-4816-BCDD-EED4187D6290}" srcOrd="0" destOrd="0" presId="urn:microsoft.com/office/officeart/2005/8/layout/hierarchy2"/>
    <dgm:cxn modelId="{103B6A15-C790-4BB3-941D-361F9EBBAA72}" type="presParOf" srcId="{973E7179-8035-444A-8392-DED42C9402E8}" destId="{835D5864-7F9F-45C1-8FE4-9877CBD93150}" srcOrd="0" destOrd="0" presId="urn:microsoft.com/office/officeart/2005/8/layout/hierarchy2"/>
    <dgm:cxn modelId="{DF5F952F-3DB3-454F-A469-83C5131C2A6F}" type="presParOf" srcId="{835D5864-7F9F-45C1-8FE4-9877CBD93150}" destId="{807156DE-58BF-48FA-B38C-089A4DD9B6D4}" srcOrd="0" destOrd="0" presId="urn:microsoft.com/office/officeart/2005/8/layout/hierarchy2"/>
    <dgm:cxn modelId="{02131B99-E308-4FC9-A2EA-D2C3F0EE0D13}" type="presParOf" srcId="{835D5864-7F9F-45C1-8FE4-9877CBD93150}" destId="{3653F6ED-16C9-4C9E-B424-382C7066B87D}" srcOrd="1" destOrd="0" presId="urn:microsoft.com/office/officeart/2005/8/layout/hierarchy2"/>
    <dgm:cxn modelId="{85603040-2013-4B2C-964C-5FA876C6A69F}" type="presParOf" srcId="{3653F6ED-16C9-4C9E-B424-382C7066B87D}" destId="{A2DD8520-3282-465B-B303-FB721C516764}" srcOrd="0" destOrd="0" presId="urn:microsoft.com/office/officeart/2005/8/layout/hierarchy2"/>
    <dgm:cxn modelId="{3BB1B176-2C88-4633-AC5E-F357AF325C1C}" type="presParOf" srcId="{A2DD8520-3282-465B-B303-FB721C516764}" destId="{C55D7402-193E-43D3-8007-5B51007202F0}" srcOrd="0" destOrd="0" presId="urn:microsoft.com/office/officeart/2005/8/layout/hierarchy2"/>
    <dgm:cxn modelId="{931D2F96-1D8D-47A0-8579-44D771D5B23C}" type="presParOf" srcId="{3653F6ED-16C9-4C9E-B424-382C7066B87D}" destId="{5C937481-951D-4FF5-A1A0-774E9F43BB9D}" srcOrd="1" destOrd="0" presId="urn:microsoft.com/office/officeart/2005/8/layout/hierarchy2"/>
    <dgm:cxn modelId="{B40E0A0C-B126-4654-8BB0-ABC2A15CDAA0}" type="presParOf" srcId="{5C937481-951D-4FF5-A1A0-774E9F43BB9D}" destId="{2DF39969-78A6-4240-8FE4-F0A1A2C6D80E}" srcOrd="0" destOrd="0" presId="urn:microsoft.com/office/officeart/2005/8/layout/hierarchy2"/>
    <dgm:cxn modelId="{5A0861A2-EC1E-48D6-81D1-D6CA98587CC9}" type="presParOf" srcId="{5C937481-951D-4FF5-A1A0-774E9F43BB9D}" destId="{7809C230-0D40-4645-A80B-D7FD8D946021}" srcOrd="1" destOrd="0" presId="urn:microsoft.com/office/officeart/2005/8/layout/hierarchy2"/>
    <dgm:cxn modelId="{B7090367-7299-4C63-A3B8-0109172E43CC}" type="presParOf" srcId="{3653F6ED-16C9-4C9E-B424-382C7066B87D}" destId="{DA22BC94-76EC-42E4-8B0E-2374474A08F7}" srcOrd="2" destOrd="0" presId="urn:microsoft.com/office/officeart/2005/8/layout/hierarchy2"/>
    <dgm:cxn modelId="{67FC56E9-B777-4F1A-82E0-E02CDA38580A}" type="presParOf" srcId="{DA22BC94-76EC-42E4-8B0E-2374474A08F7}" destId="{90314F27-1CE6-4B03-B93D-BD24966B07AF}" srcOrd="0" destOrd="0" presId="urn:microsoft.com/office/officeart/2005/8/layout/hierarchy2"/>
    <dgm:cxn modelId="{63D711FC-2C10-407D-AAAD-C91E3B977199}" type="presParOf" srcId="{3653F6ED-16C9-4C9E-B424-382C7066B87D}" destId="{95DCFB5B-A9CC-4387-BA8D-EC0B70A50F59}" srcOrd="3" destOrd="0" presId="urn:microsoft.com/office/officeart/2005/8/layout/hierarchy2"/>
    <dgm:cxn modelId="{A83E0B8F-5E63-4473-95D9-68C1E1F934F4}" type="presParOf" srcId="{95DCFB5B-A9CC-4387-BA8D-EC0B70A50F59}" destId="{1DADC84F-371A-46BA-A9BE-6E639505511C}" srcOrd="0" destOrd="0" presId="urn:microsoft.com/office/officeart/2005/8/layout/hierarchy2"/>
    <dgm:cxn modelId="{801BD761-DAD5-417E-BAD7-A79110879AE1}" type="presParOf" srcId="{95DCFB5B-A9CC-4387-BA8D-EC0B70A50F59}" destId="{2032BDD5-7782-492B-AA79-9585EF47FAC8}" srcOrd="1" destOrd="0" presId="urn:microsoft.com/office/officeart/2005/8/layout/hierarchy2"/>
    <dgm:cxn modelId="{2EDA5E21-E0FF-41E7-9ADD-2E7D05FDBD17}" type="presParOf" srcId="{3653F6ED-16C9-4C9E-B424-382C7066B87D}" destId="{3B68F6E7-7FC4-4C9E-AED6-9FD74AEA61BB}" srcOrd="4" destOrd="0" presId="urn:microsoft.com/office/officeart/2005/8/layout/hierarchy2"/>
    <dgm:cxn modelId="{C28E4A07-4DDA-47E8-A813-D3D15E5267DF}" type="presParOf" srcId="{3B68F6E7-7FC4-4C9E-AED6-9FD74AEA61BB}" destId="{635586A8-799A-4728-B376-046772E613CF}" srcOrd="0" destOrd="0" presId="urn:microsoft.com/office/officeart/2005/8/layout/hierarchy2"/>
    <dgm:cxn modelId="{BC5C1632-A22C-4855-9BD1-0DCFD1F95796}" type="presParOf" srcId="{3653F6ED-16C9-4C9E-B424-382C7066B87D}" destId="{B81926BE-8A6F-4FCF-A616-17DF1FE07F7E}" srcOrd="5" destOrd="0" presId="urn:microsoft.com/office/officeart/2005/8/layout/hierarchy2"/>
    <dgm:cxn modelId="{D27D18BC-59C3-428B-8DFD-91B6A7DD1438}" type="presParOf" srcId="{B81926BE-8A6F-4FCF-A616-17DF1FE07F7E}" destId="{8EF57370-219D-41B1-99B8-87300628654C}" srcOrd="0" destOrd="0" presId="urn:microsoft.com/office/officeart/2005/8/layout/hierarchy2"/>
    <dgm:cxn modelId="{8D02F06A-4EBD-47FA-89E3-C20157BC8752}" type="presParOf" srcId="{B81926BE-8A6F-4FCF-A616-17DF1FE07F7E}" destId="{9DDBD645-D36A-4A20-9461-8E8665FABCD2}" srcOrd="1" destOrd="0" presId="urn:microsoft.com/office/officeart/2005/8/layout/hierarchy2"/>
    <dgm:cxn modelId="{A65A695A-3F21-4E80-B988-97B2CF27942C}" type="presParOf" srcId="{3653F6ED-16C9-4C9E-B424-382C7066B87D}" destId="{058CA9BD-F2C0-4EB4-A85F-8050B095503D}" srcOrd="6" destOrd="0" presId="urn:microsoft.com/office/officeart/2005/8/layout/hierarchy2"/>
    <dgm:cxn modelId="{74C8FD2E-B5AF-488F-A22C-5F1FA46E3174}" type="presParOf" srcId="{058CA9BD-F2C0-4EB4-A85F-8050B095503D}" destId="{CFF87C0C-3446-44A3-92F7-2450EB067630}" srcOrd="0" destOrd="0" presId="urn:microsoft.com/office/officeart/2005/8/layout/hierarchy2"/>
    <dgm:cxn modelId="{BA3432AB-A458-4EEC-9C7B-18C98BB8F744}" type="presParOf" srcId="{3653F6ED-16C9-4C9E-B424-382C7066B87D}" destId="{FDE69888-26AA-422B-97C5-269D9B763984}" srcOrd="7" destOrd="0" presId="urn:microsoft.com/office/officeart/2005/8/layout/hierarchy2"/>
    <dgm:cxn modelId="{B7776EBA-9F5C-417F-A6D1-4517F51CB220}" type="presParOf" srcId="{FDE69888-26AA-422B-97C5-269D9B763984}" destId="{3660BA5D-5984-4816-BCDD-EED4187D6290}" srcOrd="0" destOrd="0" presId="urn:microsoft.com/office/officeart/2005/8/layout/hierarchy2"/>
    <dgm:cxn modelId="{AECC12B2-762C-489E-B910-52D3E8C99204}" type="presParOf" srcId="{FDE69888-26AA-422B-97C5-269D9B763984}" destId="{C2094485-AC5A-4F42-9EDE-67F27132B61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E6A69-01B0-486C-A896-1D74D9F3F6B5}">
      <dsp:nvSpPr>
        <dsp:cNvPr id="0" name=""/>
        <dsp:cNvSpPr/>
      </dsp:nvSpPr>
      <dsp:spPr>
        <a:xfrm>
          <a:off x="1727" y="0"/>
          <a:ext cx="2688282" cy="4475163"/>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rtl="0">
            <a:lnSpc>
              <a:spcPct val="90000"/>
            </a:lnSpc>
            <a:spcBef>
              <a:spcPct val="0"/>
            </a:spcBef>
            <a:spcAft>
              <a:spcPct val="35000"/>
            </a:spcAft>
          </a:pPr>
          <a:r>
            <a:rPr lang="en-GB" sz="3700" kern="1200" dirty="0" smtClean="0"/>
            <a:t>Classical Limitations</a:t>
          </a:r>
          <a:endParaRPr lang="en-GB" sz="3700" kern="1200" dirty="0"/>
        </a:p>
      </dsp:txBody>
      <dsp:txXfrm>
        <a:off x="1727" y="1790065"/>
        <a:ext cx="2688282" cy="1790065"/>
      </dsp:txXfrm>
    </dsp:sp>
    <dsp:sp modelId="{CF81AEBE-A382-4787-BAA9-67D46EADF24B}">
      <dsp:nvSpPr>
        <dsp:cNvPr id="0" name=""/>
        <dsp:cNvSpPr/>
      </dsp:nvSpPr>
      <dsp:spPr>
        <a:xfrm>
          <a:off x="600754" y="268509"/>
          <a:ext cx="1490229" cy="149022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723643A-A052-4BBE-952F-7061402894ED}">
      <dsp:nvSpPr>
        <dsp:cNvPr id="0" name=""/>
        <dsp:cNvSpPr/>
      </dsp:nvSpPr>
      <dsp:spPr>
        <a:xfrm>
          <a:off x="2770658" y="0"/>
          <a:ext cx="2688282" cy="4475163"/>
        </a:xfrm>
        <a:prstGeom prst="roundRect">
          <a:avLst>
            <a:gd name="adj" fmla="val 10000"/>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rtl="0">
            <a:lnSpc>
              <a:spcPct val="90000"/>
            </a:lnSpc>
            <a:spcBef>
              <a:spcPct val="0"/>
            </a:spcBef>
            <a:spcAft>
              <a:spcPct val="35000"/>
            </a:spcAft>
          </a:pPr>
          <a:r>
            <a:rPr lang="en-GB" sz="3700" kern="1200" dirty="0" smtClean="0"/>
            <a:t>Quantum Limitations</a:t>
          </a:r>
          <a:endParaRPr lang="en-GB" sz="3700" kern="1200" dirty="0"/>
        </a:p>
      </dsp:txBody>
      <dsp:txXfrm>
        <a:off x="2770658" y="1790065"/>
        <a:ext cx="2688282" cy="1790065"/>
      </dsp:txXfrm>
    </dsp:sp>
    <dsp:sp modelId="{0313BDC2-8692-4D3C-B74B-1879170398D7}">
      <dsp:nvSpPr>
        <dsp:cNvPr id="0" name=""/>
        <dsp:cNvSpPr/>
      </dsp:nvSpPr>
      <dsp:spPr>
        <a:xfrm>
          <a:off x="3369685" y="268509"/>
          <a:ext cx="1490229" cy="1490229"/>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9DFA031-39E4-404C-B9F3-08334FFCD144}">
      <dsp:nvSpPr>
        <dsp:cNvPr id="0" name=""/>
        <dsp:cNvSpPr/>
      </dsp:nvSpPr>
      <dsp:spPr>
        <a:xfrm>
          <a:off x="5539589" y="0"/>
          <a:ext cx="2688282" cy="4475163"/>
        </a:xfrm>
        <a:prstGeom prst="roundRect">
          <a:avLst>
            <a:gd name="adj" fmla="val 10000"/>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rtl="0">
            <a:lnSpc>
              <a:spcPct val="90000"/>
            </a:lnSpc>
            <a:spcBef>
              <a:spcPct val="0"/>
            </a:spcBef>
            <a:spcAft>
              <a:spcPct val="35000"/>
            </a:spcAft>
          </a:pPr>
          <a:r>
            <a:rPr lang="en-GB" sz="3700" kern="1200" dirty="0" smtClean="0"/>
            <a:t>Relativistic Limitations</a:t>
          </a:r>
          <a:endParaRPr lang="en-GB" sz="3700" kern="1200" dirty="0"/>
        </a:p>
      </dsp:txBody>
      <dsp:txXfrm>
        <a:off x="5539589" y="1790065"/>
        <a:ext cx="2688282" cy="1790065"/>
      </dsp:txXfrm>
    </dsp:sp>
    <dsp:sp modelId="{E9E0133A-33C7-4975-A8EE-691DB11182D7}">
      <dsp:nvSpPr>
        <dsp:cNvPr id="0" name=""/>
        <dsp:cNvSpPr/>
      </dsp:nvSpPr>
      <dsp:spPr>
        <a:xfrm>
          <a:off x="6138616" y="268509"/>
          <a:ext cx="1490229" cy="1490229"/>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F3CCB85-5244-4E33-9BCE-A57434C9D544}">
      <dsp:nvSpPr>
        <dsp:cNvPr id="0" name=""/>
        <dsp:cNvSpPr/>
      </dsp:nvSpPr>
      <dsp:spPr>
        <a:xfrm>
          <a:off x="329183" y="3580130"/>
          <a:ext cx="7571232" cy="671274"/>
        </a:xfrm>
        <a:prstGeom prst="leftRightArrow">
          <a:avLst/>
        </a:prstGeom>
        <a:gradFill rotWithShape="0">
          <a:gsLst>
            <a:gs pos="100000">
              <a:schemeClr val="accent1">
                <a:tint val="55000"/>
                <a:hueOff val="0"/>
                <a:satOff val="0"/>
                <a:lumOff val="0"/>
                <a:shade val="51000"/>
                <a:satMod val="130000"/>
                <a:alpha val="0"/>
              </a:schemeClr>
            </a:gs>
            <a:gs pos="80000">
              <a:schemeClr val="accent1">
                <a:tint val="55000"/>
                <a:hueOff val="0"/>
                <a:satOff val="0"/>
                <a:lumOff val="0"/>
                <a:shade val="93000"/>
                <a:satMod val="130000"/>
                <a:alpha val="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962AD-4CA7-426D-A22A-D2D5D5C57B27}">
      <dsp:nvSpPr>
        <dsp:cNvPr id="0" name=""/>
        <dsp:cNvSpPr/>
      </dsp:nvSpPr>
      <dsp:spPr>
        <a:xfrm>
          <a:off x="1727" y="0"/>
          <a:ext cx="2688282" cy="4430713"/>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GB" sz="3100" kern="1200" dirty="0" smtClean="0"/>
            <a:t>Different Modes of Computation</a:t>
          </a:r>
          <a:endParaRPr lang="en-GB" sz="3100" kern="1200" dirty="0"/>
        </a:p>
      </dsp:txBody>
      <dsp:txXfrm>
        <a:off x="1727" y="1772285"/>
        <a:ext cx="2688282" cy="1772285"/>
      </dsp:txXfrm>
    </dsp:sp>
    <dsp:sp modelId="{80A4E676-D3E9-49FB-AD62-FBFF8F1E23D3}">
      <dsp:nvSpPr>
        <dsp:cNvPr id="0" name=""/>
        <dsp:cNvSpPr/>
      </dsp:nvSpPr>
      <dsp:spPr>
        <a:xfrm>
          <a:off x="608155" y="265842"/>
          <a:ext cx="1475427" cy="1475427"/>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B76BF91-F9BE-4E5B-988F-BF16341D679E}">
      <dsp:nvSpPr>
        <dsp:cNvPr id="0" name=""/>
        <dsp:cNvSpPr/>
      </dsp:nvSpPr>
      <dsp:spPr>
        <a:xfrm>
          <a:off x="2770658" y="0"/>
          <a:ext cx="2688282" cy="4430713"/>
        </a:xfrm>
        <a:prstGeom prst="roundRect">
          <a:avLst>
            <a:gd name="adj" fmla="val 10000"/>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GB" sz="3100" kern="1200" dirty="0" smtClean="0"/>
            <a:t>Reversible Computation</a:t>
          </a:r>
          <a:endParaRPr lang="en-GB" sz="3100" kern="1200" dirty="0"/>
        </a:p>
      </dsp:txBody>
      <dsp:txXfrm>
        <a:off x="2770658" y="1772285"/>
        <a:ext cx="2688282" cy="1772285"/>
      </dsp:txXfrm>
    </dsp:sp>
    <dsp:sp modelId="{E0E97844-6D50-4C07-9E43-6B1E9E6A3BCA}">
      <dsp:nvSpPr>
        <dsp:cNvPr id="0" name=""/>
        <dsp:cNvSpPr/>
      </dsp:nvSpPr>
      <dsp:spPr>
        <a:xfrm>
          <a:off x="3377086" y="265842"/>
          <a:ext cx="1475427" cy="1475427"/>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9D28C8E-18AD-4E31-96A4-EDE72416C996}">
      <dsp:nvSpPr>
        <dsp:cNvPr id="0" name=""/>
        <dsp:cNvSpPr/>
      </dsp:nvSpPr>
      <dsp:spPr>
        <a:xfrm>
          <a:off x="5539589" y="0"/>
          <a:ext cx="2688282" cy="4430713"/>
        </a:xfrm>
        <a:prstGeom prst="roundRect">
          <a:avLst>
            <a:gd name="adj" fmla="val 10000"/>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GB" sz="3100" kern="1200" dirty="0" smtClean="0"/>
            <a:t>Speed of Computation</a:t>
          </a:r>
          <a:endParaRPr lang="en-GB" sz="3100" kern="1200" dirty="0"/>
        </a:p>
      </dsp:txBody>
      <dsp:txXfrm>
        <a:off x="5539589" y="1772285"/>
        <a:ext cx="2688282" cy="1772285"/>
      </dsp:txXfrm>
    </dsp:sp>
    <dsp:sp modelId="{CFC5D1C4-CEB6-4401-904A-F273F856538A}">
      <dsp:nvSpPr>
        <dsp:cNvPr id="0" name=""/>
        <dsp:cNvSpPr/>
      </dsp:nvSpPr>
      <dsp:spPr>
        <a:xfrm>
          <a:off x="6146017" y="265842"/>
          <a:ext cx="1475427" cy="1475427"/>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62E45F7-125D-4389-B678-641AA240414C}">
      <dsp:nvSpPr>
        <dsp:cNvPr id="0" name=""/>
        <dsp:cNvSpPr/>
      </dsp:nvSpPr>
      <dsp:spPr>
        <a:xfrm>
          <a:off x="329183" y="3544570"/>
          <a:ext cx="7571232" cy="664606"/>
        </a:xfrm>
        <a:prstGeom prst="leftRightArrow">
          <a:avLst/>
        </a:prstGeom>
        <a:solidFill>
          <a:schemeClr val="accent1">
            <a:tint val="55000"/>
            <a:hueOff val="0"/>
            <a:satOff val="0"/>
            <a:lumOff val="0"/>
            <a:alpha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7F439-9EAC-46C1-B70F-6F3FD6454E7B}">
      <dsp:nvSpPr>
        <dsp:cNvPr id="0" name=""/>
        <dsp:cNvSpPr/>
      </dsp:nvSpPr>
      <dsp:spPr>
        <a:xfrm>
          <a:off x="1745" y="1683341"/>
          <a:ext cx="1478065" cy="1268831"/>
        </a:xfrm>
        <a:prstGeom prst="ellips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t>The Quantum World</a:t>
          </a:r>
          <a:endParaRPr lang="en-GB" sz="1400" kern="1200" dirty="0"/>
        </a:p>
      </dsp:txBody>
      <dsp:txXfrm>
        <a:off x="218203" y="1869157"/>
        <a:ext cx="1045149" cy="897199"/>
      </dsp:txXfrm>
    </dsp:sp>
    <dsp:sp modelId="{93A77F3E-9D5D-441B-931B-3ED524C3D16F}">
      <dsp:nvSpPr>
        <dsp:cNvPr id="0" name=""/>
        <dsp:cNvSpPr/>
      </dsp:nvSpPr>
      <dsp:spPr>
        <a:xfrm>
          <a:off x="1575211" y="1977043"/>
          <a:ext cx="681428" cy="681428"/>
        </a:xfrm>
        <a:prstGeom prst="mathPlus">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1665534" y="2237621"/>
        <a:ext cx="500782" cy="160272"/>
      </dsp:txXfrm>
    </dsp:sp>
    <dsp:sp modelId="{5A61870E-5841-4AA3-988C-869F08A61CC8}">
      <dsp:nvSpPr>
        <dsp:cNvPr id="0" name=""/>
        <dsp:cNvSpPr/>
      </dsp:nvSpPr>
      <dsp:spPr>
        <a:xfrm>
          <a:off x="2352039" y="1683341"/>
          <a:ext cx="1478065" cy="1268831"/>
        </a:xfrm>
        <a:prstGeom prst="ellipse">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t>Superposition</a:t>
          </a:r>
          <a:endParaRPr lang="en-GB" sz="1400" kern="1200" dirty="0"/>
        </a:p>
      </dsp:txBody>
      <dsp:txXfrm>
        <a:off x="2568497" y="1869157"/>
        <a:ext cx="1045149" cy="897199"/>
      </dsp:txXfrm>
    </dsp:sp>
    <dsp:sp modelId="{CD4D878C-4CE7-4943-AA74-FE08603661EC}">
      <dsp:nvSpPr>
        <dsp:cNvPr id="0" name=""/>
        <dsp:cNvSpPr/>
      </dsp:nvSpPr>
      <dsp:spPr>
        <a:xfrm>
          <a:off x="3925505" y="1977043"/>
          <a:ext cx="681428" cy="681428"/>
        </a:xfrm>
        <a:prstGeom prst="mathPlus">
          <a:avLst/>
        </a:prstGeom>
        <a:gradFill rotWithShape="0">
          <a:gsLst>
            <a:gs pos="0">
              <a:schemeClr val="accent1">
                <a:shade val="90000"/>
                <a:hueOff val="250074"/>
                <a:satOff val="-4618"/>
                <a:lumOff val="21418"/>
                <a:alphaOff val="0"/>
                <a:shade val="51000"/>
                <a:satMod val="130000"/>
              </a:schemeClr>
            </a:gs>
            <a:gs pos="80000">
              <a:schemeClr val="accent1">
                <a:shade val="90000"/>
                <a:hueOff val="250074"/>
                <a:satOff val="-4618"/>
                <a:lumOff val="21418"/>
                <a:alphaOff val="0"/>
                <a:shade val="93000"/>
                <a:satMod val="130000"/>
              </a:schemeClr>
            </a:gs>
            <a:gs pos="100000">
              <a:schemeClr val="accent1">
                <a:shade val="90000"/>
                <a:hueOff val="250074"/>
                <a:satOff val="-4618"/>
                <a:lumOff val="21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015828" y="2237621"/>
        <a:ext cx="500782" cy="160272"/>
      </dsp:txXfrm>
    </dsp:sp>
    <dsp:sp modelId="{94885FC8-DCEF-41F7-A5A8-75F71EF9DA15}">
      <dsp:nvSpPr>
        <dsp:cNvPr id="0" name=""/>
        <dsp:cNvSpPr/>
      </dsp:nvSpPr>
      <dsp:spPr>
        <a:xfrm>
          <a:off x="4702333" y="1683341"/>
          <a:ext cx="1478065" cy="1268831"/>
        </a:xfrm>
        <a:prstGeom prst="ellipse">
          <a:avLst/>
        </a:prstGeom>
        <a:gradFill rotWithShape="0">
          <a:gsLst>
            <a:gs pos="0">
              <a:schemeClr val="accent1">
                <a:shade val="50000"/>
                <a:hueOff val="361437"/>
                <a:satOff val="-7560"/>
                <a:lumOff val="42063"/>
                <a:alphaOff val="0"/>
                <a:shade val="51000"/>
                <a:satMod val="130000"/>
              </a:schemeClr>
            </a:gs>
            <a:gs pos="80000">
              <a:schemeClr val="accent1">
                <a:shade val="50000"/>
                <a:hueOff val="361437"/>
                <a:satOff val="-7560"/>
                <a:lumOff val="42063"/>
                <a:alphaOff val="0"/>
                <a:shade val="93000"/>
                <a:satMod val="130000"/>
              </a:schemeClr>
            </a:gs>
            <a:gs pos="100000">
              <a:schemeClr val="accent1">
                <a:shade val="50000"/>
                <a:hueOff val="361437"/>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t>Quantum Interference</a:t>
          </a:r>
          <a:endParaRPr lang="en-GB" sz="1400" kern="1200" dirty="0"/>
        </a:p>
      </dsp:txBody>
      <dsp:txXfrm>
        <a:off x="4918791" y="1869157"/>
        <a:ext cx="1045149" cy="897199"/>
      </dsp:txXfrm>
    </dsp:sp>
    <dsp:sp modelId="{CBE59806-E890-4E57-828C-B0CA9B3210C1}">
      <dsp:nvSpPr>
        <dsp:cNvPr id="0" name=""/>
        <dsp:cNvSpPr/>
      </dsp:nvSpPr>
      <dsp:spPr>
        <a:xfrm>
          <a:off x="6275799" y="1977043"/>
          <a:ext cx="681428" cy="681428"/>
        </a:xfrm>
        <a:prstGeom prst="mathEqual">
          <a:avLst/>
        </a:prstGeom>
        <a:gradFill rotWithShape="0">
          <a:gsLst>
            <a:gs pos="0">
              <a:schemeClr val="accent1">
                <a:shade val="90000"/>
                <a:hueOff val="250074"/>
                <a:satOff val="-4618"/>
                <a:lumOff val="21418"/>
                <a:alphaOff val="0"/>
                <a:shade val="51000"/>
                <a:satMod val="130000"/>
              </a:schemeClr>
            </a:gs>
            <a:gs pos="80000">
              <a:schemeClr val="accent1">
                <a:shade val="90000"/>
                <a:hueOff val="250074"/>
                <a:satOff val="-4618"/>
                <a:lumOff val="21418"/>
                <a:alphaOff val="0"/>
                <a:shade val="93000"/>
                <a:satMod val="130000"/>
              </a:schemeClr>
            </a:gs>
            <a:gs pos="100000">
              <a:schemeClr val="accent1">
                <a:shade val="90000"/>
                <a:hueOff val="250074"/>
                <a:satOff val="-4618"/>
                <a:lumOff val="21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6366122" y="2117417"/>
        <a:ext cx="500782" cy="400680"/>
      </dsp:txXfrm>
    </dsp:sp>
    <dsp:sp modelId="{5D9F5A13-CD05-4FA9-AF39-95F81C2403E8}">
      <dsp:nvSpPr>
        <dsp:cNvPr id="0" name=""/>
        <dsp:cNvSpPr/>
      </dsp:nvSpPr>
      <dsp:spPr>
        <a:xfrm>
          <a:off x="7052627" y="1683341"/>
          <a:ext cx="1478065" cy="1268831"/>
        </a:xfrm>
        <a:prstGeom prst="ellipse">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t>QuBit</a:t>
          </a:r>
          <a:endParaRPr lang="en-GB" sz="1400" kern="1200" dirty="0"/>
        </a:p>
      </dsp:txBody>
      <dsp:txXfrm>
        <a:off x="7269085" y="1869157"/>
        <a:ext cx="1045149" cy="897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156DE-58BF-48FA-B38C-089A4DD9B6D4}">
      <dsp:nvSpPr>
        <dsp:cNvPr id="0" name=""/>
        <dsp:cNvSpPr/>
      </dsp:nvSpPr>
      <dsp:spPr>
        <a:xfrm>
          <a:off x="1480863" y="855205"/>
          <a:ext cx="2325615" cy="494834"/>
        </a:xfrm>
        <a:prstGeom prst="roundRect">
          <a:avLst>
            <a:gd name="adj" fmla="val 10000"/>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GB" sz="2000" kern="1200" dirty="0" smtClean="0"/>
            <a:t>f(x) = 1 OR f(x) = -1</a:t>
          </a:r>
          <a:endParaRPr lang="en-GB" sz="2000" kern="1200" dirty="0"/>
        </a:p>
      </dsp:txBody>
      <dsp:txXfrm>
        <a:off x="1495356" y="869698"/>
        <a:ext cx="2296629" cy="465848"/>
      </dsp:txXfrm>
    </dsp:sp>
    <dsp:sp modelId="{A2DD8520-3282-465B-B303-FB721C516764}">
      <dsp:nvSpPr>
        <dsp:cNvPr id="0" name=""/>
        <dsp:cNvSpPr/>
      </dsp:nvSpPr>
      <dsp:spPr>
        <a:xfrm rot="17692822">
          <a:off x="3533954" y="655632"/>
          <a:ext cx="940918" cy="40390"/>
        </a:xfrm>
        <a:custGeom>
          <a:avLst/>
          <a:gdLst/>
          <a:ahLst/>
          <a:cxnLst/>
          <a:rect l="0" t="0" r="0" b="0"/>
          <a:pathLst>
            <a:path>
              <a:moveTo>
                <a:pt x="0" y="20195"/>
              </a:moveTo>
              <a:lnTo>
                <a:pt x="940918" y="20195"/>
              </a:lnTo>
            </a:path>
          </a:pathLst>
        </a:custGeom>
        <a:noFill/>
        <a:ln w="9525" cap="flat" cmpd="sng" algn="ctr">
          <a:solidFill>
            <a:schemeClr val="accent5">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3980890" y="652304"/>
        <a:ext cx="47045" cy="47045"/>
      </dsp:txXfrm>
    </dsp:sp>
    <dsp:sp modelId="{2DF39969-78A6-4240-8FE4-F0A1A2C6D80E}">
      <dsp:nvSpPr>
        <dsp:cNvPr id="0" name=""/>
        <dsp:cNvSpPr/>
      </dsp:nvSpPr>
      <dsp:spPr>
        <a:xfrm>
          <a:off x="4202347" y="1614"/>
          <a:ext cx="2957747" cy="494834"/>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GB" sz="2000" kern="1200" dirty="0" smtClean="0"/>
            <a:t>Unit Operator </a:t>
          </a:r>
          <a:endParaRPr lang="en-GB" sz="2000" kern="1200" dirty="0"/>
        </a:p>
      </dsp:txBody>
      <dsp:txXfrm>
        <a:off x="4216840" y="16107"/>
        <a:ext cx="2928761" cy="465848"/>
      </dsp:txXfrm>
    </dsp:sp>
    <dsp:sp modelId="{DA22BC94-76EC-42E4-8B0E-2374474A08F7}">
      <dsp:nvSpPr>
        <dsp:cNvPr id="0" name=""/>
        <dsp:cNvSpPr/>
      </dsp:nvSpPr>
      <dsp:spPr>
        <a:xfrm rot="19457599">
          <a:off x="3760657" y="940162"/>
          <a:ext cx="487512" cy="40390"/>
        </a:xfrm>
        <a:custGeom>
          <a:avLst/>
          <a:gdLst/>
          <a:ahLst/>
          <a:cxnLst/>
          <a:rect l="0" t="0" r="0" b="0"/>
          <a:pathLst>
            <a:path>
              <a:moveTo>
                <a:pt x="0" y="20195"/>
              </a:moveTo>
              <a:lnTo>
                <a:pt x="487512" y="20195"/>
              </a:lnTo>
            </a:path>
          </a:pathLst>
        </a:custGeom>
        <a:noFill/>
        <a:ln w="9525" cap="flat" cmpd="sng" algn="ctr">
          <a:solidFill>
            <a:schemeClr val="accent5">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3992225" y="948169"/>
        <a:ext cx="24375" cy="24375"/>
      </dsp:txXfrm>
    </dsp:sp>
    <dsp:sp modelId="{1DADC84F-371A-46BA-A9BE-6E639505511C}">
      <dsp:nvSpPr>
        <dsp:cNvPr id="0" name=""/>
        <dsp:cNvSpPr/>
      </dsp:nvSpPr>
      <dsp:spPr>
        <a:xfrm>
          <a:off x="4202347" y="570674"/>
          <a:ext cx="2951344" cy="494834"/>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GB" sz="2000" kern="1200" dirty="0" smtClean="0"/>
            <a:t>NOT Operator</a:t>
          </a:r>
          <a:endParaRPr lang="en-GB" sz="2000" kern="1200" dirty="0"/>
        </a:p>
      </dsp:txBody>
      <dsp:txXfrm>
        <a:off x="4216840" y="585167"/>
        <a:ext cx="2922358" cy="465848"/>
      </dsp:txXfrm>
    </dsp:sp>
    <dsp:sp modelId="{3B68F6E7-7FC4-4C9E-AED6-9FD74AEA61BB}">
      <dsp:nvSpPr>
        <dsp:cNvPr id="0" name=""/>
        <dsp:cNvSpPr/>
      </dsp:nvSpPr>
      <dsp:spPr>
        <a:xfrm rot="2142401">
          <a:off x="3760657" y="1224692"/>
          <a:ext cx="487512" cy="40390"/>
        </a:xfrm>
        <a:custGeom>
          <a:avLst/>
          <a:gdLst/>
          <a:ahLst/>
          <a:cxnLst/>
          <a:rect l="0" t="0" r="0" b="0"/>
          <a:pathLst>
            <a:path>
              <a:moveTo>
                <a:pt x="0" y="20195"/>
              </a:moveTo>
              <a:lnTo>
                <a:pt x="487512" y="20195"/>
              </a:lnTo>
            </a:path>
          </a:pathLst>
        </a:custGeom>
        <a:noFill/>
        <a:ln w="9525" cap="flat" cmpd="sng" algn="ctr">
          <a:solidFill>
            <a:schemeClr val="accent5">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3992225" y="1232699"/>
        <a:ext cx="24375" cy="24375"/>
      </dsp:txXfrm>
    </dsp:sp>
    <dsp:sp modelId="{8EF57370-219D-41B1-99B8-87300628654C}">
      <dsp:nvSpPr>
        <dsp:cNvPr id="0" name=""/>
        <dsp:cNvSpPr/>
      </dsp:nvSpPr>
      <dsp:spPr>
        <a:xfrm>
          <a:off x="4202347" y="1139735"/>
          <a:ext cx="2951344" cy="494834"/>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GB" sz="2000" kern="1200" dirty="0" smtClean="0"/>
            <a:t>Constant 1</a:t>
          </a:r>
          <a:endParaRPr lang="en-GB" sz="2000" kern="1200" dirty="0"/>
        </a:p>
      </dsp:txBody>
      <dsp:txXfrm>
        <a:off x="4216840" y="1154228"/>
        <a:ext cx="2922358" cy="465848"/>
      </dsp:txXfrm>
    </dsp:sp>
    <dsp:sp modelId="{058CA9BD-F2C0-4EB4-A85F-8050B095503D}">
      <dsp:nvSpPr>
        <dsp:cNvPr id="0" name=""/>
        <dsp:cNvSpPr/>
      </dsp:nvSpPr>
      <dsp:spPr>
        <a:xfrm rot="3907178">
          <a:off x="3533954" y="1509222"/>
          <a:ext cx="940918" cy="40390"/>
        </a:xfrm>
        <a:custGeom>
          <a:avLst/>
          <a:gdLst/>
          <a:ahLst/>
          <a:cxnLst/>
          <a:rect l="0" t="0" r="0" b="0"/>
          <a:pathLst>
            <a:path>
              <a:moveTo>
                <a:pt x="0" y="20195"/>
              </a:moveTo>
              <a:lnTo>
                <a:pt x="940918" y="20195"/>
              </a:lnTo>
            </a:path>
          </a:pathLst>
        </a:custGeom>
        <a:noFill/>
        <a:ln w="9525" cap="flat" cmpd="sng" algn="ctr">
          <a:solidFill>
            <a:schemeClr val="accent5">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3980890" y="1505894"/>
        <a:ext cx="47045" cy="47045"/>
      </dsp:txXfrm>
    </dsp:sp>
    <dsp:sp modelId="{3660BA5D-5984-4816-BCDD-EED4187D6290}">
      <dsp:nvSpPr>
        <dsp:cNvPr id="0" name=""/>
        <dsp:cNvSpPr/>
      </dsp:nvSpPr>
      <dsp:spPr>
        <a:xfrm>
          <a:off x="4202347" y="1708795"/>
          <a:ext cx="2951344" cy="494834"/>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GB" sz="2000" kern="1200" dirty="0" smtClean="0"/>
            <a:t>Constant -1</a:t>
          </a:r>
          <a:endParaRPr lang="en-GB" sz="2000" kern="1200" dirty="0"/>
        </a:p>
      </dsp:txBody>
      <dsp:txXfrm>
        <a:off x="4216840" y="1723288"/>
        <a:ext cx="2922358" cy="465848"/>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F65F6-C2FE-4B8D-92FF-D224A8E800C7}" type="datetimeFigureOut">
              <a:rPr lang="en-US" smtClean="0"/>
              <a:pPr/>
              <a:t>7/14/2011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EC658-4B24-41D5-8005-9EA83A64392F}" type="slidenum">
              <a:rPr lang="en-GB" smtClean="0"/>
              <a:pPr/>
              <a:t>‹#›</a:t>
            </a:fld>
            <a:endParaRPr lang="en-GB"/>
          </a:p>
        </p:txBody>
      </p:sp>
    </p:spTree>
    <p:extLst>
      <p:ext uri="{BB962C8B-B14F-4D97-AF65-F5344CB8AC3E}">
        <p14:creationId xmlns:p14="http://schemas.microsoft.com/office/powerpoint/2010/main" val="182141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Short</a:t>
            </a:r>
            <a:endParaRPr lang="en-GB" dirty="0"/>
          </a:p>
        </p:txBody>
      </p:sp>
      <p:sp>
        <p:nvSpPr>
          <p:cNvPr id="4" name="Slide Number Placeholder 3"/>
          <p:cNvSpPr>
            <a:spLocks noGrp="1"/>
          </p:cNvSpPr>
          <p:nvPr>
            <p:ph type="sldNum" sz="quarter" idx="10"/>
          </p:nvPr>
        </p:nvSpPr>
        <p:spPr/>
        <p:txBody>
          <a:bodyPr/>
          <a:lstStyle/>
          <a:p>
            <a:fld id="{82AEC658-4B24-41D5-8005-9EA83A64392F}" type="slidenum">
              <a:rPr lang="en-GB" smtClean="0"/>
              <a:pPr/>
              <a:t>3</a:t>
            </a:fld>
            <a:endParaRPr lang="en-GB"/>
          </a:p>
        </p:txBody>
      </p:sp>
    </p:spTree>
    <p:extLst>
      <p:ext uri="{BB962C8B-B14F-4D97-AF65-F5344CB8AC3E}">
        <p14:creationId xmlns:p14="http://schemas.microsoft.com/office/powerpoint/2010/main" val="86828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a:t>
            </a:r>
            <a:endParaRPr lang="en-GB" dirty="0"/>
          </a:p>
        </p:txBody>
      </p:sp>
      <p:sp>
        <p:nvSpPr>
          <p:cNvPr id="4" name="Slide Number Placeholder 3"/>
          <p:cNvSpPr>
            <a:spLocks noGrp="1"/>
          </p:cNvSpPr>
          <p:nvPr>
            <p:ph type="sldNum" sz="quarter" idx="10"/>
          </p:nvPr>
        </p:nvSpPr>
        <p:spPr/>
        <p:txBody>
          <a:bodyPr/>
          <a:lstStyle/>
          <a:p>
            <a:fld id="{82AEC658-4B24-41D5-8005-9EA83A64392F}" type="slidenum">
              <a:rPr lang="en-GB" smtClean="0"/>
              <a:pPr/>
              <a:t>4</a:t>
            </a:fld>
            <a:endParaRPr lang="en-GB"/>
          </a:p>
        </p:txBody>
      </p:sp>
    </p:spTree>
    <p:extLst>
      <p:ext uri="{BB962C8B-B14F-4D97-AF65-F5344CB8AC3E}">
        <p14:creationId xmlns:p14="http://schemas.microsoft.com/office/powerpoint/2010/main" val="86828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AEC658-4B24-41D5-8005-9EA83A64392F}" type="slidenum">
              <a:rPr lang="en-GB" smtClean="0"/>
              <a:pPr/>
              <a:t>19</a:t>
            </a:fld>
            <a:endParaRPr lang="en-GB"/>
          </a:p>
        </p:txBody>
      </p:sp>
    </p:spTree>
    <p:extLst>
      <p:ext uri="{BB962C8B-B14F-4D97-AF65-F5344CB8AC3E}">
        <p14:creationId xmlns:p14="http://schemas.microsoft.com/office/powerpoint/2010/main" val="273754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2AEC658-4B24-41D5-8005-9EA83A64392F}" type="slidenum">
              <a:rPr lang="en-GB" smtClean="0"/>
              <a:pPr/>
              <a:t>50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bg1"/>
                </a:solidFill>
              </a:rPr>
              <a:t>“Using a quantum computer you  would be running 10</a:t>
            </a:r>
            <a:r>
              <a:rPr lang="en-GB" sz="1200" baseline="30000" dirty="0" smtClean="0">
                <a:solidFill>
                  <a:schemeClr val="bg1"/>
                </a:solidFill>
              </a:rPr>
              <a:t>30 </a:t>
            </a:r>
            <a:r>
              <a:rPr lang="en-GB" sz="1200" dirty="0" smtClean="0">
                <a:solidFill>
                  <a:schemeClr val="bg1"/>
                </a:solidFill>
              </a:rPr>
              <a:t>operations in parallel.  That’s more operations than if you took all the Silicon on Earth and made it into  transistors and ran them all in parallel!”</a:t>
            </a:r>
            <a:endParaRPr lang="en-GB" sz="1200" dirty="0">
              <a:solidFill>
                <a:schemeClr val="bg1"/>
              </a:solidFill>
            </a:endParaRPr>
          </a:p>
        </p:txBody>
      </p:sp>
      <p:sp>
        <p:nvSpPr>
          <p:cNvPr id="4" name="Slide Number Placeholder 3"/>
          <p:cNvSpPr>
            <a:spLocks noGrp="1"/>
          </p:cNvSpPr>
          <p:nvPr>
            <p:ph type="sldNum" sz="quarter" idx="10"/>
          </p:nvPr>
        </p:nvSpPr>
        <p:spPr/>
        <p:txBody>
          <a:bodyPr/>
          <a:lstStyle/>
          <a:p>
            <a:fld id="{82AEC658-4B24-41D5-8005-9EA83A64392F}" type="slidenum">
              <a:rPr lang="en-GB" smtClean="0"/>
              <a:pPr/>
              <a:t>60</a:t>
            </a:fld>
            <a:endParaRPr lang="en-GB"/>
          </a:p>
        </p:txBody>
      </p:sp>
    </p:spTree>
    <p:extLst>
      <p:ext uri="{BB962C8B-B14F-4D97-AF65-F5344CB8AC3E}">
        <p14:creationId xmlns:p14="http://schemas.microsoft.com/office/powerpoint/2010/main" val="2958901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714488"/>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6143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p:nvCxnSpPr>
        <p:spPr>
          <a:xfrm>
            <a:off x="0" y="3714752"/>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Logo2.png"/>
          <p:cNvPicPr>
            <a:picLocks noChangeAspect="1"/>
          </p:cNvPicPr>
          <p:nvPr/>
        </p:nvPicPr>
        <p:blipFill>
          <a:blip r:embed="rId2"/>
          <a:stretch>
            <a:fillRect/>
          </a:stretch>
        </p:blipFill>
        <p:spPr>
          <a:xfrm>
            <a:off x="8633729" y="6000768"/>
            <a:ext cx="510271" cy="500066"/>
          </a:xfrm>
          <a:prstGeom prst="rect">
            <a:avLst/>
          </a:prstGeom>
          <a:effectLst>
            <a:outerShdw blurRad="63500" dist="101600" dir="9060000" sy="-23000" kx="800400" algn="br" rotWithShape="0">
              <a:prstClr val="black"/>
            </a:outerShdw>
          </a:effectLst>
        </p:spPr>
      </p:pic>
      <p:pic>
        <p:nvPicPr>
          <p:cNvPr id="13" name="Picture 12" descr="Logo2.png"/>
          <p:cNvPicPr>
            <a:picLocks noChangeAspect="1"/>
          </p:cNvPicPr>
          <p:nvPr/>
        </p:nvPicPr>
        <p:blipFill>
          <a:blip r:embed="rId2"/>
          <a:stretch>
            <a:fillRect/>
          </a:stretch>
        </p:blipFill>
        <p:spPr>
          <a:xfrm>
            <a:off x="3143240" y="4857760"/>
            <a:ext cx="437375" cy="428628"/>
          </a:xfrm>
          <a:prstGeom prst="rect">
            <a:avLst/>
          </a:prstGeom>
          <a:effectLst/>
        </p:spPr>
      </p:pic>
      <p:sp>
        <p:nvSpPr>
          <p:cNvPr id="15" name="Text Placeholder 14"/>
          <p:cNvSpPr>
            <a:spLocks noGrp="1"/>
          </p:cNvSpPr>
          <p:nvPr>
            <p:ph type="body" sz="quarter" idx="10" hasCustomPrompt="1"/>
          </p:nvPr>
        </p:nvSpPr>
        <p:spPr>
          <a:xfrm>
            <a:off x="3714744" y="4714884"/>
            <a:ext cx="2928958" cy="714389"/>
          </a:xfrm>
        </p:spPr>
        <p:txBody>
          <a:bodyPr>
            <a:normAutofit/>
          </a:bodyPr>
          <a:lstStyle>
            <a:lvl1pPr algn="l">
              <a:buNone/>
              <a:defRPr sz="1600" baseline="0">
                <a:solidFill>
                  <a:schemeClr val="bg1"/>
                </a:solidFill>
              </a:defRPr>
            </a:lvl1pPr>
            <a:lvl2pPr algn="l">
              <a:buNone/>
              <a:defRPr/>
            </a:lvl2pPr>
            <a:lvl3pPr algn="l">
              <a:buNone/>
              <a:defRPr/>
            </a:lvl3pPr>
            <a:lvl4pPr algn="l">
              <a:buNone/>
              <a:defRPr/>
            </a:lvl4pPr>
            <a:lvl5pPr algn="l">
              <a:buNone/>
              <a:defRPr/>
            </a:lvl5pPr>
          </a:lstStyle>
          <a:p>
            <a:pPr lvl="0"/>
            <a:r>
              <a:rPr lang="en-GB" dirty="0" smtClean="0"/>
              <a:t>Click to edit Speaker Details</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lvl1pPr>
              <a:defRPr>
                <a:solidFill>
                  <a:srgbClr val="A0B1C3"/>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071546"/>
            <a:ext cx="8229600" cy="50546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p:nvCxnSpPr>
        <p:spPr>
          <a:xfrm>
            <a:off x="0" y="1000108"/>
            <a:ext cx="9144000" cy="1588"/>
          </a:xfrm>
          <a:prstGeom prst="line">
            <a:avLst/>
          </a:prstGeom>
          <a:ln w="6350">
            <a:solidFill>
              <a:srgbClr val="A0B1C3"/>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nstra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5786" y="3286124"/>
            <a:ext cx="7772400" cy="1071559"/>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0" y="4429132"/>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14348" y="4429132"/>
            <a:ext cx="8001056" cy="830997"/>
          </a:xfrm>
          <a:prstGeom prst="rect">
            <a:avLst/>
          </a:prstGeom>
        </p:spPr>
        <p:txBody>
          <a:bodyPr wrap="square">
            <a:spAutoFit/>
          </a:bodyPr>
          <a:lstStyle/>
          <a:p>
            <a:r>
              <a:rPr lang="en-US" sz="4800" dirty="0" smtClean="0">
                <a:solidFill>
                  <a:schemeClr val="bg1"/>
                </a:solidFill>
              </a:rPr>
              <a:t>DEMONSTRATION</a:t>
            </a:r>
            <a:endParaRPr lang="en-GB" sz="4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54032"/>
          </a:xfrm>
        </p:spPr>
        <p:txBody>
          <a:bodyPr/>
          <a:lstStyle/>
          <a:p>
            <a:r>
              <a:rPr lang="en-US"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edia">
    <p:spTree>
      <p:nvGrpSpPr>
        <p:cNvPr id="1" name=""/>
        <p:cNvGrpSpPr/>
        <p:nvPr/>
      </p:nvGrpSpPr>
      <p:grpSpPr>
        <a:xfrm>
          <a:off x="0" y="0"/>
          <a:ext cx="0" cy="0"/>
          <a:chOff x="0" y="0"/>
          <a:chExt cx="0" cy="0"/>
        </a:xfrm>
      </p:grpSpPr>
      <p:grpSp>
        <p:nvGrpSpPr>
          <p:cNvPr id="2" name="Group 48"/>
          <p:cNvGrpSpPr/>
          <p:nvPr/>
        </p:nvGrpSpPr>
        <p:grpSpPr>
          <a:xfrm>
            <a:off x="446047" y="1155597"/>
            <a:ext cx="4030950" cy="3499530"/>
            <a:chOff x="3783013" y="2640013"/>
            <a:chExt cx="1577975" cy="1120775"/>
          </a:xfrm>
        </p:grpSpPr>
        <p:sp>
          <p:nvSpPr>
            <p:cNvPr id="35" name="Freeform 10"/>
            <p:cNvSpPr>
              <a:spLocks/>
            </p:cNvSpPr>
            <p:nvPr userDrawn="1"/>
          </p:nvSpPr>
          <p:spPr bwMode="auto">
            <a:xfrm>
              <a:off x="3783013" y="2640013"/>
              <a:ext cx="1577975" cy="1120775"/>
            </a:xfrm>
            <a:custGeom>
              <a:avLst/>
              <a:gdLst/>
              <a:ahLst/>
              <a:cxnLst>
                <a:cxn ang="0">
                  <a:pos x="988" y="0"/>
                </a:cxn>
                <a:cxn ang="0">
                  <a:pos x="4" y="0"/>
                </a:cxn>
                <a:cxn ang="0">
                  <a:pos x="4" y="0"/>
                </a:cxn>
                <a:cxn ang="0">
                  <a:pos x="0" y="2"/>
                </a:cxn>
                <a:cxn ang="0">
                  <a:pos x="0" y="6"/>
                </a:cxn>
                <a:cxn ang="0">
                  <a:pos x="0" y="702"/>
                </a:cxn>
                <a:cxn ang="0">
                  <a:pos x="0" y="702"/>
                </a:cxn>
                <a:cxn ang="0">
                  <a:pos x="0" y="706"/>
                </a:cxn>
                <a:cxn ang="0">
                  <a:pos x="4" y="706"/>
                </a:cxn>
                <a:cxn ang="0">
                  <a:pos x="402" y="706"/>
                </a:cxn>
                <a:cxn ang="0">
                  <a:pos x="584" y="706"/>
                </a:cxn>
                <a:cxn ang="0">
                  <a:pos x="590" y="706"/>
                </a:cxn>
                <a:cxn ang="0">
                  <a:pos x="988" y="706"/>
                </a:cxn>
                <a:cxn ang="0">
                  <a:pos x="988" y="706"/>
                </a:cxn>
                <a:cxn ang="0">
                  <a:pos x="992" y="706"/>
                </a:cxn>
                <a:cxn ang="0">
                  <a:pos x="994" y="702"/>
                </a:cxn>
                <a:cxn ang="0">
                  <a:pos x="994" y="6"/>
                </a:cxn>
                <a:cxn ang="0">
                  <a:pos x="994" y="6"/>
                </a:cxn>
                <a:cxn ang="0">
                  <a:pos x="992" y="2"/>
                </a:cxn>
                <a:cxn ang="0">
                  <a:pos x="988" y="0"/>
                </a:cxn>
                <a:cxn ang="0">
                  <a:pos x="988" y="0"/>
                </a:cxn>
              </a:cxnLst>
              <a:rect l="0" t="0" r="r" b="b"/>
              <a:pathLst>
                <a:path w="994" h="706">
                  <a:moveTo>
                    <a:pt x="988" y="0"/>
                  </a:moveTo>
                  <a:lnTo>
                    <a:pt x="4" y="0"/>
                  </a:lnTo>
                  <a:lnTo>
                    <a:pt x="4" y="0"/>
                  </a:lnTo>
                  <a:lnTo>
                    <a:pt x="0" y="2"/>
                  </a:lnTo>
                  <a:lnTo>
                    <a:pt x="0" y="6"/>
                  </a:lnTo>
                  <a:lnTo>
                    <a:pt x="0" y="702"/>
                  </a:lnTo>
                  <a:lnTo>
                    <a:pt x="0" y="702"/>
                  </a:lnTo>
                  <a:lnTo>
                    <a:pt x="0" y="706"/>
                  </a:lnTo>
                  <a:lnTo>
                    <a:pt x="4" y="706"/>
                  </a:lnTo>
                  <a:lnTo>
                    <a:pt x="402" y="706"/>
                  </a:lnTo>
                  <a:lnTo>
                    <a:pt x="584" y="706"/>
                  </a:lnTo>
                  <a:lnTo>
                    <a:pt x="590" y="706"/>
                  </a:lnTo>
                  <a:lnTo>
                    <a:pt x="988" y="706"/>
                  </a:lnTo>
                  <a:lnTo>
                    <a:pt x="988" y="706"/>
                  </a:lnTo>
                  <a:lnTo>
                    <a:pt x="992" y="706"/>
                  </a:lnTo>
                  <a:lnTo>
                    <a:pt x="994" y="702"/>
                  </a:lnTo>
                  <a:lnTo>
                    <a:pt x="994" y="6"/>
                  </a:lnTo>
                  <a:lnTo>
                    <a:pt x="994" y="6"/>
                  </a:lnTo>
                  <a:lnTo>
                    <a:pt x="992" y="2"/>
                  </a:lnTo>
                  <a:lnTo>
                    <a:pt x="988" y="0"/>
                  </a:lnTo>
                  <a:lnTo>
                    <a:pt x="988" y="0"/>
                  </a:lnTo>
                  <a:close/>
                </a:path>
              </a:pathLst>
            </a:custGeom>
            <a:gradFill flip="none" rotWithShape="1">
              <a:gsLst>
                <a:gs pos="0">
                  <a:schemeClr val="bg1"/>
                </a:gs>
                <a:gs pos="50000">
                  <a:schemeClr val="tx2">
                    <a:lumMod val="50000"/>
                  </a:schemeClr>
                </a:gs>
              </a:gsLst>
              <a:path path="circle">
                <a:fillToRect l="100000" t="100000"/>
              </a:path>
              <a:tileRect r="-100000" b="-100000"/>
            </a:gra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p>
          </p:txBody>
        </p:sp>
        <p:sp>
          <p:nvSpPr>
            <p:cNvPr id="39" name="Freeform 20"/>
            <p:cNvSpPr>
              <a:spLocks/>
            </p:cNvSpPr>
            <p:nvPr userDrawn="1"/>
          </p:nvSpPr>
          <p:spPr bwMode="auto">
            <a:xfrm>
              <a:off x="4821238" y="3687763"/>
              <a:ext cx="511175" cy="53975"/>
            </a:xfrm>
            <a:custGeom>
              <a:avLst/>
              <a:gdLst/>
              <a:ahLst/>
              <a:cxnLst>
                <a:cxn ang="0">
                  <a:pos x="8" y="0"/>
                </a:cxn>
                <a:cxn ang="0">
                  <a:pos x="8" y="0"/>
                </a:cxn>
                <a:cxn ang="0">
                  <a:pos x="6" y="0"/>
                </a:cxn>
                <a:cxn ang="0">
                  <a:pos x="4" y="2"/>
                </a:cxn>
                <a:cxn ang="0">
                  <a:pos x="2" y="4"/>
                </a:cxn>
                <a:cxn ang="0">
                  <a:pos x="0" y="8"/>
                </a:cxn>
                <a:cxn ang="0">
                  <a:pos x="0" y="26"/>
                </a:cxn>
                <a:cxn ang="0">
                  <a:pos x="0" y="26"/>
                </a:cxn>
                <a:cxn ang="0">
                  <a:pos x="2" y="30"/>
                </a:cxn>
                <a:cxn ang="0">
                  <a:pos x="4" y="32"/>
                </a:cxn>
                <a:cxn ang="0">
                  <a:pos x="6" y="34"/>
                </a:cxn>
                <a:cxn ang="0">
                  <a:pos x="8" y="34"/>
                </a:cxn>
                <a:cxn ang="0">
                  <a:pos x="314" y="34"/>
                </a:cxn>
                <a:cxn ang="0">
                  <a:pos x="314" y="34"/>
                </a:cxn>
                <a:cxn ang="0">
                  <a:pos x="318" y="34"/>
                </a:cxn>
                <a:cxn ang="0">
                  <a:pos x="320" y="32"/>
                </a:cxn>
                <a:cxn ang="0">
                  <a:pos x="322" y="30"/>
                </a:cxn>
                <a:cxn ang="0">
                  <a:pos x="322" y="26"/>
                </a:cxn>
                <a:cxn ang="0">
                  <a:pos x="322" y="8"/>
                </a:cxn>
                <a:cxn ang="0">
                  <a:pos x="322" y="8"/>
                </a:cxn>
                <a:cxn ang="0">
                  <a:pos x="322" y="4"/>
                </a:cxn>
                <a:cxn ang="0">
                  <a:pos x="320" y="2"/>
                </a:cxn>
                <a:cxn ang="0">
                  <a:pos x="318" y="0"/>
                </a:cxn>
                <a:cxn ang="0">
                  <a:pos x="314" y="0"/>
                </a:cxn>
                <a:cxn ang="0">
                  <a:pos x="8" y="0"/>
                </a:cxn>
              </a:cxnLst>
              <a:rect l="0" t="0" r="r" b="b"/>
              <a:pathLst>
                <a:path w="322" h="34">
                  <a:moveTo>
                    <a:pt x="8" y="0"/>
                  </a:moveTo>
                  <a:lnTo>
                    <a:pt x="8" y="0"/>
                  </a:lnTo>
                  <a:lnTo>
                    <a:pt x="6" y="0"/>
                  </a:lnTo>
                  <a:lnTo>
                    <a:pt x="4" y="2"/>
                  </a:lnTo>
                  <a:lnTo>
                    <a:pt x="2" y="4"/>
                  </a:lnTo>
                  <a:lnTo>
                    <a:pt x="0" y="8"/>
                  </a:lnTo>
                  <a:lnTo>
                    <a:pt x="0" y="26"/>
                  </a:lnTo>
                  <a:lnTo>
                    <a:pt x="0" y="26"/>
                  </a:lnTo>
                  <a:lnTo>
                    <a:pt x="2" y="30"/>
                  </a:lnTo>
                  <a:lnTo>
                    <a:pt x="4" y="32"/>
                  </a:lnTo>
                  <a:lnTo>
                    <a:pt x="6" y="34"/>
                  </a:lnTo>
                  <a:lnTo>
                    <a:pt x="8" y="34"/>
                  </a:lnTo>
                  <a:lnTo>
                    <a:pt x="314" y="34"/>
                  </a:lnTo>
                  <a:lnTo>
                    <a:pt x="314" y="34"/>
                  </a:lnTo>
                  <a:lnTo>
                    <a:pt x="318" y="34"/>
                  </a:lnTo>
                  <a:lnTo>
                    <a:pt x="320" y="32"/>
                  </a:lnTo>
                  <a:lnTo>
                    <a:pt x="322" y="30"/>
                  </a:lnTo>
                  <a:lnTo>
                    <a:pt x="322" y="26"/>
                  </a:lnTo>
                  <a:lnTo>
                    <a:pt x="322" y="8"/>
                  </a:lnTo>
                  <a:lnTo>
                    <a:pt x="322" y="8"/>
                  </a:lnTo>
                  <a:lnTo>
                    <a:pt x="322" y="4"/>
                  </a:lnTo>
                  <a:lnTo>
                    <a:pt x="320" y="2"/>
                  </a:lnTo>
                  <a:lnTo>
                    <a:pt x="318" y="0"/>
                  </a:lnTo>
                  <a:lnTo>
                    <a:pt x="314" y="0"/>
                  </a:lnTo>
                  <a:lnTo>
                    <a:pt x="8" y="0"/>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21"/>
            <p:cNvSpPr>
              <a:spLocks noEditPoints="1"/>
            </p:cNvSpPr>
            <p:nvPr userDrawn="1"/>
          </p:nvSpPr>
          <p:spPr bwMode="auto">
            <a:xfrm>
              <a:off x="4827588" y="3694113"/>
              <a:ext cx="498475" cy="41275"/>
            </a:xfrm>
            <a:custGeom>
              <a:avLst/>
              <a:gdLst/>
              <a:ahLst/>
              <a:cxnLst>
                <a:cxn ang="0">
                  <a:pos x="306" y="18"/>
                </a:cxn>
                <a:cxn ang="0">
                  <a:pos x="252" y="18"/>
                </a:cxn>
                <a:cxn ang="0">
                  <a:pos x="252" y="8"/>
                </a:cxn>
                <a:cxn ang="0">
                  <a:pos x="306" y="8"/>
                </a:cxn>
                <a:cxn ang="0">
                  <a:pos x="306" y="18"/>
                </a:cxn>
                <a:cxn ang="0">
                  <a:pos x="244" y="18"/>
                </a:cxn>
                <a:cxn ang="0">
                  <a:pos x="192" y="18"/>
                </a:cxn>
                <a:cxn ang="0">
                  <a:pos x="192" y="8"/>
                </a:cxn>
                <a:cxn ang="0">
                  <a:pos x="244" y="8"/>
                </a:cxn>
                <a:cxn ang="0">
                  <a:pos x="244" y="18"/>
                </a:cxn>
                <a:cxn ang="0">
                  <a:pos x="184" y="18"/>
                </a:cxn>
                <a:cxn ang="0">
                  <a:pos x="130" y="18"/>
                </a:cxn>
                <a:cxn ang="0">
                  <a:pos x="130" y="8"/>
                </a:cxn>
                <a:cxn ang="0">
                  <a:pos x="184" y="8"/>
                </a:cxn>
                <a:cxn ang="0">
                  <a:pos x="184" y="18"/>
                </a:cxn>
                <a:cxn ang="0">
                  <a:pos x="122" y="18"/>
                </a:cxn>
                <a:cxn ang="0">
                  <a:pos x="70" y="18"/>
                </a:cxn>
                <a:cxn ang="0">
                  <a:pos x="70" y="8"/>
                </a:cxn>
                <a:cxn ang="0">
                  <a:pos x="122" y="8"/>
                </a:cxn>
                <a:cxn ang="0">
                  <a:pos x="122" y="18"/>
                </a:cxn>
                <a:cxn ang="0">
                  <a:pos x="62" y="18"/>
                </a:cxn>
                <a:cxn ang="0">
                  <a:pos x="8" y="18"/>
                </a:cxn>
                <a:cxn ang="0">
                  <a:pos x="8" y="8"/>
                </a:cxn>
                <a:cxn ang="0">
                  <a:pos x="62" y="8"/>
                </a:cxn>
                <a:cxn ang="0">
                  <a:pos x="62" y="18"/>
                </a:cxn>
                <a:cxn ang="0">
                  <a:pos x="310" y="0"/>
                </a:cxn>
                <a:cxn ang="0">
                  <a:pos x="4" y="0"/>
                </a:cxn>
                <a:cxn ang="0">
                  <a:pos x="4" y="0"/>
                </a:cxn>
                <a:cxn ang="0">
                  <a:pos x="2" y="0"/>
                </a:cxn>
                <a:cxn ang="0">
                  <a:pos x="0" y="4"/>
                </a:cxn>
                <a:cxn ang="0">
                  <a:pos x="0" y="22"/>
                </a:cxn>
                <a:cxn ang="0">
                  <a:pos x="0" y="22"/>
                </a:cxn>
                <a:cxn ang="0">
                  <a:pos x="2" y="26"/>
                </a:cxn>
                <a:cxn ang="0">
                  <a:pos x="4" y="26"/>
                </a:cxn>
                <a:cxn ang="0">
                  <a:pos x="310" y="26"/>
                </a:cxn>
                <a:cxn ang="0">
                  <a:pos x="310" y="26"/>
                </a:cxn>
                <a:cxn ang="0">
                  <a:pos x="312" y="26"/>
                </a:cxn>
                <a:cxn ang="0">
                  <a:pos x="314" y="22"/>
                </a:cxn>
                <a:cxn ang="0">
                  <a:pos x="314" y="4"/>
                </a:cxn>
                <a:cxn ang="0">
                  <a:pos x="314" y="4"/>
                </a:cxn>
                <a:cxn ang="0">
                  <a:pos x="312" y="0"/>
                </a:cxn>
                <a:cxn ang="0">
                  <a:pos x="310" y="0"/>
                </a:cxn>
                <a:cxn ang="0">
                  <a:pos x="310" y="0"/>
                </a:cxn>
              </a:cxnLst>
              <a:rect l="0" t="0" r="r" b="b"/>
              <a:pathLst>
                <a:path w="314" h="26">
                  <a:moveTo>
                    <a:pt x="306" y="18"/>
                  </a:moveTo>
                  <a:lnTo>
                    <a:pt x="252" y="18"/>
                  </a:lnTo>
                  <a:lnTo>
                    <a:pt x="252" y="8"/>
                  </a:lnTo>
                  <a:lnTo>
                    <a:pt x="306" y="8"/>
                  </a:lnTo>
                  <a:lnTo>
                    <a:pt x="306" y="18"/>
                  </a:lnTo>
                  <a:close/>
                  <a:moveTo>
                    <a:pt x="244" y="18"/>
                  </a:moveTo>
                  <a:lnTo>
                    <a:pt x="192" y="18"/>
                  </a:lnTo>
                  <a:lnTo>
                    <a:pt x="192" y="8"/>
                  </a:lnTo>
                  <a:lnTo>
                    <a:pt x="244" y="8"/>
                  </a:lnTo>
                  <a:lnTo>
                    <a:pt x="244" y="18"/>
                  </a:lnTo>
                  <a:close/>
                  <a:moveTo>
                    <a:pt x="184" y="18"/>
                  </a:moveTo>
                  <a:lnTo>
                    <a:pt x="130" y="18"/>
                  </a:lnTo>
                  <a:lnTo>
                    <a:pt x="130" y="8"/>
                  </a:lnTo>
                  <a:lnTo>
                    <a:pt x="184" y="8"/>
                  </a:lnTo>
                  <a:lnTo>
                    <a:pt x="184" y="18"/>
                  </a:lnTo>
                  <a:close/>
                  <a:moveTo>
                    <a:pt x="122" y="18"/>
                  </a:moveTo>
                  <a:lnTo>
                    <a:pt x="70" y="18"/>
                  </a:lnTo>
                  <a:lnTo>
                    <a:pt x="70" y="8"/>
                  </a:lnTo>
                  <a:lnTo>
                    <a:pt x="122" y="8"/>
                  </a:lnTo>
                  <a:lnTo>
                    <a:pt x="122" y="18"/>
                  </a:lnTo>
                  <a:close/>
                  <a:moveTo>
                    <a:pt x="62" y="18"/>
                  </a:moveTo>
                  <a:lnTo>
                    <a:pt x="8" y="18"/>
                  </a:lnTo>
                  <a:lnTo>
                    <a:pt x="8" y="8"/>
                  </a:lnTo>
                  <a:lnTo>
                    <a:pt x="62" y="8"/>
                  </a:lnTo>
                  <a:lnTo>
                    <a:pt x="62" y="18"/>
                  </a:lnTo>
                  <a:close/>
                  <a:moveTo>
                    <a:pt x="310" y="0"/>
                  </a:moveTo>
                  <a:lnTo>
                    <a:pt x="4" y="0"/>
                  </a:lnTo>
                  <a:lnTo>
                    <a:pt x="4" y="0"/>
                  </a:lnTo>
                  <a:lnTo>
                    <a:pt x="2" y="0"/>
                  </a:lnTo>
                  <a:lnTo>
                    <a:pt x="0" y="4"/>
                  </a:lnTo>
                  <a:lnTo>
                    <a:pt x="0" y="22"/>
                  </a:lnTo>
                  <a:lnTo>
                    <a:pt x="0" y="22"/>
                  </a:lnTo>
                  <a:lnTo>
                    <a:pt x="2" y="26"/>
                  </a:lnTo>
                  <a:lnTo>
                    <a:pt x="4" y="26"/>
                  </a:lnTo>
                  <a:lnTo>
                    <a:pt x="310" y="26"/>
                  </a:lnTo>
                  <a:lnTo>
                    <a:pt x="310" y="26"/>
                  </a:lnTo>
                  <a:lnTo>
                    <a:pt x="312" y="26"/>
                  </a:lnTo>
                  <a:lnTo>
                    <a:pt x="314" y="22"/>
                  </a:lnTo>
                  <a:lnTo>
                    <a:pt x="314" y="4"/>
                  </a:lnTo>
                  <a:lnTo>
                    <a:pt x="314" y="4"/>
                  </a:lnTo>
                  <a:lnTo>
                    <a:pt x="312" y="0"/>
                  </a:lnTo>
                  <a:lnTo>
                    <a:pt x="310" y="0"/>
                  </a:lnTo>
                  <a:lnTo>
                    <a:pt x="310" y="0"/>
                  </a:lnTo>
                  <a:close/>
                </a:path>
              </a:pathLst>
            </a:custGeom>
            <a:solidFill>
              <a:srgbClr val="000000"/>
            </a:solidFill>
            <a:ln w="9525">
              <a:noFill/>
              <a:round/>
              <a:headEnd/>
              <a:tailEnd/>
            </a:ln>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endParaRPr lang="en-GB"/>
            </a:p>
          </p:txBody>
        </p:sp>
        <p:sp>
          <p:nvSpPr>
            <p:cNvPr id="41" name="Freeform 22"/>
            <p:cNvSpPr>
              <a:spLocks noEditPoints="1"/>
            </p:cNvSpPr>
            <p:nvPr userDrawn="1"/>
          </p:nvSpPr>
          <p:spPr bwMode="auto">
            <a:xfrm>
              <a:off x="4840288" y="3706813"/>
              <a:ext cx="473075" cy="15875"/>
            </a:xfrm>
            <a:custGeom>
              <a:avLst/>
              <a:gdLst/>
              <a:ahLst/>
              <a:cxnLst>
                <a:cxn ang="0">
                  <a:pos x="298" y="10"/>
                </a:cxn>
                <a:cxn ang="0">
                  <a:pos x="244" y="10"/>
                </a:cxn>
                <a:cxn ang="0">
                  <a:pos x="244" y="0"/>
                </a:cxn>
                <a:cxn ang="0">
                  <a:pos x="298" y="0"/>
                </a:cxn>
                <a:cxn ang="0">
                  <a:pos x="298" y="10"/>
                </a:cxn>
                <a:cxn ang="0">
                  <a:pos x="236" y="10"/>
                </a:cxn>
                <a:cxn ang="0">
                  <a:pos x="184" y="10"/>
                </a:cxn>
                <a:cxn ang="0">
                  <a:pos x="184" y="0"/>
                </a:cxn>
                <a:cxn ang="0">
                  <a:pos x="236" y="0"/>
                </a:cxn>
                <a:cxn ang="0">
                  <a:pos x="236" y="10"/>
                </a:cxn>
                <a:cxn ang="0">
                  <a:pos x="176" y="10"/>
                </a:cxn>
                <a:cxn ang="0">
                  <a:pos x="122" y="10"/>
                </a:cxn>
                <a:cxn ang="0">
                  <a:pos x="122" y="0"/>
                </a:cxn>
                <a:cxn ang="0">
                  <a:pos x="176" y="0"/>
                </a:cxn>
                <a:cxn ang="0">
                  <a:pos x="176" y="10"/>
                </a:cxn>
                <a:cxn ang="0">
                  <a:pos x="114" y="10"/>
                </a:cxn>
                <a:cxn ang="0">
                  <a:pos x="62" y="10"/>
                </a:cxn>
                <a:cxn ang="0">
                  <a:pos x="62" y="0"/>
                </a:cxn>
                <a:cxn ang="0">
                  <a:pos x="114" y="0"/>
                </a:cxn>
                <a:cxn ang="0">
                  <a:pos x="114" y="10"/>
                </a:cxn>
                <a:cxn ang="0">
                  <a:pos x="54" y="10"/>
                </a:cxn>
                <a:cxn ang="0">
                  <a:pos x="0" y="10"/>
                </a:cxn>
                <a:cxn ang="0">
                  <a:pos x="0" y="0"/>
                </a:cxn>
                <a:cxn ang="0">
                  <a:pos x="54" y="0"/>
                </a:cxn>
                <a:cxn ang="0">
                  <a:pos x="54" y="10"/>
                </a:cxn>
              </a:cxnLst>
              <a:rect l="0" t="0" r="r" b="b"/>
              <a:pathLst>
                <a:path w="298" h="10">
                  <a:moveTo>
                    <a:pt x="298" y="10"/>
                  </a:moveTo>
                  <a:lnTo>
                    <a:pt x="244" y="10"/>
                  </a:lnTo>
                  <a:lnTo>
                    <a:pt x="244" y="0"/>
                  </a:lnTo>
                  <a:lnTo>
                    <a:pt x="298" y="0"/>
                  </a:lnTo>
                  <a:lnTo>
                    <a:pt x="298" y="10"/>
                  </a:lnTo>
                  <a:close/>
                  <a:moveTo>
                    <a:pt x="236" y="10"/>
                  </a:moveTo>
                  <a:lnTo>
                    <a:pt x="184" y="10"/>
                  </a:lnTo>
                  <a:lnTo>
                    <a:pt x="184" y="0"/>
                  </a:lnTo>
                  <a:lnTo>
                    <a:pt x="236" y="0"/>
                  </a:lnTo>
                  <a:lnTo>
                    <a:pt x="236" y="10"/>
                  </a:lnTo>
                  <a:close/>
                  <a:moveTo>
                    <a:pt x="176" y="10"/>
                  </a:moveTo>
                  <a:lnTo>
                    <a:pt x="122" y="10"/>
                  </a:lnTo>
                  <a:lnTo>
                    <a:pt x="122" y="0"/>
                  </a:lnTo>
                  <a:lnTo>
                    <a:pt x="176" y="0"/>
                  </a:lnTo>
                  <a:lnTo>
                    <a:pt x="176" y="10"/>
                  </a:lnTo>
                  <a:close/>
                  <a:moveTo>
                    <a:pt x="114" y="10"/>
                  </a:moveTo>
                  <a:lnTo>
                    <a:pt x="62" y="10"/>
                  </a:lnTo>
                  <a:lnTo>
                    <a:pt x="62" y="0"/>
                  </a:lnTo>
                  <a:lnTo>
                    <a:pt x="114" y="0"/>
                  </a:lnTo>
                  <a:lnTo>
                    <a:pt x="114" y="10"/>
                  </a:lnTo>
                  <a:close/>
                  <a:moveTo>
                    <a:pt x="54" y="10"/>
                  </a:moveTo>
                  <a:lnTo>
                    <a:pt x="0" y="10"/>
                  </a:lnTo>
                  <a:lnTo>
                    <a:pt x="0" y="0"/>
                  </a:lnTo>
                  <a:lnTo>
                    <a:pt x="54" y="0"/>
                  </a:lnTo>
                  <a:lnTo>
                    <a:pt x="54"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23"/>
            <p:cNvSpPr>
              <a:spLocks noEditPoints="1"/>
            </p:cNvSpPr>
            <p:nvPr userDrawn="1"/>
          </p:nvSpPr>
          <p:spPr bwMode="auto">
            <a:xfrm>
              <a:off x="4840288" y="3709988"/>
              <a:ext cx="473075" cy="12700"/>
            </a:xfrm>
            <a:custGeom>
              <a:avLst/>
              <a:gdLst/>
              <a:ahLst/>
              <a:cxnLst>
                <a:cxn ang="0">
                  <a:pos x="298" y="8"/>
                </a:cxn>
                <a:cxn ang="0">
                  <a:pos x="244" y="8"/>
                </a:cxn>
                <a:cxn ang="0">
                  <a:pos x="244" y="0"/>
                </a:cxn>
                <a:cxn ang="0">
                  <a:pos x="298" y="0"/>
                </a:cxn>
                <a:cxn ang="0">
                  <a:pos x="298" y="8"/>
                </a:cxn>
                <a:cxn ang="0">
                  <a:pos x="236" y="8"/>
                </a:cxn>
                <a:cxn ang="0">
                  <a:pos x="184" y="8"/>
                </a:cxn>
                <a:cxn ang="0">
                  <a:pos x="184" y="0"/>
                </a:cxn>
                <a:cxn ang="0">
                  <a:pos x="236" y="0"/>
                </a:cxn>
                <a:cxn ang="0">
                  <a:pos x="236" y="8"/>
                </a:cxn>
                <a:cxn ang="0">
                  <a:pos x="176" y="8"/>
                </a:cxn>
                <a:cxn ang="0">
                  <a:pos x="122" y="8"/>
                </a:cxn>
                <a:cxn ang="0">
                  <a:pos x="122" y="0"/>
                </a:cxn>
                <a:cxn ang="0">
                  <a:pos x="176" y="0"/>
                </a:cxn>
                <a:cxn ang="0">
                  <a:pos x="176" y="8"/>
                </a:cxn>
                <a:cxn ang="0">
                  <a:pos x="114" y="8"/>
                </a:cxn>
                <a:cxn ang="0">
                  <a:pos x="62" y="8"/>
                </a:cxn>
                <a:cxn ang="0">
                  <a:pos x="62" y="0"/>
                </a:cxn>
                <a:cxn ang="0">
                  <a:pos x="114" y="0"/>
                </a:cxn>
                <a:cxn ang="0">
                  <a:pos x="114" y="8"/>
                </a:cxn>
                <a:cxn ang="0">
                  <a:pos x="54" y="8"/>
                </a:cxn>
                <a:cxn ang="0">
                  <a:pos x="0" y="8"/>
                </a:cxn>
                <a:cxn ang="0">
                  <a:pos x="0" y="0"/>
                </a:cxn>
                <a:cxn ang="0">
                  <a:pos x="54" y="0"/>
                </a:cxn>
                <a:cxn ang="0">
                  <a:pos x="54" y="8"/>
                </a:cxn>
              </a:cxnLst>
              <a:rect l="0" t="0" r="r" b="b"/>
              <a:pathLst>
                <a:path w="298" h="8">
                  <a:moveTo>
                    <a:pt x="298" y="8"/>
                  </a:moveTo>
                  <a:lnTo>
                    <a:pt x="244" y="8"/>
                  </a:lnTo>
                  <a:lnTo>
                    <a:pt x="244" y="0"/>
                  </a:lnTo>
                  <a:lnTo>
                    <a:pt x="298" y="0"/>
                  </a:lnTo>
                  <a:lnTo>
                    <a:pt x="298" y="8"/>
                  </a:lnTo>
                  <a:close/>
                  <a:moveTo>
                    <a:pt x="236" y="8"/>
                  </a:moveTo>
                  <a:lnTo>
                    <a:pt x="184" y="8"/>
                  </a:lnTo>
                  <a:lnTo>
                    <a:pt x="184" y="0"/>
                  </a:lnTo>
                  <a:lnTo>
                    <a:pt x="236" y="0"/>
                  </a:lnTo>
                  <a:lnTo>
                    <a:pt x="236" y="8"/>
                  </a:lnTo>
                  <a:close/>
                  <a:moveTo>
                    <a:pt x="176" y="8"/>
                  </a:moveTo>
                  <a:lnTo>
                    <a:pt x="122" y="8"/>
                  </a:lnTo>
                  <a:lnTo>
                    <a:pt x="122" y="0"/>
                  </a:lnTo>
                  <a:lnTo>
                    <a:pt x="176" y="0"/>
                  </a:lnTo>
                  <a:lnTo>
                    <a:pt x="176" y="8"/>
                  </a:lnTo>
                  <a:close/>
                  <a:moveTo>
                    <a:pt x="114" y="8"/>
                  </a:moveTo>
                  <a:lnTo>
                    <a:pt x="62" y="8"/>
                  </a:lnTo>
                  <a:lnTo>
                    <a:pt x="62" y="0"/>
                  </a:lnTo>
                  <a:lnTo>
                    <a:pt x="114" y="0"/>
                  </a:lnTo>
                  <a:lnTo>
                    <a:pt x="114" y="8"/>
                  </a:lnTo>
                  <a:close/>
                  <a:moveTo>
                    <a:pt x="54" y="8"/>
                  </a:moveTo>
                  <a:lnTo>
                    <a:pt x="0" y="8"/>
                  </a:lnTo>
                  <a:lnTo>
                    <a:pt x="0" y="0"/>
                  </a:lnTo>
                  <a:lnTo>
                    <a:pt x="54" y="0"/>
                  </a:lnTo>
                  <a:lnTo>
                    <a:pt x="54" y="8"/>
                  </a:lnTo>
                  <a:close/>
                </a:path>
              </a:pathLst>
            </a:custGeom>
            <a:solidFill>
              <a:schemeClr val="accent6">
                <a:lumMod val="75000"/>
              </a:schemeClr>
            </a:solidFill>
            <a:ln w="9525">
              <a:noFill/>
              <a:round/>
              <a:headEnd/>
              <a:tailEnd/>
            </a:ln>
            <a:scene3d>
              <a:camera prst="orthographicFront"/>
              <a:lightRig rig="threePt" dir="t"/>
            </a:scene3d>
            <a:sp3d>
              <a:bevelT w="101600" prst="riblet"/>
            </a:sp3d>
          </p:spPr>
          <p:txBody>
            <a:bodyPr vert="horz" wrap="square" lIns="91440" tIns="45720" rIns="91440" bIns="45720" numCol="1" anchor="t" anchorCtr="0" compatLnSpc="1">
              <a:prstTxWarp prst="textNoShape">
                <a:avLst/>
              </a:prstTxWarp>
            </a:bodyPr>
            <a:lstStyle/>
            <a:p>
              <a:endParaRPr lang="en-GB"/>
            </a:p>
          </p:txBody>
        </p:sp>
        <p:sp>
          <p:nvSpPr>
            <p:cNvPr id="43" name="Freeform 24"/>
            <p:cNvSpPr>
              <a:spLocks noEditPoints="1"/>
            </p:cNvSpPr>
            <p:nvPr userDrawn="1"/>
          </p:nvSpPr>
          <p:spPr bwMode="auto">
            <a:xfrm>
              <a:off x="3844455" y="2695492"/>
              <a:ext cx="1463041" cy="970046"/>
            </a:xfrm>
            <a:custGeom>
              <a:avLst/>
              <a:gdLst/>
              <a:ahLst/>
              <a:cxnLst>
                <a:cxn ang="0">
                  <a:pos x="936" y="8"/>
                </a:cxn>
                <a:cxn ang="0">
                  <a:pos x="936" y="8"/>
                </a:cxn>
                <a:cxn ang="0">
                  <a:pos x="936" y="612"/>
                </a:cxn>
                <a:cxn ang="0">
                  <a:pos x="936" y="612"/>
                </a:cxn>
                <a:cxn ang="0">
                  <a:pos x="8" y="612"/>
                </a:cxn>
                <a:cxn ang="0">
                  <a:pos x="8" y="612"/>
                </a:cxn>
                <a:cxn ang="0">
                  <a:pos x="8" y="8"/>
                </a:cxn>
                <a:cxn ang="0">
                  <a:pos x="8" y="8"/>
                </a:cxn>
                <a:cxn ang="0">
                  <a:pos x="936" y="8"/>
                </a:cxn>
                <a:cxn ang="0">
                  <a:pos x="936" y="8"/>
                </a:cxn>
                <a:cxn ang="0">
                  <a:pos x="940" y="0"/>
                </a:cxn>
                <a:cxn ang="0">
                  <a:pos x="0" y="0"/>
                </a:cxn>
                <a:cxn ang="0">
                  <a:pos x="0" y="620"/>
                </a:cxn>
                <a:cxn ang="0">
                  <a:pos x="944" y="620"/>
                </a:cxn>
                <a:cxn ang="0">
                  <a:pos x="944" y="0"/>
                </a:cxn>
                <a:cxn ang="0">
                  <a:pos x="940" y="0"/>
                </a:cxn>
              </a:cxnLst>
              <a:rect l="0" t="0" r="r" b="b"/>
              <a:pathLst>
                <a:path w="944" h="620">
                  <a:moveTo>
                    <a:pt x="936" y="8"/>
                  </a:moveTo>
                  <a:lnTo>
                    <a:pt x="936" y="8"/>
                  </a:lnTo>
                  <a:lnTo>
                    <a:pt x="936" y="612"/>
                  </a:lnTo>
                  <a:lnTo>
                    <a:pt x="936" y="612"/>
                  </a:lnTo>
                  <a:lnTo>
                    <a:pt x="8" y="612"/>
                  </a:lnTo>
                  <a:lnTo>
                    <a:pt x="8" y="612"/>
                  </a:lnTo>
                  <a:lnTo>
                    <a:pt x="8" y="8"/>
                  </a:lnTo>
                  <a:lnTo>
                    <a:pt x="8" y="8"/>
                  </a:lnTo>
                  <a:lnTo>
                    <a:pt x="936" y="8"/>
                  </a:lnTo>
                  <a:lnTo>
                    <a:pt x="936" y="8"/>
                  </a:lnTo>
                  <a:close/>
                  <a:moveTo>
                    <a:pt x="940" y="0"/>
                  </a:moveTo>
                  <a:lnTo>
                    <a:pt x="0" y="0"/>
                  </a:lnTo>
                  <a:lnTo>
                    <a:pt x="0" y="620"/>
                  </a:lnTo>
                  <a:lnTo>
                    <a:pt x="944" y="620"/>
                  </a:lnTo>
                  <a:lnTo>
                    <a:pt x="944" y="0"/>
                  </a:lnTo>
                  <a:lnTo>
                    <a:pt x="940" y="0"/>
                  </a:lnTo>
                  <a:close/>
                </a:path>
              </a:pathLst>
            </a:custGeom>
            <a:solidFill>
              <a:schemeClr val="tx1"/>
            </a:solidFill>
            <a:ln w="9525">
              <a:noFill/>
              <a:round/>
              <a:headEnd/>
              <a:tailEnd/>
            </a:ln>
            <a:scene3d>
              <a:camera prst="orthographicFront"/>
              <a:lightRig rig="freezing" dir="t"/>
            </a:scene3d>
            <a:sp3d>
              <a:bevelT prst="slope"/>
            </a:sp3d>
          </p:spPr>
          <p:txBody>
            <a:bodyPr vert="horz" wrap="square" lIns="91440" tIns="45720" rIns="91440" bIns="45720" numCol="1" anchor="t" anchorCtr="0" compatLnSpc="1">
              <a:prstTxWarp prst="textNoShape">
                <a:avLst/>
              </a:prstTxWarp>
            </a:bodyPr>
            <a:lstStyle/>
            <a:p>
              <a:endParaRPr lang="en-GB"/>
            </a:p>
          </p:txBody>
        </p:sp>
      </p:grpSp>
      <p:sp>
        <p:nvSpPr>
          <p:cNvPr id="4" name="Media Placeholder 3"/>
          <p:cNvSpPr>
            <a:spLocks noGrp="1"/>
          </p:cNvSpPr>
          <p:nvPr>
            <p:ph type="media" sz="quarter" idx="10"/>
          </p:nvPr>
        </p:nvSpPr>
        <p:spPr>
          <a:xfrm>
            <a:off x="640136" y="1380898"/>
            <a:ext cx="3661200" cy="2930400"/>
          </a:xfrm>
        </p:spPr>
        <p:txBody>
          <a:bodyPr/>
          <a:lstStyle/>
          <a:p>
            <a:r>
              <a:rPr lang="en-US" smtClean="0"/>
              <a:t>Click icon to add media</a:t>
            </a:r>
            <a:endParaRPr lang="en-GB"/>
          </a:p>
        </p:txBody>
      </p:sp>
      <p:grpSp>
        <p:nvGrpSpPr>
          <p:cNvPr id="3" name="Group 52"/>
          <p:cNvGrpSpPr/>
          <p:nvPr/>
        </p:nvGrpSpPr>
        <p:grpSpPr>
          <a:xfrm>
            <a:off x="579621" y="4346370"/>
            <a:ext cx="1323866" cy="276999"/>
            <a:chOff x="3916587" y="5795159"/>
            <a:chExt cx="1323866" cy="276999"/>
          </a:xfrm>
        </p:grpSpPr>
        <p:pic>
          <p:nvPicPr>
            <p:cNvPr id="50" name="Picture 49" descr="Logo2.png"/>
            <p:cNvPicPr>
              <a:picLocks noChangeAspect="1"/>
            </p:cNvPicPr>
            <p:nvPr userDrawn="1"/>
          </p:nvPicPr>
          <p:blipFill>
            <a:blip r:embed="rId2" cstate="print"/>
            <a:stretch>
              <a:fillRect/>
            </a:stretch>
          </p:blipFill>
          <p:spPr>
            <a:xfrm>
              <a:off x="3916587" y="5841265"/>
              <a:ext cx="180399" cy="176790"/>
            </a:xfrm>
            <a:prstGeom prst="rect">
              <a:avLst/>
            </a:prstGeom>
          </p:spPr>
        </p:pic>
        <p:sp>
          <p:nvSpPr>
            <p:cNvPr id="51" name="TextBox 50"/>
            <p:cNvSpPr txBox="1"/>
            <p:nvPr userDrawn="1"/>
          </p:nvSpPr>
          <p:spPr>
            <a:xfrm>
              <a:off x="4049486" y="5795159"/>
              <a:ext cx="1190967" cy="276999"/>
            </a:xfrm>
            <a:prstGeom prst="rect">
              <a:avLst/>
            </a:prstGeom>
            <a:noFill/>
          </p:spPr>
          <p:txBody>
            <a:bodyPr wrap="none" rtlCol="0">
              <a:spAutoFit/>
            </a:bodyPr>
            <a:lstStyle/>
            <a:p>
              <a:r>
                <a:rPr lang="en-GB" sz="1200" dirty="0" err="1" smtClean="0">
                  <a:solidFill>
                    <a:schemeClr val="bg1"/>
                  </a:solidFill>
                </a:rPr>
                <a:t>NxtGenUg</a:t>
              </a:r>
              <a:r>
                <a:rPr lang="en-GB" sz="1200" dirty="0" smtClean="0">
                  <a:solidFill>
                    <a:schemeClr val="bg1"/>
                  </a:solidFill>
                </a:rPr>
                <a:t> CCTV</a:t>
              </a:r>
              <a:endParaRPr lang="en-GB" sz="1200" dirty="0">
                <a:solidFill>
                  <a:schemeClr val="bg1"/>
                </a:solidFill>
              </a:endParaRPr>
            </a:p>
          </p:txBody>
        </p:sp>
      </p:grpSp>
      <p:sp>
        <p:nvSpPr>
          <p:cNvPr id="54" name="Title 1"/>
          <p:cNvSpPr>
            <a:spLocks noGrp="1"/>
          </p:cNvSpPr>
          <p:nvPr>
            <p:ph type="title"/>
          </p:nvPr>
        </p:nvSpPr>
        <p:spPr>
          <a:xfrm>
            <a:off x="457200" y="274638"/>
            <a:ext cx="8229600" cy="654032"/>
          </a:xfrm>
        </p:spPr>
        <p:txBody>
          <a:bodyPr/>
          <a:lstStyle/>
          <a:p>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edia With Text">
    <p:spTree>
      <p:nvGrpSpPr>
        <p:cNvPr id="1" name=""/>
        <p:cNvGrpSpPr/>
        <p:nvPr/>
      </p:nvGrpSpPr>
      <p:grpSpPr>
        <a:xfrm>
          <a:off x="0" y="0"/>
          <a:ext cx="0" cy="0"/>
          <a:chOff x="0" y="0"/>
          <a:chExt cx="0" cy="0"/>
        </a:xfrm>
      </p:grpSpPr>
      <p:grpSp>
        <p:nvGrpSpPr>
          <p:cNvPr id="2" name="Group 48"/>
          <p:cNvGrpSpPr/>
          <p:nvPr/>
        </p:nvGrpSpPr>
        <p:grpSpPr>
          <a:xfrm>
            <a:off x="446047" y="1155597"/>
            <a:ext cx="4030950" cy="3499530"/>
            <a:chOff x="3783013" y="2640013"/>
            <a:chExt cx="1577975" cy="1120775"/>
          </a:xfrm>
        </p:grpSpPr>
        <p:sp>
          <p:nvSpPr>
            <p:cNvPr id="35" name="Freeform 10"/>
            <p:cNvSpPr>
              <a:spLocks/>
            </p:cNvSpPr>
            <p:nvPr userDrawn="1"/>
          </p:nvSpPr>
          <p:spPr bwMode="auto">
            <a:xfrm>
              <a:off x="3783013" y="2640013"/>
              <a:ext cx="1577975" cy="1120775"/>
            </a:xfrm>
            <a:custGeom>
              <a:avLst/>
              <a:gdLst/>
              <a:ahLst/>
              <a:cxnLst>
                <a:cxn ang="0">
                  <a:pos x="988" y="0"/>
                </a:cxn>
                <a:cxn ang="0">
                  <a:pos x="4" y="0"/>
                </a:cxn>
                <a:cxn ang="0">
                  <a:pos x="4" y="0"/>
                </a:cxn>
                <a:cxn ang="0">
                  <a:pos x="0" y="2"/>
                </a:cxn>
                <a:cxn ang="0">
                  <a:pos x="0" y="6"/>
                </a:cxn>
                <a:cxn ang="0">
                  <a:pos x="0" y="702"/>
                </a:cxn>
                <a:cxn ang="0">
                  <a:pos x="0" y="702"/>
                </a:cxn>
                <a:cxn ang="0">
                  <a:pos x="0" y="706"/>
                </a:cxn>
                <a:cxn ang="0">
                  <a:pos x="4" y="706"/>
                </a:cxn>
                <a:cxn ang="0">
                  <a:pos x="402" y="706"/>
                </a:cxn>
                <a:cxn ang="0">
                  <a:pos x="584" y="706"/>
                </a:cxn>
                <a:cxn ang="0">
                  <a:pos x="590" y="706"/>
                </a:cxn>
                <a:cxn ang="0">
                  <a:pos x="988" y="706"/>
                </a:cxn>
                <a:cxn ang="0">
                  <a:pos x="988" y="706"/>
                </a:cxn>
                <a:cxn ang="0">
                  <a:pos x="992" y="706"/>
                </a:cxn>
                <a:cxn ang="0">
                  <a:pos x="994" y="702"/>
                </a:cxn>
                <a:cxn ang="0">
                  <a:pos x="994" y="6"/>
                </a:cxn>
                <a:cxn ang="0">
                  <a:pos x="994" y="6"/>
                </a:cxn>
                <a:cxn ang="0">
                  <a:pos x="992" y="2"/>
                </a:cxn>
                <a:cxn ang="0">
                  <a:pos x="988" y="0"/>
                </a:cxn>
                <a:cxn ang="0">
                  <a:pos x="988" y="0"/>
                </a:cxn>
              </a:cxnLst>
              <a:rect l="0" t="0" r="r" b="b"/>
              <a:pathLst>
                <a:path w="994" h="706">
                  <a:moveTo>
                    <a:pt x="988" y="0"/>
                  </a:moveTo>
                  <a:lnTo>
                    <a:pt x="4" y="0"/>
                  </a:lnTo>
                  <a:lnTo>
                    <a:pt x="4" y="0"/>
                  </a:lnTo>
                  <a:lnTo>
                    <a:pt x="0" y="2"/>
                  </a:lnTo>
                  <a:lnTo>
                    <a:pt x="0" y="6"/>
                  </a:lnTo>
                  <a:lnTo>
                    <a:pt x="0" y="702"/>
                  </a:lnTo>
                  <a:lnTo>
                    <a:pt x="0" y="702"/>
                  </a:lnTo>
                  <a:lnTo>
                    <a:pt x="0" y="706"/>
                  </a:lnTo>
                  <a:lnTo>
                    <a:pt x="4" y="706"/>
                  </a:lnTo>
                  <a:lnTo>
                    <a:pt x="402" y="706"/>
                  </a:lnTo>
                  <a:lnTo>
                    <a:pt x="584" y="706"/>
                  </a:lnTo>
                  <a:lnTo>
                    <a:pt x="590" y="706"/>
                  </a:lnTo>
                  <a:lnTo>
                    <a:pt x="988" y="706"/>
                  </a:lnTo>
                  <a:lnTo>
                    <a:pt x="988" y="706"/>
                  </a:lnTo>
                  <a:lnTo>
                    <a:pt x="992" y="706"/>
                  </a:lnTo>
                  <a:lnTo>
                    <a:pt x="994" y="702"/>
                  </a:lnTo>
                  <a:lnTo>
                    <a:pt x="994" y="6"/>
                  </a:lnTo>
                  <a:lnTo>
                    <a:pt x="994" y="6"/>
                  </a:lnTo>
                  <a:lnTo>
                    <a:pt x="992" y="2"/>
                  </a:lnTo>
                  <a:lnTo>
                    <a:pt x="988" y="0"/>
                  </a:lnTo>
                  <a:lnTo>
                    <a:pt x="988" y="0"/>
                  </a:lnTo>
                  <a:close/>
                </a:path>
              </a:pathLst>
            </a:custGeom>
            <a:gradFill flip="none" rotWithShape="1">
              <a:gsLst>
                <a:gs pos="0">
                  <a:schemeClr val="bg1"/>
                </a:gs>
                <a:gs pos="50000">
                  <a:schemeClr val="tx2">
                    <a:lumMod val="50000"/>
                  </a:schemeClr>
                </a:gs>
              </a:gsLst>
              <a:path path="circle">
                <a:fillToRect l="100000" t="100000"/>
              </a:path>
              <a:tileRect r="-100000" b="-100000"/>
            </a:gra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p>
          </p:txBody>
        </p:sp>
        <p:sp>
          <p:nvSpPr>
            <p:cNvPr id="39" name="Freeform 20"/>
            <p:cNvSpPr>
              <a:spLocks/>
            </p:cNvSpPr>
            <p:nvPr userDrawn="1"/>
          </p:nvSpPr>
          <p:spPr bwMode="auto">
            <a:xfrm>
              <a:off x="4821238" y="3687763"/>
              <a:ext cx="511175" cy="53975"/>
            </a:xfrm>
            <a:custGeom>
              <a:avLst/>
              <a:gdLst/>
              <a:ahLst/>
              <a:cxnLst>
                <a:cxn ang="0">
                  <a:pos x="8" y="0"/>
                </a:cxn>
                <a:cxn ang="0">
                  <a:pos x="8" y="0"/>
                </a:cxn>
                <a:cxn ang="0">
                  <a:pos x="6" y="0"/>
                </a:cxn>
                <a:cxn ang="0">
                  <a:pos x="4" y="2"/>
                </a:cxn>
                <a:cxn ang="0">
                  <a:pos x="2" y="4"/>
                </a:cxn>
                <a:cxn ang="0">
                  <a:pos x="0" y="8"/>
                </a:cxn>
                <a:cxn ang="0">
                  <a:pos x="0" y="26"/>
                </a:cxn>
                <a:cxn ang="0">
                  <a:pos x="0" y="26"/>
                </a:cxn>
                <a:cxn ang="0">
                  <a:pos x="2" y="30"/>
                </a:cxn>
                <a:cxn ang="0">
                  <a:pos x="4" y="32"/>
                </a:cxn>
                <a:cxn ang="0">
                  <a:pos x="6" y="34"/>
                </a:cxn>
                <a:cxn ang="0">
                  <a:pos x="8" y="34"/>
                </a:cxn>
                <a:cxn ang="0">
                  <a:pos x="314" y="34"/>
                </a:cxn>
                <a:cxn ang="0">
                  <a:pos x="314" y="34"/>
                </a:cxn>
                <a:cxn ang="0">
                  <a:pos x="318" y="34"/>
                </a:cxn>
                <a:cxn ang="0">
                  <a:pos x="320" y="32"/>
                </a:cxn>
                <a:cxn ang="0">
                  <a:pos x="322" y="30"/>
                </a:cxn>
                <a:cxn ang="0">
                  <a:pos x="322" y="26"/>
                </a:cxn>
                <a:cxn ang="0">
                  <a:pos x="322" y="8"/>
                </a:cxn>
                <a:cxn ang="0">
                  <a:pos x="322" y="8"/>
                </a:cxn>
                <a:cxn ang="0">
                  <a:pos x="322" y="4"/>
                </a:cxn>
                <a:cxn ang="0">
                  <a:pos x="320" y="2"/>
                </a:cxn>
                <a:cxn ang="0">
                  <a:pos x="318" y="0"/>
                </a:cxn>
                <a:cxn ang="0">
                  <a:pos x="314" y="0"/>
                </a:cxn>
                <a:cxn ang="0">
                  <a:pos x="8" y="0"/>
                </a:cxn>
              </a:cxnLst>
              <a:rect l="0" t="0" r="r" b="b"/>
              <a:pathLst>
                <a:path w="322" h="34">
                  <a:moveTo>
                    <a:pt x="8" y="0"/>
                  </a:moveTo>
                  <a:lnTo>
                    <a:pt x="8" y="0"/>
                  </a:lnTo>
                  <a:lnTo>
                    <a:pt x="6" y="0"/>
                  </a:lnTo>
                  <a:lnTo>
                    <a:pt x="4" y="2"/>
                  </a:lnTo>
                  <a:lnTo>
                    <a:pt x="2" y="4"/>
                  </a:lnTo>
                  <a:lnTo>
                    <a:pt x="0" y="8"/>
                  </a:lnTo>
                  <a:lnTo>
                    <a:pt x="0" y="26"/>
                  </a:lnTo>
                  <a:lnTo>
                    <a:pt x="0" y="26"/>
                  </a:lnTo>
                  <a:lnTo>
                    <a:pt x="2" y="30"/>
                  </a:lnTo>
                  <a:lnTo>
                    <a:pt x="4" y="32"/>
                  </a:lnTo>
                  <a:lnTo>
                    <a:pt x="6" y="34"/>
                  </a:lnTo>
                  <a:lnTo>
                    <a:pt x="8" y="34"/>
                  </a:lnTo>
                  <a:lnTo>
                    <a:pt x="314" y="34"/>
                  </a:lnTo>
                  <a:lnTo>
                    <a:pt x="314" y="34"/>
                  </a:lnTo>
                  <a:lnTo>
                    <a:pt x="318" y="34"/>
                  </a:lnTo>
                  <a:lnTo>
                    <a:pt x="320" y="32"/>
                  </a:lnTo>
                  <a:lnTo>
                    <a:pt x="322" y="30"/>
                  </a:lnTo>
                  <a:lnTo>
                    <a:pt x="322" y="26"/>
                  </a:lnTo>
                  <a:lnTo>
                    <a:pt x="322" y="8"/>
                  </a:lnTo>
                  <a:lnTo>
                    <a:pt x="322" y="8"/>
                  </a:lnTo>
                  <a:lnTo>
                    <a:pt x="322" y="4"/>
                  </a:lnTo>
                  <a:lnTo>
                    <a:pt x="320" y="2"/>
                  </a:lnTo>
                  <a:lnTo>
                    <a:pt x="318" y="0"/>
                  </a:lnTo>
                  <a:lnTo>
                    <a:pt x="314" y="0"/>
                  </a:lnTo>
                  <a:lnTo>
                    <a:pt x="8" y="0"/>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21"/>
            <p:cNvSpPr>
              <a:spLocks noEditPoints="1"/>
            </p:cNvSpPr>
            <p:nvPr userDrawn="1"/>
          </p:nvSpPr>
          <p:spPr bwMode="auto">
            <a:xfrm>
              <a:off x="4827588" y="3694113"/>
              <a:ext cx="498475" cy="41275"/>
            </a:xfrm>
            <a:custGeom>
              <a:avLst/>
              <a:gdLst/>
              <a:ahLst/>
              <a:cxnLst>
                <a:cxn ang="0">
                  <a:pos x="306" y="18"/>
                </a:cxn>
                <a:cxn ang="0">
                  <a:pos x="252" y="18"/>
                </a:cxn>
                <a:cxn ang="0">
                  <a:pos x="252" y="8"/>
                </a:cxn>
                <a:cxn ang="0">
                  <a:pos x="306" y="8"/>
                </a:cxn>
                <a:cxn ang="0">
                  <a:pos x="306" y="18"/>
                </a:cxn>
                <a:cxn ang="0">
                  <a:pos x="244" y="18"/>
                </a:cxn>
                <a:cxn ang="0">
                  <a:pos x="192" y="18"/>
                </a:cxn>
                <a:cxn ang="0">
                  <a:pos x="192" y="8"/>
                </a:cxn>
                <a:cxn ang="0">
                  <a:pos x="244" y="8"/>
                </a:cxn>
                <a:cxn ang="0">
                  <a:pos x="244" y="18"/>
                </a:cxn>
                <a:cxn ang="0">
                  <a:pos x="184" y="18"/>
                </a:cxn>
                <a:cxn ang="0">
                  <a:pos x="130" y="18"/>
                </a:cxn>
                <a:cxn ang="0">
                  <a:pos x="130" y="8"/>
                </a:cxn>
                <a:cxn ang="0">
                  <a:pos x="184" y="8"/>
                </a:cxn>
                <a:cxn ang="0">
                  <a:pos x="184" y="18"/>
                </a:cxn>
                <a:cxn ang="0">
                  <a:pos x="122" y="18"/>
                </a:cxn>
                <a:cxn ang="0">
                  <a:pos x="70" y="18"/>
                </a:cxn>
                <a:cxn ang="0">
                  <a:pos x="70" y="8"/>
                </a:cxn>
                <a:cxn ang="0">
                  <a:pos x="122" y="8"/>
                </a:cxn>
                <a:cxn ang="0">
                  <a:pos x="122" y="18"/>
                </a:cxn>
                <a:cxn ang="0">
                  <a:pos x="62" y="18"/>
                </a:cxn>
                <a:cxn ang="0">
                  <a:pos x="8" y="18"/>
                </a:cxn>
                <a:cxn ang="0">
                  <a:pos x="8" y="8"/>
                </a:cxn>
                <a:cxn ang="0">
                  <a:pos x="62" y="8"/>
                </a:cxn>
                <a:cxn ang="0">
                  <a:pos x="62" y="18"/>
                </a:cxn>
                <a:cxn ang="0">
                  <a:pos x="310" y="0"/>
                </a:cxn>
                <a:cxn ang="0">
                  <a:pos x="4" y="0"/>
                </a:cxn>
                <a:cxn ang="0">
                  <a:pos x="4" y="0"/>
                </a:cxn>
                <a:cxn ang="0">
                  <a:pos x="2" y="0"/>
                </a:cxn>
                <a:cxn ang="0">
                  <a:pos x="0" y="4"/>
                </a:cxn>
                <a:cxn ang="0">
                  <a:pos x="0" y="22"/>
                </a:cxn>
                <a:cxn ang="0">
                  <a:pos x="0" y="22"/>
                </a:cxn>
                <a:cxn ang="0">
                  <a:pos x="2" y="26"/>
                </a:cxn>
                <a:cxn ang="0">
                  <a:pos x="4" y="26"/>
                </a:cxn>
                <a:cxn ang="0">
                  <a:pos x="310" y="26"/>
                </a:cxn>
                <a:cxn ang="0">
                  <a:pos x="310" y="26"/>
                </a:cxn>
                <a:cxn ang="0">
                  <a:pos x="312" y="26"/>
                </a:cxn>
                <a:cxn ang="0">
                  <a:pos x="314" y="22"/>
                </a:cxn>
                <a:cxn ang="0">
                  <a:pos x="314" y="4"/>
                </a:cxn>
                <a:cxn ang="0">
                  <a:pos x="314" y="4"/>
                </a:cxn>
                <a:cxn ang="0">
                  <a:pos x="312" y="0"/>
                </a:cxn>
                <a:cxn ang="0">
                  <a:pos x="310" y="0"/>
                </a:cxn>
                <a:cxn ang="0">
                  <a:pos x="310" y="0"/>
                </a:cxn>
              </a:cxnLst>
              <a:rect l="0" t="0" r="r" b="b"/>
              <a:pathLst>
                <a:path w="314" h="26">
                  <a:moveTo>
                    <a:pt x="306" y="18"/>
                  </a:moveTo>
                  <a:lnTo>
                    <a:pt x="252" y="18"/>
                  </a:lnTo>
                  <a:lnTo>
                    <a:pt x="252" y="8"/>
                  </a:lnTo>
                  <a:lnTo>
                    <a:pt x="306" y="8"/>
                  </a:lnTo>
                  <a:lnTo>
                    <a:pt x="306" y="18"/>
                  </a:lnTo>
                  <a:close/>
                  <a:moveTo>
                    <a:pt x="244" y="18"/>
                  </a:moveTo>
                  <a:lnTo>
                    <a:pt x="192" y="18"/>
                  </a:lnTo>
                  <a:lnTo>
                    <a:pt x="192" y="8"/>
                  </a:lnTo>
                  <a:lnTo>
                    <a:pt x="244" y="8"/>
                  </a:lnTo>
                  <a:lnTo>
                    <a:pt x="244" y="18"/>
                  </a:lnTo>
                  <a:close/>
                  <a:moveTo>
                    <a:pt x="184" y="18"/>
                  </a:moveTo>
                  <a:lnTo>
                    <a:pt x="130" y="18"/>
                  </a:lnTo>
                  <a:lnTo>
                    <a:pt x="130" y="8"/>
                  </a:lnTo>
                  <a:lnTo>
                    <a:pt x="184" y="8"/>
                  </a:lnTo>
                  <a:lnTo>
                    <a:pt x="184" y="18"/>
                  </a:lnTo>
                  <a:close/>
                  <a:moveTo>
                    <a:pt x="122" y="18"/>
                  </a:moveTo>
                  <a:lnTo>
                    <a:pt x="70" y="18"/>
                  </a:lnTo>
                  <a:lnTo>
                    <a:pt x="70" y="8"/>
                  </a:lnTo>
                  <a:lnTo>
                    <a:pt x="122" y="8"/>
                  </a:lnTo>
                  <a:lnTo>
                    <a:pt x="122" y="18"/>
                  </a:lnTo>
                  <a:close/>
                  <a:moveTo>
                    <a:pt x="62" y="18"/>
                  </a:moveTo>
                  <a:lnTo>
                    <a:pt x="8" y="18"/>
                  </a:lnTo>
                  <a:lnTo>
                    <a:pt x="8" y="8"/>
                  </a:lnTo>
                  <a:lnTo>
                    <a:pt x="62" y="8"/>
                  </a:lnTo>
                  <a:lnTo>
                    <a:pt x="62" y="18"/>
                  </a:lnTo>
                  <a:close/>
                  <a:moveTo>
                    <a:pt x="310" y="0"/>
                  </a:moveTo>
                  <a:lnTo>
                    <a:pt x="4" y="0"/>
                  </a:lnTo>
                  <a:lnTo>
                    <a:pt x="4" y="0"/>
                  </a:lnTo>
                  <a:lnTo>
                    <a:pt x="2" y="0"/>
                  </a:lnTo>
                  <a:lnTo>
                    <a:pt x="0" y="4"/>
                  </a:lnTo>
                  <a:lnTo>
                    <a:pt x="0" y="22"/>
                  </a:lnTo>
                  <a:lnTo>
                    <a:pt x="0" y="22"/>
                  </a:lnTo>
                  <a:lnTo>
                    <a:pt x="2" y="26"/>
                  </a:lnTo>
                  <a:lnTo>
                    <a:pt x="4" y="26"/>
                  </a:lnTo>
                  <a:lnTo>
                    <a:pt x="310" y="26"/>
                  </a:lnTo>
                  <a:lnTo>
                    <a:pt x="310" y="26"/>
                  </a:lnTo>
                  <a:lnTo>
                    <a:pt x="312" y="26"/>
                  </a:lnTo>
                  <a:lnTo>
                    <a:pt x="314" y="22"/>
                  </a:lnTo>
                  <a:lnTo>
                    <a:pt x="314" y="4"/>
                  </a:lnTo>
                  <a:lnTo>
                    <a:pt x="314" y="4"/>
                  </a:lnTo>
                  <a:lnTo>
                    <a:pt x="312" y="0"/>
                  </a:lnTo>
                  <a:lnTo>
                    <a:pt x="310" y="0"/>
                  </a:lnTo>
                  <a:lnTo>
                    <a:pt x="310" y="0"/>
                  </a:lnTo>
                  <a:close/>
                </a:path>
              </a:pathLst>
            </a:custGeom>
            <a:solidFill>
              <a:srgbClr val="000000"/>
            </a:solidFill>
            <a:ln w="9525">
              <a:noFill/>
              <a:round/>
              <a:headEnd/>
              <a:tailEnd/>
            </a:ln>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endParaRPr lang="en-GB"/>
            </a:p>
          </p:txBody>
        </p:sp>
        <p:sp>
          <p:nvSpPr>
            <p:cNvPr id="41" name="Freeform 22"/>
            <p:cNvSpPr>
              <a:spLocks noEditPoints="1"/>
            </p:cNvSpPr>
            <p:nvPr userDrawn="1"/>
          </p:nvSpPr>
          <p:spPr bwMode="auto">
            <a:xfrm>
              <a:off x="4840288" y="3706813"/>
              <a:ext cx="473075" cy="15875"/>
            </a:xfrm>
            <a:custGeom>
              <a:avLst/>
              <a:gdLst/>
              <a:ahLst/>
              <a:cxnLst>
                <a:cxn ang="0">
                  <a:pos x="298" y="10"/>
                </a:cxn>
                <a:cxn ang="0">
                  <a:pos x="244" y="10"/>
                </a:cxn>
                <a:cxn ang="0">
                  <a:pos x="244" y="0"/>
                </a:cxn>
                <a:cxn ang="0">
                  <a:pos x="298" y="0"/>
                </a:cxn>
                <a:cxn ang="0">
                  <a:pos x="298" y="10"/>
                </a:cxn>
                <a:cxn ang="0">
                  <a:pos x="236" y="10"/>
                </a:cxn>
                <a:cxn ang="0">
                  <a:pos x="184" y="10"/>
                </a:cxn>
                <a:cxn ang="0">
                  <a:pos x="184" y="0"/>
                </a:cxn>
                <a:cxn ang="0">
                  <a:pos x="236" y="0"/>
                </a:cxn>
                <a:cxn ang="0">
                  <a:pos x="236" y="10"/>
                </a:cxn>
                <a:cxn ang="0">
                  <a:pos x="176" y="10"/>
                </a:cxn>
                <a:cxn ang="0">
                  <a:pos x="122" y="10"/>
                </a:cxn>
                <a:cxn ang="0">
                  <a:pos x="122" y="0"/>
                </a:cxn>
                <a:cxn ang="0">
                  <a:pos x="176" y="0"/>
                </a:cxn>
                <a:cxn ang="0">
                  <a:pos x="176" y="10"/>
                </a:cxn>
                <a:cxn ang="0">
                  <a:pos x="114" y="10"/>
                </a:cxn>
                <a:cxn ang="0">
                  <a:pos x="62" y="10"/>
                </a:cxn>
                <a:cxn ang="0">
                  <a:pos x="62" y="0"/>
                </a:cxn>
                <a:cxn ang="0">
                  <a:pos x="114" y="0"/>
                </a:cxn>
                <a:cxn ang="0">
                  <a:pos x="114" y="10"/>
                </a:cxn>
                <a:cxn ang="0">
                  <a:pos x="54" y="10"/>
                </a:cxn>
                <a:cxn ang="0">
                  <a:pos x="0" y="10"/>
                </a:cxn>
                <a:cxn ang="0">
                  <a:pos x="0" y="0"/>
                </a:cxn>
                <a:cxn ang="0">
                  <a:pos x="54" y="0"/>
                </a:cxn>
                <a:cxn ang="0">
                  <a:pos x="54" y="10"/>
                </a:cxn>
              </a:cxnLst>
              <a:rect l="0" t="0" r="r" b="b"/>
              <a:pathLst>
                <a:path w="298" h="10">
                  <a:moveTo>
                    <a:pt x="298" y="10"/>
                  </a:moveTo>
                  <a:lnTo>
                    <a:pt x="244" y="10"/>
                  </a:lnTo>
                  <a:lnTo>
                    <a:pt x="244" y="0"/>
                  </a:lnTo>
                  <a:lnTo>
                    <a:pt x="298" y="0"/>
                  </a:lnTo>
                  <a:lnTo>
                    <a:pt x="298" y="10"/>
                  </a:lnTo>
                  <a:close/>
                  <a:moveTo>
                    <a:pt x="236" y="10"/>
                  </a:moveTo>
                  <a:lnTo>
                    <a:pt x="184" y="10"/>
                  </a:lnTo>
                  <a:lnTo>
                    <a:pt x="184" y="0"/>
                  </a:lnTo>
                  <a:lnTo>
                    <a:pt x="236" y="0"/>
                  </a:lnTo>
                  <a:lnTo>
                    <a:pt x="236" y="10"/>
                  </a:lnTo>
                  <a:close/>
                  <a:moveTo>
                    <a:pt x="176" y="10"/>
                  </a:moveTo>
                  <a:lnTo>
                    <a:pt x="122" y="10"/>
                  </a:lnTo>
                  <a:lnTo>
                    <a:pt x="122" y="0"/>
                  </a:lnTo>
                  <a:lnTo>
                    <a:pt x="176" y="0"/>
                  </a:lnTo>
                  <a:lnTo>
                    <a:pt x="176" y="10"/>
                  </a:lnTo>
                  <a:close/>
                  <a:moveTo>
                    <a:pt x="114" y="10"/>
                  </a:moveTo>
                  <a:lnTo>
                    <a:pt x="62" y="10"/>
                  </a:lnTo>
                  <a:lnTo>
                    <a:pt x="62" y="0"/>
                  </a:lnTo>
                  <a:lnTo>
                    <a:pt x="114" y="0"/>
                  </a:lnTo>
                  <a:lnTo>
                    <a:pt x="114" y="10"/>
                  </a:lnTo>
                  <a:close/>
                  <a:moveTo>
                    <a:pt x="54" y="10"/>
                  </a:moveTo>
                  <a:lnTo>
                    <a:pt x="0" y="10"/>
                  </a:lnTo>
                  <a:lnTo>
                    <a:pt x="0" y="0"/>
                  </a:lnTo>
                  <a:lnTo>
                    <a:pt x="54" y="0"/>
                  </a:lnTo>
                  <a:lnTo>
                    <a:pt x="54"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23"/>
            <p:cNvSpPr>
              <a:spLocks noEditPoints="1"/>
            </p:cNvSpPr>
            <p:nvPr userDrawn="1"/>
          </p:nvSpPr>
          <p:spPr bwMode="auto">
            <a:xfrm>
              <a:off x="4840288" y="3709988"/>
              <a:ext cx="473075" cy="12700"/>
            </a:xfrm>
            <a:custGeom>
              <a:avLst/>
              <a:gdLst/>
              <a:ahLst/>
              <a:cxnLst>
                <a:cxn ang="0">
                  <a:pos x="298" y="8"/>
                </a:cxn>
                <a:cxn ang="0">
                  <a:pos x="244" y="8"/>
                </a:cxn>
                <a:cxn ang="0">
                  <a:pos x="244" y="0"/>
                </a:cxn>
                <a:cxn ang="0">
                  <a:pos x="298" y="0"/>
                </a:cxn>
                <a:cxn ang="0">
                  <a:pos x="298" y="8"/>
                </a:cxn>
                <a:cxn ang="0">
                  <a:pos x="236" y="8"/>
                </a:cxn>
                <a:cxn ang="0">
                  <a:pos x="184" y="8"/>
                </a:cxn>
                <a:cxn ang="0">
                  <a:pos x="184" y="0"/>
                </a:cxn>
                <a:cxn ang="0">
                  <a:pos x="236" y="0"/>
                </a:cxn>
                <a:cxn ang="0">
                  <a:pos x="236" y="8"/>
                </a:cxn>
                <a:cxn ang="0">
                  <a:pos x="176" y="8"/>
                </a:cxn>
                <a:cxn ang="0">
                  <a:pos x="122" y="8"/>
                </a:cxn>
                <a:cxn ang="0">
                  <a:pos x="122" y="0"/>
                </a:cxn>
                <a:cxn ang="0">
                  <a:pos x="176" y="0"/>
                </a:cxn>
                <a:cxn ang="0">
                  <a:pos x="176" y="8"/>
                </a:cxn>
                <a:cxn ang="0">
                  <a:pos x="114" y="8"/>
                </a:cxn>
                <a:cxn ang="0">
                  <a:pos x="62" y="8"/>
                </a:cxn>
                <a:cxn ang="0">
                  <a:pos x="62" y="0"/>
                </a:cxn>
                <a:cxn ang="0">
                  <a:pos x="114" y="0"/>
                </a:cxn>
                <a:cxn ang="0">
                  <a:pos x="114" y="8"/>
                </a:cxn>
                <a:cxn ang="0">
                  <a:pos x="54" y="8"/>
                </a:cxn>
                <a:cxn ang="0">
                  <a:pos x="0" y="8"/>
                </a:cxn>
                <a:cxn ang="0">
                  <a:pos x="0" y="0"/>
                </a:cxn>
                <a:cxn ang="0">
                  <a:pos x="54" y="0"/>
                </a:cxn>
                <a:cxn ang="0">
                  <a:pos x="54" y="8"/>
                </a:cxn>
              </a:cxnLst>
              <a:rect l="0" t="0" r="r" b="b"/>
              <a:pathLst>
                <a:path w="298" h="8">
                  <a:moveTo>
                    <a:pt x="298" y="8"/>
                  </a:moveTo>
                  <a:lnTo>
                    <a:pt x="244" y="8"/>
                  </a:lnTo>
                  <a:lnTo>
                    <a:pt x="244" y="0"/>
                  </a:lnTo>
                  <a:lnTo>
                    <a:pt x="298" y="0"/>
                  </a:lnTo>
                  <a:lnTo>
                    <a:pt x="298" y="8"/>
                  </a:lnTo>
                  <a:close/>
                  <a:moveTo>
                    <a:pt x="236" y="8"/>
                  </a:moveTo>
                  <a:lnTo>
                    <a:pt x="184" y="8"/>
                  </a:lnTo>
                  <a:lnTo>
                    <a:pt x="184" y="0"/>
                  </a:lnTo>
                  <a:lnTo>
                    <a:pt x="236" y="0"/>
                  </a:lnTo>
                  <a:lnTo>
                    <a:pt x="236" y="8"/>
                  </a:lnTo>
                  <a:close/>
                  <a:moveTo>
                    <a:pt x="176" y="8"/>
                  </a:moveTo>
                  <a:lnTo>
                    <a:pt x="122" y="8"/>
                  </a:lnTo>
                  <a:lnTo>
                    <a:pt x="122" y="0"/>
                  </a:lnTo>
                  <a:lnTo>
                    <a:pt x="176" y="0"/>
                  </a:lnTo>
                  <a:lnTo>
                    <a:pt x="176" y="8"/>
                  </a:lnTo>
                  <a:close/>
                  <a:moveTo>
                    <a:pt x="114" y="8"/>
                  </a:moveTo>
                  <a:lnTo>
                    <a:pt x="62" y="8"/>
                  </a:lnTo>
                  <a:lnTo>
                    <a:pt x="62" y="0"/>
                  </a:lnTo>
                  <a:lnTo>
                    <a:pt x="114" y="0"/>
                  </a:lnTo>
                  <a:lnTo>
                    <a:pt x="114" y="8"/>
                  </a:lnTo>
                  <a:close/>
                  <a:moveTo>
                    <a:pt x="54" y="8"/>
                  </a:moveTo>
                  <a:lnTo>
                    <a:pt x="0" y="8"/>
                  </a:lnTo>
                  <a:lnTo>
                    <a:pt x="0" y="0"/>
                  </a:lnTo>
                  <a:lnTo>
                    <a:pt x="54" y="0"/>
                  </a:lnTo>
                  <a:lnTo>
                    <a:pt x="54" y="8"/>
                  </a:lnTo>
                  <a:close/>
                </a:path>
              </a:pathLst>
            </a:custGeom>
            <a:solidFill>
              <a:schemeClr val="accent6">
                <a:lumMod val="75000"/>
              </a:schemeClr>
            </a:solidFill>
            <a:ln w="9525">
              <a:noFill/>
              <a:round/>
              <a:headEnd/>
              <a:tailEnd/>
            </a:ln>
            <a:scene3d>
              <a:camera prst="orthographicFront"/>
              <a:lightRig rig="threePt" dir="t"/>
            </a:scene3d>
            <a:sp3d>
              <a:bevelT w="101600" prst="riblet"/>
            </a:sp3d>
          </p:spPr>
          <p:txBody>
            <a:bodyPr vert="horz" wrap="square" lIns="91440" tIns="45720" rIns="91440" bIns="45720" numCol="1" anchor="t" anchorCtr="0" compatLnSpc="1">
              <a:prstTxWarp prst="textNoShape">
                <a:avLst/>
              </a:prstTxWarp>
            </a:bodyPr>
            <a:lstStyle/>
            <a:p>
              <a:endParaRPr lang="en-GB"/>
            </a:p>
          </p:txBody>
        </p:sp>
        <p:sp>
          <p:nvSpPr>
            <p:cNvPr id="43" name="Freeform 24"/>
            <p:cNvSpPr>
              <a:spLocks noEditPoints="1"/>
            </p:cNvSpPr>
            <p:nvPr userDrawn="1"/>
          </p:nvSpPr>
          <p:spPr bwMode="auto">
            <a:xfrm>
              <a:off x="3844455" y="2695492"/>
              <a:ext cx="1463041" cy="970046"/>
            </a:xfrm>
            <a:custGeom>
              <a:avLst/>
              <a:gdLst/>
              <a:ahLst/>
              <a:cxnLst>
                <a:cxn ang="0">
                  <a:pos x="936" y="8"/>
                </a:cxn>
                <a:cxn ang="0">
                  <a:pos x="936" y="8"/>
                </a:cxn>
                <a:cxn ang="0">
                  <a:pos x="936" y="612"/>
                </a:cxn>
                <a:cxn ang="0">
                  <a:pos x="936" y="612"/>
                </a:cxn>
                <a:cxn ang="0">
                  <a:pos x="8" y="612"/>
                </a:cxn>
                <a:cxn ang="0">
                  <a:pos x="8" y="612"/>
                </a:cxn>
                <a:cxn ang="0">
                  <a:pos x="8" y="8"/>
                </a:cxn>
                <a:cxn ang="0">
                  <a:pos x="8" y="8"/>
                </a:cxn>
                <a:cxn ang="0">
                  <a:pos x="936" y="8"/>
                </a:cxn>
                <a:cxn ang="0">
                  <a:pos x="936" y="8"/>
                </a:cxn>
                <a:cxn ang="0">
                  <a:pos x="940" y="0"/>
                </a:cxn>
                <a:cxn ang="0">
                  <a:pos x="0" y="0"/>
                </a:cxn>
                <a:cxn ang="0">
                  <a:pos x="0" y="620"/>
                </a:cxn>
                <a:cxn ang="0">
                  <a:pos x="944" y="620"/>
                </a:cxn>
                <a:cxn ang="0">
                  <a:pos x="944" y="0"/>
                </a:cxn>
                <a:cxn ang="0">
                  <a:pos x="940" y="0"/>
                </a:cxn>
              </a:cxnLst>
              <a:rect l="0" t="0" r="r" b="b"/>
              <a:pathLst>
                <a:path w="944" h="620">
                  <a:moveTo>
                    <a:pt x="936" y="8"/>
                  </a:moveTo>
                  <a:lnTo>
                    <a:pt x="936" y="8"/>
                  </a:lnTo>
                  <a:lnTo>
                    <a:pt x="936" y="612"/>
                  </a:lnTo>
                  <a:lnTo>
                    <a:pt x="936" y="612"/>
                  </a:lnTo>
                  <a:lnTo>
                    <a:pt x="8" y="612"/>
                  </a:lnTo>
                  <a:lnTo>
                    <a:pt x="8" y="612"/>
                  </a:lnTo>
                  <a:lnTo>
                    <a:pt x="8" y="8"/>
                  </a:lnTo>
                  <a:lnTo>
                    <a:pt x="8" y="8"/>
                  </a:lnTo>
                  <a:lnTo>
                    <a:pt x="936" y="8"/>
                  </a:lnTo>
                  <a:lnTo>
                    <a:pt x="936" y="8"/>
                  </a:lnTo>
                  <a:close/>
                  <a:moveTo>
                    <a:pt x="940" y="0"/>
                  </a:moveTo>
                  <a:lnTo>
                    <a:pt x="0" y="0"/>
                  </a:lnTo>
                  <a:lnTo>
                    <a:pt x="0" y="620"/>
                  </a:lnTo>
                  <a:lnTo>
                    <a:pt x="944" y="620"/>
                  </a:lnTo>
                  <a:lnTo>
                    <a:pt x="944" y="0"/>
                  </a:lnTo>
                  <a:lnTo>
                    <a:pt x="940" y="0"/>
                  </a:lnTo>
                  <a:close/>
                </a:path>
              </a:pathLst>
            </a:custGeom>
            <a:solidFill>
              <a:schemeClr val="tx1"/>
            </a:solidFill>
            <a:ln w="9525">
              <a:noFill/>
              <a:round/>
              <a:headEnd/>
              <a:tailEnd/>
            </a:ln>
            <a:scene3d>
              <a:camera prst="orthographicFront"/>
              <a:lightRig rig="freezing" dir="t"/>
            </a:scene3d>
            <a:sp3d>
              <a:bevelT prst="slope"/>
            </a:sp3d>
          </p:spPr>
          <p:txBody>
            <a:bodyPr vert="horz" wrap="square" lIns="91440" tIns="45720" rIns="91440" bIns="45720" numCol="1" anchor="t" anchorCtr="0" compatLnSpc="1">
              <a:prstTxWarp prst="textNoShape">
                <a:avLst/>
              </a:prstTxWarp>
            </a:bodyPr>
            <a:lstStyle/>
            <a:p>
              <a:endParaRPr lang="en-GB"/>
            </a:p>
          </p:txBody>
        </p:sp>
      </p:grpSp>
      <p:sp>
        <p:nvSpPr>
          <p:cNvPr id="4" name="Media Placeholder 3"/>
          <p:cNvSpPr>
            <a:spLocks noGrp="1"/>
          </p:cNvSpPr>
          <p:nvPr>
            <p:ph type="media" sz="quarter" idx="10"/>
          </p:nvPr>
        </p:nvSpPr>
        <p:spPr>
          <a:xfrm>
            <a:off x="640136" y="1380898"/>
            <a:ext cx="3661200" cy="2930400"/>
          </a:xfrm>
        </p:spPr>
        <p:txBody>
          <a:bodyPr/>
          <a:lstStyle/>
          <a:p>
            <a:r>
              <a:rPr lang="en-US" smtClean="0"/>
              <a:t>Click icon to add media</a:t>
            </a:r>
            <a:endParaRPr lang="en-GB"/>
          </a:p>
        </p:txBody>
      </p:sp>
      <p:grpSp>
        <p:nvGrpSpPr>
          <p:cNvPr id="3" name="Group 52"/>
          <p:cNvGrpSpPr/>
          <p:nvPr/>
        </p:nvGrpSpPr>
        <p:grpSpPr>
          <a:xfrm>
            <a:off x="579621" y="4346370"/>
            <a:ext cx="1323866" cy="276999"/>
            <a:chOff x="3916587" y="5795159"/>
            <a:chExt cx="1323866" cy="276999"/>
          </a:xfrm>
        </p:grpSpPr>
        <p:pic>
          <p:nvPicPr>
            <p:cNvPr id="50" name="Picture 49" descr="Logo2.png"/>
            <p:cNvPicPr>
              <a:picLocks noChangeAspect="1"/>
            </p:cNvPicPr>
            <p:nvPr userDrawn="1"/>
          </p:nvPicPr>
          <p:blipFill>
            <a:blip r:embed="rId2" cstate="print"/>
            <a:stretch>
              <a:fillRect/>
            </a:stretch>
          </p:blipFill>
          <p:spPr>
            <a:xfrm>
              <a:off x="3916587" y="5841265"/>
              <a:ext cx="180399" cy="176790"/>
            </a:xfrm>
            <a:prstGeom prst="rect">
              <a:avLst/>
            </a:prstGeom>
          </p:spPr>
        </p:pic>
        <p:sp>
          <p:nvSpPr>
            <p:cNvPr id="51" name="TextBox 50"/>
            <p:cNvSpPr txBox="1"/>
            <p:nvPr userDrawn="1"/>
          </p:nvSpPr>
          <p:spPr>
            <a:xfrm>
              <a:off x="4049486" y="5795159"/>
              <a:ext cx="1190967" cy="276999"/>
            </a:xfrm>
            <a:prstGeom prst="rect">
              <a:avLst/>
            </a:prstGeom>
            <a:noFill/>
          </p:spPr>
          <p:txBody>
            <a:bodyPr wrap="none" rtlCol="0">
              <a:spAutoFit/>
            </a:bodyPr>
            <a:lstStyle/>
            <a:p>
              <a:r>
                <a:rPr lang="en-GB" sz="1200" dirty="0" err="1" smtClean="0">
                  <a:solidFill>
                    <a:schemeClr val="bg1"/>
                  </a:solidFill>
                </a:rPr>
                <a:t>NxtGenUg</a:t>
              </a:r>
              <a:r>
                <a:rPr lang="en-GB" sz="1200" dirty="0" smtClean="0">
                  <a:solidFill>
                    <a:schemeClr val="bg1"/>
                  </a:solidFill>
                </a:rPr>
                <a:t> CCTV</a:t>
              </a:r>
              <a:endParaRPr lang="en-GB" sz="1200" dirty="0">
                <a:solidFill>
                  <a:schemeClr val="bg1"/>
                </a:solidFill>
              </a:endParaRPr>
            </a:p>
          </p:txBody>
        </p:sp>
      </p:grpSp>
      <p:sp>
        <p:nvSpPr>
          <p:cNvPr id="54" name="Title 1"/>
          <p:cNvSpPr>
            <a:spLocks noGrp="1"/>
          </p:cNvSpPr>
          <p:nvPr>
            <p:ph type="title"/>
          </p:nvPr>
        </p:nvSpPr>
        <p:spPr>
          <a:xfrm>
            <a:off x="457200" y="274638"/>
            <a:ext cx="8229600" cy="654032"/>
          </a:xfrm>
        </p:spPr>
        <p:txBody>
          <a:bodyPr/>
          <a:lstStyle/>
          <a:p>
            <a:r>
              <a:rPr lang="en-US" smtClean="0"/>
              <a:t>Click to edit Master title style</a:t>
            </a:r>
            <a:endParaRPr lang="en-GB" dirty="0"/>
          </a:p>
        </p:txBody>
      </p:sp>
      <p:sp>
        <p:nvSpPr>
          <p:cNvPr id="15" name="Text Placeholder 14"/>
          <p:cNvSpPr>
            <a:spLocks noGrp="1"/>
          </p:cNvSpPr>
          <p:nvPr>
            <p:ph type="body" sz="quarter" idx="11"/>
          </p:nvPr>
        </p:nvSpPr>
        <p:spPr>
          <a:xfrm>
            <a:off x="4678363" y="1152525"/>
            <a:ext cx="4049712" cy="482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7/14/2011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0B1C3"/>
            </a:gs>
            <a:gs pos="36000">
              <a:srgbClr val="0A356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Logo2.png"/>
          <p:cNvPicPr>
            <a:picLocks noChangeAspect="1"/>
          </p:cNvPicPr>
          <p:nvPr/>
        </p:nvPicPr>
        <p:blipFill>
          <a:blip r:embed="rId10"/>
          <a:stretch>
            <a:fillRect/>
          </a:stretch>
        </p:blipFill>
        <p:spPr>
          <a:xfrm>
            <a:off x="8633729" y="6000768"/>
            <a:ext cx="510271" cy="500066"/>
          </a:xfrm>
          <a:prstGeom prst="rect">
            <a:avLst/>
          </a:prstGeom>
          <a:effectLst>
            <a:outerShdw blurRad="63500" dist="101600" dir="9060000" sy="-23000" kx="800400" algn="br" rotWithShape="0">
              <a:prstClr val="black"/>
            </a:outerShdw>
          </a:effectLst>
        </p:spPr>
      </p:pic>
      <p:cxnSp>
        <p:nvCxnSpPr>
          <p:cNvPr id="9" name="Straight Connector 8"/>
          <p:cNvCxnSpPr/>
          <p:nvPr/>
        </p:nvCxnSpPr>
        <p:spPr>
          <a:xfrm>
            <a:off x="0" y="6500834"/>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57950" y="6550223"/>
            <a:ext cx="2124941" cy="307777"/>
          </a:xfrm>
          <a:prstGeom prst="rect">
            <a:avLst/>
          </a:prstGeom>
          <a:noFill/>
        </p:spPr>
        <p:txBody>
          <a:bodyPr wrap="none" rtlCol="0">
            <a:spAutoFit/>
          </a:bodyPr>
          <a:lstStyle/>
          <a:p>
            <a:r>
              <a:rPr lang="en-GB" sz="1400" b="1" dirty="0" smtClean="0">
                <a:solidFill>
                  <a:schemeClr val="bg1"/>
                </a:solidFill>
              </a:rPr>
              <a:t>http://www.nxtgenug.net</a:t>
            </a:r>
            <a:endParaRPr lang="en-GB" sz="1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Clr>
          <a:schemeClr val="accent6">
            <a:lumMod val="75000"/>
          </a:schemeClr>
        </a:buClr>
        <a:buFont typeface="Wingdings" pitchFamily="2" charset="2"/>
        <a:buChar char="§"/>
        <a:defRPr sz="2800" kern="1200">
          <a:solidFill>
            <a:srgbClr val="A0B1C3"/>
          </a:solidFill>
          <a:latin typeface="+mn-lt"/>
          <a:ea typeface="+mn-ea"/>
          <a:cs typeface="+mn-cs"/>
        </a:defRPr>
      </a:lvl2pPr>
      <a:lvl3pPr marL="1143000" indent="-228600" algn="l" defTabSz="914400" rtl="0" eaLnBrk="1" latinLnBrk="0" hangingPunct="1">
        <a:spcBef>
          <a:spcPct val="20000"/>
        </a:spcBef>
        <a:buClr>
          <a:schemeClr val="accent6">
            <a:lumMod val="75000"/>
          </a:schemeClr>
        </a:buClr>
        <a:buFont typeface="Wingdings" pitchFamily="2" charset="2"/>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Clr>
          <a:schemeClr val="accent6">
            <a:lumMod val="75000"/>
          </a:schemeClr>
        </a:buClr>
        <a:buFont typeface="Wingdings" pitchFamily="2" charset="2"/>
        <a:buChar char="§"/>
        <a:defRPr sz="2000" kern="1200">
          <a:solidFill>
            <a:srgbClr val="A0B1C3"/>
          </a:solidFill>
          <a:latin typeface="+mn-lt"/>
          <a:ea typeface="+mn-ea"/>
          <a:cs typeface="+mn-cs"/>
        </a:defRPr>
      </a:lvl4pPr>
      <a:lvl5pPr marL="2057400" indent="-228600" algn="l" defTabSz="914400" rtl="0" eaLnBrk="1" latinLnBrk="0" hangingPunct="1">
        <a:spcBef>
          <a:spcPct val="20000"/>
        </a:spcBef>
        <a:buClr>
          <a:schemeClr val="accent6">
            <a:lumMod val="75000"/>
          </a:schemeClr>
        </a:buClr>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18" Type="http://schemas.openxmlformats.org/officeDocument/2006/relationships/image" Target="../media/image40.jpeg"/><Relationship Id="rId26" Type="http://schemas.openxmlformats.org/officeDocument/2006/relationships/image" Target="../media/image48.jpeg"/><Relationship Id="rId3" Type="http://schemas.openxmlformats.org/officeDocument/2006/relationships/image" Target="../media/image25.jpe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jpg"/><Relationship Id="rId25" Type="http://schemas.openxmlformats.org/officeDocument/2006/relationships/image" Target="../media/image47.jpeg"/><Relationship Id="rId2" Type="http://schemas.openxmlformats.org/officeDocument/2006/relationships/image" Target="../media/image24.jpeg"/><Relationship Id="rId16" Type="http://schemas.openxmlformats.org/officeDocument/2006/relationships/image" Target="../media/image38.jpeg"/><Relationship Id="rId20"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28.jpeg"/><Relationship Id="rId11" Type="http://schemas.openxmlformats.org/officeDocument/2006/relationships/image" Target="../media/image33.png"/><Relationship Id="rId24" Type="http://schemas.openxmlformats.org/officeDocument/2006/relationships/image" Target="../media/image46.jpe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jpeg"/><Relationship Id="rId10" Type="http://schemas.openxmlformats.org/officeDocument/2006/relationships/image" Target="../media/image32.jpe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jpeg"/><Relationship Id="rId22"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antum.jpg"/>
          <p:cNvPicPr>
            <a:picLocks noChangeAspect="1"/>
          </p:cNvPicPr>
          <p:nvPr/>
        </p:nvPicPr>
        <p:blipFill>
          <a:blip r:embed="rId2"/>
          <a:stretch>
            <a:fillRect/>
          </a:stretch>
        </p:blipFill>
        <p:spPr>
          <a:xfrm>
            <a:off x="2660650" y="361950"/>
            <a:ext cx="3619500" cy="2895600"/>
          </a:xfrm>
          <a:prstGeom prst="rect">
            <a:avLst/>
          </a:prstGeom>
          <a:noFill/>
          <a:ln>
            <a:noFill/>
          </a:ln>
          <a:effectLst>
            <a:softEdge rad="635000"/>
          </a:effectLst>
        </p:spPr>
      </p:pic>
      <p:sp>
        <p:nvSpPr>
          <p:cNvPr id="2" name="Title 1"/>
          <p:cNvSpPr>
            <a:spLocks noGrp="1"/>
          </p:cNvSpPr>
          <p:nvPr>
            <p:ph type="ctrTitle"/>
          </p:nvPr>
        </p:nvSpPr>
        <p:spPr>
          <a:xfrm>
            <a:off x="685800" y="2679055"/>
            <a:ext cx="7772400" cy="1470025"/>
          </a:xfrm>
        </p:spPr>
        <p:txBody>
          <a:bodyPr/>
          <a:lstStyle/>
          <a:p>
            <a:r>
              <a:rPr lang="en-GB" dirty="0" smtClean="0"/>
              <a:t>A Quantum of Computing</a:t>
            </a:r>
            <a:endParaRPr lang="en-GB" dirty="0"/>
          </a:p>
        </p:txBody>
      </p:sp>
      <p:sp>
        <p:nvSpPr>
          <p:cNvPr id="5" name="Subtitle 4"/>
          <p:cNvSpPr>
            <a:spLocks noGrp="1"/>
          </p:cNvSpPr>
          <p:nvPr>
            <p:ph type="subTitle" idx="1"/>
          </p:nvPr>
        </p:nvSpPr>
        <p:spPr>
          <a:xfrm>
            <a:off x="1371600" y="3886199"/>
            <a:ext cx="6400800" cy="2198095"/>
          </a:xfrm>
        </p:spPr>
        <p:txBody>
          <a:bodyPr>
            <a:normAutofit fontScale="92500" lnSpcReduction="20000"/>
          </a:bodyPr>
          <a:lstStyle/>
          <a:p>
            <a:r>
              <a:rPr lang="en-GB" sz="2000" dirty="0" smtClean="0"/>
              <a:t>…using the Incomprehensible to solve the Intractable …</a:t>
            </a:r>
          </a:p>
          <a:p>
            <a:endParaRPr lang="en-GB" sz="2000" dirty="0"/>
          </a:p>
          <a:p>
            <a:r>
              <a:rPr lang="en-GB" sz="4800" dirty="0" smtClean="0"/>
              <a:t>Dave McMahon</a:t>
            </a:r>
          </a:p>
          <a:p>
            <a:r>
              <a:rPr lang="en-GB" sz="2100" dirty="0">
                <a:solidFill>
                  <a:schemeClr val="bg1"/>
                </a:solidFill>
              </a:rPr>
              <a:t>dave@nxtgenug.net</a:t>
            </a:r>
          </a:p>
          <a:p>
            <a:r>
              <a:rPr lang="en-GB" sz="2100" dirty="0">
                <a:solidFill>
                  <a:schemeClr val="bg1"/>
                </a:solidFill>
              </a:rPr>
              <a:t>@</a:t>
            </a:r>
            <a:r>
              <a:rPr lang="en-GB" sz="2100" dirty="0" err="1">
                <a:solidFill>
                  <a:schemeClr val="bg1"/>
                </a:solidFill>
              </a:rPr>
              <a:t>mcmahond</a:t>
            </a:r>
            <a:endParaRPr lang="en-GB" sz="2100" dirty="0">
              <a:solidFill>
                <a:schemeClr val="bg1"/>
              </a:solidFill>
            </a:endParaRPr>
          </a:p>
          <a:p>
            <a:r>
              <a:rPr lang="en-GB" sz="2100" dirty="0">
                <a:solidFill>
                  <a:schemeClr val="bg1"/>
                </a:solidFill>
              </a:rPr>
              <a:t>http://davemcmahon81.wordpress.com </a:t>
            </a:r>
          </a:p>
          <a:p>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Quantum Limitations</a:t>
            </a:r>
            <a:endParaRPr lang="en-GB" dirty="0"/>
          </a:p>
        </p:txBody>
      </p:sp>
      <p:pic>
        <p:nvPicPr>
          <p:cNvPr id="4" name="Picture 3" descr="solar_heat.jpg"/>
          <p:cNvPicPr>
            <a:picLocks noChangeAspect="1"/>
          </p:cNvPicPr>
          <p:nvPr/>
        </p:nvPicPr>
        <p:blipFill>
          <a:blip r:embed="rId2"/>
          <a:stretch>
            <a:fillRect/>
          </a:stretch>
        </p:blipFill>
        <p:spPr>
          <a:xfrm>
            <a:off x="2216150" y="2769481"/>
            <a:ext cx="4572000" cy="2270013"/>
          </a:xfrm>
          <a:prstGeom prst="ellipse">
            <a:avLst/>
          </a:prstGeom>
          <a:ln>
            <a:noFill/>
          </a:ln>
          <a:effectLst>
            <a:softEdge rad="317500"/>
          </a:effectLst>
        </p:spPr>
      </p:pic>
      <p:sp>
        <p:nvSpPr>
          <p:cNvPr id="5" name="TextBox 4"/>
          <p:cNvSpPr txBox="1"/>
          <p:nvPr/>
        </p:nvSpPr>
        <p:spPr>
          <a:xfrm>
            <a:off x="0" y="1517650"/>
            <a:ext cx="9144000" cy="769441"/>
          </a:xfrm>
          <a:prstGeom prst="rect">
            <a:avLst/>
          </a:prstGeom>
          <a:noFill/>
        </p:spPr>
        <p:txBody>
          <a:bodyPr wrap="square" rtlCol="0">
            <a:spAutoFit/>
          </a:bodyPr>
          <a:lstStyle/>
          <a:p>
            <a:pPr algn="ctr"/>
            <a:r>
              <a:rPr lang="en-GB" sz="4400" dirty="0" smtClean="0">
                <a:solidFill>
                  <a:schemeClr val="bg1"/>
                </a:solidFill>
              </a:rPr>
              <a:t>Measurement and Manufacture</a:t>
            </a:r>
            <a:endParaRPr lang="en-GB" sz="4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990" y="3410777"/>
            <a:ext cx="4815535" cy="359445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Title 1"/>
          <p:cNvSpPr>
            <a:spLocks noGrp="1"/>
          </p:cNvSpPr>
          <p:nvPr>
            <p:ph type="title"/>
          </p:nvPr>
        </p:nvSpPr>
        <p:spPr/>
        <p:txBody>
          <a:bodyPr>
            <a:normAutofit fontScale="90000"/>
          </a:bodyPr>
          <a:lstStyle/>
          <a:p>
            <a:r>
              <a:rPr lang="en-GB" dirty="0" smtClean="0"/>
              <a:t>Quantum Limitations</a:t>
            </a:r>
            <a:endParaRPr lang="en-GB" dirty="0"/>
          </a:p>
        </p:txBody>
      </p:sp>
      <p:sp>
        <p:nvSpPr>
          <p:cNvPr id="3" name="Content Placeholder 2"/>
          <p:cNvSpPr>
            <a:spLocks noGrp="1"/>
          </p:cNvSpPr>
          <p:nvPr>
            <p:ph idx="1"/>
          </p:nvPr>
        </p:nvSpPr>
        <p:spPr/>
        <p:txBody>
          <a:bodyPr/>
          <a:lstStyle/>
          <a:p>
            <a:r>
              <a:rPr lang="en-GB" dirty="0" smtClean="0"/>
              <a:t>Quantum Limitations will:</a:t>
            </a:r>
          </a:p>
          <a:p>
            <a:pPr lvl="1"/>
            <a:r>
              <a:rPr lang="en-GB" dirty="0" smtClean="0"/>
              <a:t>Limit the accuracy to which chips can be made with current etching technology</a:t>
            </a:r>
          </a:p>
          <a:p>
            <a:pPr lvl="1"/>
            <a:r>
              <a:rPr lang="en-GB" dirty="0" smtClean="0"/>
              <a:t>Limit the size to which individual transistor gates can be miniaturised</a:t>
            </a:r>
          </a:p>
          <a:p>
            <a:r>
              <a:rPr lang="en-GB" dirty="0" smtClean="0"/>
              <a:t>Quantum Limitations are a natural limitation to evermore miniaturisation</a:t>
            </a:r>
          </a:p>
          <a:p>
            <a:r>
              <a:rPr lang="en-GB" dirty="0" smtClean="0"/>
              <a:t>Let’s assume however  that we overcome these issues ...</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Relativistic Limitations</a:t>
            </a:r>
            <a:endParaRPr lang="en-GB" dirty="0"/>
          </a:p>
        </p:txBody>
      </p:sp>
      <p:pic>
        <p:nvPicPr>
          <p:cNvPr id="4" name="Picture 3" descr="solar_heat.jpg"/>
          <p:cNvPicPr>
            <a:picLocks noChangeAspect="1"/>
          </p:cNvPicPr>
          <p:nvPr/>
        </p:nvPicPr>
        <p:blipFill>
          <a:blip r:embed="rId2"/>
          <a:stretch>
            <a:fillRect/>
          </a:stretch>
        </p:blipFill>
        <p:spPr>
          <a:xfrm>
            <a:off x="2082801" y="2584451"/>
            <a:ext cx="4889500" cy="3155950"/>
          </a:xfrm>
          <a:prstGeom prst="ellipse">
            <a:avLst/>
          </a:prstGeom>
          <a:ln>
            <a:noFill/>
          </a:ln>
          <a:effectLst>
            <a:softEdge rad="317500"/>
          </a:effectLst>
        </p:spPr>
      </p:pic>
      <p:sp>
        <p:nvSpPr>
          <p:cNvPr id="5" name="TextBox 4"/>
          <p:cNvSpPr txBox="1"/>
          <p:nvPr/>
        </p:nvSpPr>
        <p:spPr>
          <a:xfrm>
            <a:off x="0" y="1517650"/>
            <a:ext cx="9144000" cy="769441"/>
          </a:xfrm>
          <a:prstGeom prst="rect">
            <a:avLst/>
          </a:prstGeom>
          <a:noFill/>
        </p:spPr>
        <p:txBody>
          <a:bodyPr wrap="square" rtlCol="0">
            <a:spAutoFit/>
          </a:bodyPr>
          <a:lstStyle/>
          <a:p>
            <a:pPr algn="ctr"/>
            <a:r>
              <a:rPr lang="en-GB" sz="4400" dirty="0" smtClean="0">
                <a:solidFill>
                  <a:schemeClr val="bg1"/>
                </a:solidFill>
              </a:rPr>
              <a:t>Timing and Energy</a:t>
            </a:r>
            <a:endParaRPr lang="en-GB" sz="4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Relativistic Limitations</a:t>
            </a:r>
            <a:endParaRPr lang="en-GB" dirty="0"/>
          </a:p>
        </p:txBody>
      </p:sp>
      <p:sp>
        <p:nvSpPr>
          <p:cNvPr id="3" name="Content Placeholder 2"/>
          <p:cNvSpPr>
            <a:spLocks noGrp="1"/>
          </p:cNvSpPr>
          <p:nvPr>
            <p:ph idx="1"/>
          </p:nvPr>
        </p:nvSpPr>
        <p:spPr/>
        <p:txBody>
          <a:bodyPr>
            <a:normAutofit lnSpcReduction="10000"/>
          </a:bodyPr>
          <a:lstStyle/>
          <a:p>
            <a:r>
              <a:rPr lang="en-GB" dirty="0" smtClean="0"/>
              <a:t>Consider a 3 GHz processor (off today’s shelf)</a:t>
            </a:r>
          </a:p>
          <a:p>
            <a:pPr lvl="1"/>
            <a:r>
              <a:rPr lang="en-GB" dirty="0" smtClean="0"/>
              <a:t>In 1 cycle a signal can propagate at most c/(3 GHz) = ~ 10cm</a:t>
            </a:r>
          </a:p>
          <a:p>
            <a:pPr lvl="1"/>
            <a:r>
              <a:rPr lang="en-GB" dirty="0" smtClean="0"/>
              <a:t>For a 1-cycle round-trip to cache memory and back the cache location can be at most ~5 cm away.</a:t>
            </a:r>
          </a:p>
          <a:p>
            <a:pPr lvl="1"/>
            <a:r>
              <a:rPr lang="en-GB" dirty="0" smtClean="0"/>
              <a:t>Electrical signals travel at ~0.5 c in typical materials therefore in practice, a 1-cycle memory can be at most ~2.5 cm away</a:t>
            </a:r>
          </a:p>
          <a:p>
            <a:r>
              <a:rPr lang="en-GB" dirty="0" smtClean="0"/>
              <a:t>As clock speeds increase architectures must be increasingly local.</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Relativistic Limitations</a:t>
            </a:r>
            <a:endParaRPr lang="en-GB" dirty="0"/>
          </a:p>
        </p:txBody>
      </p:sp>
      <p:sp>
        <p:nvSpPr>
          <p:cNvPr id="3" name="Content Placeholder 2"/>
          <p:cNvSpPr>
            <a:spLocks noGrp="1"/>
          </p:cNvSpPr>
          <p:nvPr>
            <p:ph idx="1"/>
          </p:nvPr>
        </p:nvSpPr>
        <p:spPr/>
        <p:txBody>
          <a:bodyPr>
            <a:normAutofit/>
          </a:bodyPr>
          <a:lstStyle/>
          <a:p>
            <a:r>
              <a:rPr lang="en-GB" dirty="0" smtClean="0"/>
              <a:t>Computer systems are powered at 10V which equates to 10 </a:t>
            </a:r>
            <a:r>
              <a:rPr lang="en-GB" dirty="0" err="1" smtClean="0"/>
              <a:t>eV</a:t>
            </a:r>
            <a:r>
              <a:rPr lang="en-GB" dirty="0" smtClean="0"/>
              <a:t>.</a:t>
            </a:r>
          </a:p>
          <a:p>
            <a:r>
              <a:rPr lang="en-GB" dirty="0" smtClean="0"/>
              <a:t>Corresponds to a max clock speed of 9.7 PHz</a:t>
            </a:r>
          </a:p>
          <a:p>
            <a:pPr lvl="1"/>
            <a:r>
              <a:rPr lang="en-GB" dirty="0" smtClean="0"/>
              <a:t>~ 5 million times faster than today’s CPUs</a:t>
            </a:r>
          </a:p>
          <a:p>
            <a:pPr lvl="1"/>
            <a:r>
              <a:rPr lang="en-GB" dirty="0" smtClean="0"/>
              <a:t>~ 100,000 times faster than today’s superconducting logics</a:t>
            </a:r>
          </a:p>
          <a:p>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antum.jpg"/>
          <p:cNvPicPr>
            <a:picLocks noChangeAspect="1"/>
          </p:cNvPicPr>
          <p:nvPr/>
        </p:nvPicPr>
        <p:blipFill>
          <a:blip r:embed="rId2"/>
          <a:stretch>
            <a:fillRect/>
          </a:stretch>
        </p:blipFill>
        <p:spPr>
          <a:xfrm>
            <a:off x="2571750" y="0"/>
            <a:ext cx="3619500" cy="2895600"/>
          </a:xfrm>
          <a:prstGeom prst="rect">
            <a:avLst/>
          </a:prstGeom>
          <a:noFill/>
          <a:ln>
            <a:noFill/>
          </a:ln>
          <a:effectLst>
            <a:softEdge rad="635000"/>
          </a:effectLst>
        </p:spPr>
      </p:pic>
      <p:sp>
        <p:nvSpPr>
          <p:cNvPr id="4" name="Title 3"/>
          <p:cNvSpPr>
            <a:spLocks noGrp="1"/>
          </p:cNvSpPr>
          <p:nvPr>
            <p:ph type="ctrTitle"/>
          </p:nvPr>
        </p:nvSpPr>
        <p:spPr/>
        <p:txBody>
          <a:bodyPr/>
          <a:lstStyle/>
          <a:p>
            <a:r>
              <a:rPr lang="en-GB" dirty="0" smtClean="0"/>
              <a:t>Where do we go from here?</a:t>
            </a:r>
            <a:endParaRPr lang="en-GB" dirty="0"/>
          </a:p>
        </p:txBody>
      </p:sp>
      <p:sp>
        <p:nvSpPr>
          <p:cNvPr id="5" name="Subtitle 4"/>
          <p:cNvSpPr>
            <a:spLocks noGrp="1"/>
          </p:cNvSpPr>
          <p:nvPr>
            <p:ph type="subTitle" idx="1"/>
          </p:nvPr>
        </p:nvSpPr>
        <p:spPr/>
        <p:txBody>
          <a:bodyPr/>
          <a:lstStyle/>
          <a:p>
            <a:r>
              <a:rPr lang="en-GB" dirty="0" smtClean="0"/>
              <a:t>perhaps</a:t>
            </a:r>
          </a:p>
          <a:p>
            <a:r>
              <a:rPr lang="en-GB" dirty="0" smtClean="0"/>
              <a:t>Quantum Computing</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Can Quantum Computing Offer?</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97567184"/>
              </p:ext>
            </p:extLst>
          </p:nvPr>
        </p:nvGraphicFramePr>
        <p:xfrm>
          <a:off x="438150" y="1428750"/>
          <a:ext cx="8229600" cy="443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4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A62E45F7-125D-4389-B678-641AA240414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80A4E676-D3E9-49FB-AD62-FBFF8F1E23D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826962AD-4CA7-426D-A22A-D2D5D5C57B2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E0E97844-6D50-4C07-9E43-6B1E9E6A3BC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3B76BF91-F9BE-4E5B-988F-BF16341D67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CFC5D1C4-CEB6-4401-904A-F273F856538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79D28C8E-18AD-4E31-96A4-EDE72416C9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3203975"/>
            <a:ext cx="9143998" cy="2430270"/>
          </a:xfrm>
        </p:spPr>
        <p:txBody>
          <a:bodyPr>
            <a:normAutofit/>
          </a:bodyPr>
          <a:lstStyle/>
          <a:p>
            <a:r>
              <a:rPr lang="en-GB" dirty="0" smtClean="0"/>
              <a:t>How </a:t>
            </a:r>
            <a:r>
              <a:rPr lang="en-GB" i="1" dirty="0" smtClean="0"/>
              <a:t>can</a:t>
            </a:r>
            <a:r>
              <a:rPr lang="en-GB" dirty="0" smtClean="0"/>
              <a:t> you use Quantum Effects to do Computation?</a:t>
            </a:r>
            <a:endParaRPr lang="en-GB" dirty="0"/>
          </a:p>
        </p:txBody>
      </p:sp>
      <p:pic>
        <p:nvPicPr>
          <p:cNvPr id="6" name="Picture 5" descr="quantum.jpg"/>
          <p:cNvPicPr>
            <a:picLocks noChangeAspect="1"/>
          </p:cNvPicPr>
          <p:nvPr/>
        </p:nvPicPr>
        <p:blipFill>
          <a:blip r:embed="rId2"/>
          <a:stretch>
            <a:fillRect/>
          </a:stretch>
        </p:blipFill>
        <p:spPr>
          <a:xfrm>
            <a:off x="2571750" y="0"/>
            <a:ext cx="3619500" cy="2895600"/>
          </a:xfrm>
          <a:prstGeom prst="rect">
            <a:avLst/>
          </a:prstGeom>
          <a:noFill/>
          <a:ln>
            <a:noFill/>
          </a:ln>
          <a:effectLst>
            <a:softEdge rad="635000"/>
          </a:effectLst>
        </p:spPr>
      </p:pic>
      <p:sp>
        <p:nvSpPr>
          <p:cNvPr id="7" name="Rectangle 6"/>
          <p:cNvSpPr/>
          <p:nvPr/>
        </p:nvSpPr>
        <p:spPr>
          <a:xfrm>
            <a:off x="0" y="2663915"/>
            <a:ext cx="9143999" cy="769441"/>
          </a:xfrm>
          <a:prstGeom prst="rect">
            <a:avLst/>
          </a:prstGeom>
        </p:spPr>
        <p:txBody>
          <a:bodyPr wrap="square">
            <a:spAutoFit/>
          </a:bodyPr>
          <a:lstStyle/>
          <a:p>
            <a:pPr algn="ctr"/>
            <a:r>
              <a:rPr lang="en-GB" sz="4400" dirty="0">
                <a:solidFill>
                  <a:schemeClr val="bg1"/>
                </a:solidFill>
              </a:rPr>
              <a:t>So …</a:t>
            </a:r>
          </a:p>
        </p:txBody>
      </p:sp>
      <p:sp>
        <p:nvSpPr>
          <p:cNvPr id="8" name="TextBox 7"/>
          <p:cNvSpPr txBox="1"/>
          <p:nvPr/>
        </p:nvSpPr>
        <p:spPr>
          <a:xfrm>
            <a:off x="0" y="5319210"/>
            <a:ext cx="9143999" cy="523220"/>
          </a:xfrm>
          <a:prstGeom prst="rect">
            <a:avLst/>
          </a:prstGeom>
          <a:noFill/>
        </p:spPr>
        <p:txBody>
          <a:bodyPr wrap="square" rtlCol="0">
            <a:spAutoFit/>
          </a:bodyPr>
          <a:lstStyle/>
          <a:p>
            <a:pPr algn="ctr"/>
            <a:r>
              <a:rPr lang="en-GB" sz="2800" dirty="0" smtClean="0">
                <a:solidFill>
                  <a:schemeClr val="accent1">
                    <a:lumMod val="40000"/>
                    <a:lumOff val="60000"/>
                  </a:schemeClr>
                </a:solidFill>
              </a:rPr>
              <a:t>… consider the </a:t>
            </a:r>
            <a:r>
              <a:rPr lang="en-GB" sz="2800" dirty="0">
                <a:solidFill>
                  <a:schemeClr val="accent1">
                    <a:lumMod val="40000"/>
                    <a:lumOff val="60000"/>
                  </a:schemeClr>
                </a:solidFill>
              </a:rPr>
              <a:t>c</a:t>
            </a:r>
            <a:r>
              <a:rPr lang="en-GB" sz="2800" dirty="0" smtClean="0">
                <a:solidFill>
                  <a:schemeClr val="accent1">
                    <a:lumMod val="40000"/>
                    <a:lumOff val="60000"/>
                  </a:schemeClr>
                </a:solidFill>
              </a:rPr>
              <a:t>lassic ‘Double Slit’ </a:t>
            </a:r>
            <a:r>
              <a:rPr lang="en-GB" sz="2800" dirty="0">
                <a:solidFill>
                  <a:schemeClr val="accent1">
                    <a:lumMod val="40000"/>
                    <a:lumOff val="60000"/>
                  </a:schemeClr>
                </a:solidFill>
              </a:rPr>
              <a:t>e</a:t>
            </a:r>
            <a:r>
              <a:rPr lang="en-GB" sz="2800" dirty="0" smtClean="0">
                <a:solidFill>
                  <a:schemeClr val="accent1">
                    <a:lumMod val="40000"/>
                    <a:lumOff val="60000"/>
                  </a:schemeClr>
                </a:solidFill>
              </a:rPr>
              <a:t>xperiment …</a:t>
            </a:r>
            <a:endParaRPr lang="en-GB" sz="2800" dirty="0">
              <a:solidFill>
                <a:schemeClr val="accent1">
                  <a:lumMod val="40000"/>
                  <a:lumOff val="60000"/>
                </a:schemeClr>
              </a:solidFill>
            </a:endParaRPr>
          </a:p>
        </p:txBody>
      </p:sp>
    </p:spTree>
    <p:extLst>
      <p:ext uri="{BB962C8B-B14F-4D97-AF65-F5344CB8AC3E}">
        <p14:creationId xmlns:p14="http://schemas.microsoft.com/office/powerpoint/2010/main" val="202429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160"/>
          <p:cNvGrpSpPr/>
          <p:nvPr/>
        </p:nvGrpSpPr>
        <p:grpSpPr>
          <a:xfrm rot="10800000">
            <a:off x="7327900" y="2406650"/>
            <a:ext cx="1116106" cy="3911600"/>
            <a:chOff x="6239435" y="1277471"/>
            <a:chExt cx="2380129" cy="4303058"/>
          </a:xfrm>
        </p:grpSpPr>
        <p:sp>
          <p:nvSpPr>
            <p:cNvPr id="156" name="Rectangle 155"/>
            <p:cNvSpPr/>
            <p:nvPr/>
          </p:nvSpPr>
          <p:spPr>
            <a:xfrm>
              <a:off x="6736977" y="1277471"/>
              <a:ext cx="1425388" cy="4303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p:cNvSpPr/>
            <p:nvPr/>
          </p:nvSpPr>
          <p:spPr>
            <a:xfrm>
              <a:off x="6239435" y="2842220"/>
              <a:ext cx="2380129" cy="1089211"/>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p:cNvGrpSpPr/>
          <p:nvPr/>
        </p:nvGrpSpPr>
        <p:grpSpPr>
          <a:xfrm>
            <a:off x="215901" y="1428750"/>
            <a:ext cx="2533649" cy="3289300"/>
            <a:chOff x="215901" y="1428750"/>
            <a:chExt cx="2533649" cy="3289300"/>
          </a:xfrm>
        </p:grpSpPr>
        <p:grpSp>
          <p:nvGrpSpPr>
            <p:cNvPr id="159" name="Group 158"/>
            <p:cNvGrpSpPr/>
            <p:nvPr/>
          </p:nvGrpSpPr>
          <p:grpSpPr>
            <a:xfrm>
              <a:off x="1174837" y="4476386"/>
              <a:ext cx="1574713" cy="241664"/>
              <a:chOff x="612300" y="3312000"/>
              <a:chExt cx="1569190" cy="238538"/>
            </a:xfrm>
            <a:effectLst>
              <a:glow rad="101600">
                <a:schemeClr val="bg1">
                  <a:alpha val="60000"/>
                </a:schemeClr>
              </a:glow>
            </a:effectLst>
          </p:grpSpPr>
          <p:sp>
            <p:nvSpPr>
              <p:cNvPr id="148" name="Arc 147"/>
              <p:cNvSpPr/>
              <p:nvPr/>
            </p:nvSpPr>
            <p:spPr>
              <a:xfrm rot="13500000">
                <a:off x="1947006" y="3311516"/>
                <a:ext cx="234000" cy="234968"/>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Arc 148"/>
              <p:cNvSpPr/>
              <p:nvPr/>
            </p:nvSpPr>
            <p:spPr>
              <a:xfrm rot="13500000">
                <a:off x="1756402" y="3311516"/>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Arc 149"/>
              <p:cNvSpPr/>
              <p:nvPr/>
            </p:nvSpPr>
            <p:spPr>
              <a:xfrm rot="13500000">
                <a:off x="1565799" y="3311516"/>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Arc 150"/>
              <p:cNvSpPr/>
              <p:nvPr/>
            </p:nvSpPr>
            <p:spPr>
              <a:xfrm rot="13500000">
                <a:off x="1375196" y="3311516"/>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Arc 151"/>
              <p:cNvSpPr/>
              <p:nvPr/>
            </p:nvSpPr>
            <p:spPr>
              <a:xfrm rot="13500000">
                <a:off x="1184593"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Arc 152"/>
              <p:cNvSpPr/>
              <p:nvPr/>
            </p:nvSpPr>
            <p:spPr>
              <a:xfrm rot="13500000">
                <a:off x="993990"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Arc 153"/>
              <p:cNvSpPr/>
              <p:nvPr/>
            </p:nvSpPr>
            <p:spPr>
              <a:xfrm rot="13500000">
                <a:off x="803387"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Arc 154"/>
              <p:cNvSpPr/>
              <p:nvPr/>
            </p:nvSpPr>
            <p:spPr>
              <a:xfrm rot="13500000">
                <a:off x="612784"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7" name="Rounded Rectangular Callout 46"/>
            <p:cNvSpPr/>
            <p:nvPr/>
          </p:nvSpPr>
          <p:spPr>
            <a:xfrm>
              <a:off x="215901" y="1428750"/>
              <a:ext cx="1555750" cy="933450"/>
            </a:xfrm>
            <a:prstGeom prst="wedgeRoundRectCallout">
              <a:avLst>
                <a:gd name="adj1" fmla="val 59167"/>
                <a:gd name="adj2" fmla="val 24949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Beam of Light</a:t>
              </a:r>
              <a:endParaRPr lang="en-GB" dirty="0"/>
            </a:p>
          </p:txBody>
        </p:sp>
      </p:grpSp>
      <p:grpSp>
        <p:nvGrpSpPr>
          <p:cNvPr id="2" name="Group 1"/>
          <p:cNvGrpSpPr/>
          <p:nvPr/>
        </p:nvGrpSpPr>
        <p:grpSpPr>
          <a:xfrm>
            <a:off x="1860550" y="1428750"/>
            <a:ext cx="1644650" cy="4622800"/>
            <a:chOff x="1860550" y="1428750"/>
            <a:chExt cx="1644650" cy="4622800"/>
          </a:xfrm>
        </p:grpSpPr>
        <p:grpSp>
          <p:nvGrpSpPr>
            <p:cNvPr id="54" name="Group 53"/>
            <p:cNvGrpSpPr/>
            <p:nvPr/>
          </p:nvGrpSpPr>
          <p:grpSpPr>
            <a:xfrm>
              <a:off x="2794000" y="3142406"/>
              <a:ext cx="140590" cy="2909144"/>
              <a:chOff x="2794000" y="3142406"/>
              <a:chExt cx="140590" cy="2909144"/>
            </a:xfrm>
          </p:grpSpPr>
          <p:sp>
            <p:nvSpPr>
              <p:cNvPr id="145" name="Rectangle 144"/>
              <p:cNvSpPr/>
              <p:nvPr/>
            </p:nvSpPr>
            <p:spPr>
              <a:xfrm>
                <a:off x="2794000" y="3142406"/>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a:off x="2794000" y="4742606"/>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ounded Rectangular Callout 47"/>
            <p:cNvSpPr/>
            <p:nvPr/>
          </p:nvSpPr>
          <p:spPr>
            <a:xfrm>
              <a:off x="186055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Barrier with a Single </a:t>
              </a:r>
              <a:r>
                <a:rPr lang="en-GB" dirty="0"/>
                <a:t>S</a:t>
              </a:r>
              <a:r>
                <a:rPr lang="en-GB" dirty="0" smtClean="0"/>
                <a:t>lit</a:t>
              </a:r>
              <a:endParaRPr lang="en-GB" dirty="0"/>
            </a:p>
          </p:txBody>
        </p:sp>
      </p:grpSp>
      <p:grpSp>
        <p:nvGrpSpPr>
          <p:cNvPr id="144" name="Group 143"/>
          <p:cNvGrpSpPr/>
          <p:nvPr/>
        </p:nvGrpSpPr>
        <p:grpSpPr>
          <a:xfrm>
            <a:off x="2809626" y="3162300"/>
            <a:ext cx="3362574" cy="2844800"/>
            <a:chOff x="2941778" y="3468444"/>
            <a:chExt cx="3350778" cy="2808000"/>
          </a:xfrm>
          <a:effectLst>
            <a:glow rad="101600">
              <a:schemeClr val="bg1">
                <a:alpha val="60000"/>
              </a:schemeClr>
            </a:glow>
          </a:effectLst>
        </p:grpSpPr>
        <p:grpSp>
          <p:nvGrpSpPr>
            <p:cNvPr id="113" name="Group 112"/>
            <p:cNvGrpSpPr/>
            <p:nvPr/>
          </p:nvGrpSpPr>
          <p:grpSpPr>
            <a:xfrm>
              <a:off x="2945554" y="3468444"/>
              <a:ext cx="3347002" cy="2808000"/>
              <a:chOff x="2256548" y="2015475"/>
              <a:chExt cx="3347002" cy="2808000"/>
            </a:xfrm>
          </p:grpSpPr>
          <p:sp>
            <p:nvSpPr>
              <p:cNvPr id="32" name="Arc 31"/>
              <p:cNvSpPr/>
              <p:nvPr/>
            </p:nvSpPr>
            <p:spPr>
              <a:xfrm rot="13500000">
                <a:off x="2449766" y="2837723"/>
                <a:ext cx="1170000" cy="117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3500000">
                <a:off x="2500926" y="2716867"/>
                <a:ext cx="1404000" cy="140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rot="13500000">
                <a:off x="2550746" y="2601946"/>
                <a:ext cx="1638000" cy="163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p:cNvSpPr/>
              <p:nvPr/>
            </p:nvSpPr>
            <p:spPr>
              <a:xfrm rot="13500000">
                <a:off x="2596144" y="2487027"/>
                <a:ext cx="1872000" cy="187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rot="13500000">
                <a:off x="2653418" y="2366171"/>
                <a:ext cx="2106000" cy="210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rot="13500000">
                <a:off x="2698817" y="2251253"/>
                <a:ext cx="2340000" cy="234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13500000">
                <a:off x="2742971" y="2131700"/>
                <a:ext cx="2574000" cy="257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p:cNvSpPr/>
              <p:nvPr/>
            </p:nvSpPr>
            <p:spPr>
              <a:xfrm rot="13500000">
                <a:off x="2795550" y="2015475"/>
                <a:ext cx="2808000" cy="280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p:cNvSpPr/>
              <p:nvPr/>
            </p:nvSpPr>
            <p:spPr>
              <a:xfrm rot="13500000">
                <a:off x="2404682" y="2952642"/>
                <a:ext cx="936000" cy="93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p:cNvSpPr/>
              <p:nvPr/>
            </p:nvSpPr>
            <p:spPr>
              <a:xfrm rot="13500000">
                <a:off x="2355942" y="3067562"/>
                <a:ext cx="702000" cy="70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rot="13500000">
                <a:off x="2307449" y="3190432"/>
                <a:ext cx="468000" cy="46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rot="13500000">
                <a:off x="2257032" y="3306416"/>
                <a:ext cx="234000" cy="234968"/>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5" name="Arc 114"/>
            <p:cNvSpPr/>
            <p:nvPr/>
          </p:nvSpPr>
          <p:spPr>
            <a:xfrm rot="13500000">
              <a:off x="3134996" y="4290692"/>
              <a:ext cx="1170000" cy="117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Arc 115"/>
            <p:cNvSpPr/>
            <p:nvPr/>
          </p:nvSpPr>
          <p:spPr>
            <a:xfrm rot="13500000">
              <a:off x="3186156" y="4169836"/>
              <a:ext cx="1404000" cy="140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Arc 116"/>
            <p:cNvSpPr/>
            <p:nvPr/>
          </p:nvSpPr>
          <p:spPr>
            <a:xfrm rot="13500000">
              <a:off x="3235976" y="4054915"/>
              <a:ext cx="1638000" cy="163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Arc 117"/>
            <p:cNvSpPr/>
            <p:nvPr/>
          </p:nvSpPr>
          <p:spPr>
            <a:xfrm rot="13500000">
              <a:off x="3281374" y="3939996"/>
              <a:ext cx="1872000" cy="187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Arc 118"/>
            <p:cNvSpPr/>
            <p:nvPr/>
          </p:nvSpPr>
          <p:spPr>
            <a:xfrm rot="13500000">
              <a:off x="3338648" y="3819140"/>
              <a:ext cx="2106000" cy="210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Arc 119"/>
            <p:cNvSpPr/>
            <p:nvPr/>
          </p:nvSpPr>
          <p:spPr>
            <a:xfrm rot="13500000">
              <a:off x="3384047" y="3704222"/>
              <a:ext cx="2340000" cy="234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Arc 120"/>
            <p:cNvSpPr/>
            <p:nvPr/>
          </p:nvSpPr>
          <p:spPr>
            <a:xfrm rot="13500000">
              <a:off x="3428201" y="3584669"/>
              <a:ext cx="2574000" cy="257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Arc 121"/>
            <p:cNvSpPr/>
            <p:nvPr/>
          </p:nvSpPr>
          <p:spPr>
            <a:xfrm rot="13500000">
              <a:off x="3480780" y="3468444"/>
              <a:ext cx="2808000" cy="280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Arc 122"/>
            <p:cNvSpPr/>
            <p:nvPr/>
          </p:nvSpPr>
          <p:spPr>
            <a:xfrm rot="13500000">
              <a:off x="3089912" y="4405611"/>
              <a:ext cx="936000" cy="93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Arc 123"/>
            <p:cNvSpPr/>
            <p:nvPr/>
          </p:nvSpPr>
          <p:spPr>
            <a:xfrm rot="13500000">
              <a:off x="3041172" y="4520531"/>
              <a:ext cx="702000" cy="70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p:cNvSpPr/>
            <p:nvPr/>
          </p:nvSpPr>
          <p:spPr>
            <a:xfrm rot="13500000">
              <a:off x="2992679" y="4643401"/>
              <a:ext cx="468000" cy="46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Arc 125"/>
            <p:cNvSpPr/>
            <p:nvPr/>
          </p:nvSpPr>
          <p:spPr>
            <a:xfrm rot="13500000">
              <a:off x="2942262" y="4759385"/>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9" name="Rounded Rectangular Callout 48"/>
          <p:cNvSpPr/>
          <p:nvPr/>
        </p:nvSpPr>
        <p:spPr>
          <a:xfrm>
            <a:off x="3594100" y="1428750"/>
            <a:ext cx="1555749" cy="933450"/>
          </a:xfrm>
          <a:prstGeom prst="wedgeRoundRectCallout">
            <a:avLst>
              <a:gd name="adj1" fmla="val -16330"/>
              <a:gd name="adj2" fmla="val 216801"/>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Light waves ‘fan out’ like water waves</a:t>
            </a:r>
            <a:endParaRPr lang="en-GB" dirty="0"/>
          </a:p>
        </p:txBody>
      </p:sp>
      <p:grpSp>
        <p:nvGrpSpPr>
          <p:cNvPr id="3" name="Group 2"/>
          <p:cNvGrpSpPr/>
          <p:nvPr/>
        </p:nvGrpSpPr>
        <p:grpSpPr>
          <a:xfrm>
            <a:off x="5238750" y="1428750"/>
            <a:ext cx="1555749" cy="4933949"/>
            <a:chOff x="5238750" y="1428750"/>
            <a:chExt cx="1555749" cy="4933949"/>
          </a:xfrm>
        </p:grpSpPr>
        <p:grpSp>
          <p:nvGrpSpPr>
            <p:cNvPr id="44" name="Group 43"/>
            <p:cNvGrpSpPr/>
            <p:nvPr/>
          </p:nvGrpSpPr>
          <p:grpSpPr>
            <a:xfrm flipH="1">
              <a:off x="6527800" y="2451100"/>
              <a:ext cx="133350" cy="3911599"/>
              <a:chOff x="6239435" y="1233111"/>
              <a:chExt cx="2380129" cy="4303058"/>
            </a:xfrm>
            <a:solidFill>
              <a:schemeClr val="tx1"/>
            </a:solidFill>
          </p:grpSpPr>
          <p:sp>
            <p:nvSpPr>
              <p:cNvPr id="45" name="Rectangle 44"/>
              <p:cNvSpPr/>
              <p:nvPr/>
            </p:nvSpPr>
            <p:spPr>
              <a:xfrm>
                <a:off x="6455819" y="1233111"/>
                <a:ext cx="1425389" cy="4303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239435" y="2904565"/>
                <a:ext cx="2380129" cy="1089211"/>
              </a:xfrm>
              <a:prstGeom prst="rect">
                <a:avLst/>
              </a:prstGeom>
              <a:gr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Rounded Rectangular Callout 49"/>
            <p:cNvSpPr/>
            <p:nvPr/>
          </p:nvSpPr>
          <p:spPr>
            <a:xfrm>
              <a:off x="5238750" y="1428750"/>
              <a:ext cx="1555749" cy="933450"/>
            </a:xfrm>
            <a:prstGeom prst="wedgeRoundRectCallout">
              <a:avLst>
                <a:gd name="adj1" fmla="val 33262"/>
                <a:gd name="adj2" fmla="val 26884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Detector Screen</a:t>
              </a:r>
              <a:endParaRPr lang="en-GB" dirty="0"/>
            </a:p>
          </p:txBody>
        </p:sp>
      </p:grpSp>
      <p:sp>
        <p:nvSpPr>
          <p:cNvPr id="51" name="Rounded Rectangular Callout 50"/>
          <p:cNvSpPr/>
          <p:nvPr/>
        </p:nvSpPr>
        <p:spPr>
          <a:xfrm>
            <a:off x="688340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Shows ‘Blurred’ pattern</a:t>
            </a:r>
            <a:endParaRPr lang="en-GB" dirty="0"/>
          </a:p>
        </p:txBody>
      </p:sp>
      <p:sp>
        <p:nvSpPr>
          <p:cNvPr id="52" name="Title 1"/>
          <p:cNvSpPr>
            <a:spLocks noGrp="1"/>
          </p:cNvSpPr>
          <p:nvPr>
            <p:ph type="title"/>
          </p:nvPr>
        </p:nvSpPr>
        <p:spPr/>
        <p:txBody>
          <a:bodyPr>
            <a:normAutofit fontScale="90000"/>
          </a:bodyPr>
          <a:lstStyle/>
          <a:p>
            <a:r>
              <a:rPr lang="en-GB" dirty="0" smtClean="0">
                <a:solidFill>
                  <a:schemeClr val="accent1">
                    <a:lumMod val="60000"/>
                    <a:lumOff val="40000"/>
                  </a:schemeClr>
                </a:solidFill>
              </a:rPr>
              <a:t>The Double Slit Experiment – Part 1</a:t>
            </a:r>
            <a:endParaRPr lang="en-GB" dirty="0">
              <a:solidFill>
                <a:schemeClr val="accent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wipe(left)">
                                      <p:cBhvr>
                                        <p:cTn id="17" dur="1000"/>
                                        <p:tgtEl>
                                          <p:spTgt spid="14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animEffect transition="in" filter="fade">
                                      <p:cBhvr>
                                        <p:cTn id="29"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215901" y="1428750"/>
            <a:ext cx="2533649" cy="3289300"/>
            <a:chOff x="215901" y="1428750"/>
            <a:chExt cx="2533649" cy="3289300"/>
          </a:xfrm>
        </p:grpSpPr>
        <p:grpSp>
          <p:nvGrpSpPr>
            <p:cNvPr id="4" name="Group 158"/>
            <p:cNvGrpSpPr/>
            <p:nvPr/>
          </p:nvGrpSpPr>
          <p:grpSpPr>
            <a:xfrm>
              <a:off x="1174837" y="4476386"/>
              <a:ext cx="1574713" cy="241664"/>
              <a:chOff x="612300" y="3312000"/>
              <a:chExt cx="1569190" cy="238538"/>
            </a:xfrm>
            <a:effectLst>
              <a:glow rad="101600">
                <a:schemeClr val="bg1">
                  <a:alpha val="60000"/>
                </a:schemeClr>
              </a:glow>
            </a:effectLst>
          </p:grpSpPr>
          <p:sp>
            <p:nvSpPr>
              <p:cNvPr id="148" name="Arc 147"/>
              <p:cNvSpPr/>
              <p:nvPr/>
            </p:nvSpPr>
            <p:spPr>
              <a:xfrm rot="13500000">
                <a:off x="1947006" y="3311516"/>
                <a:ext cx="234000" cy="234968"/>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Arc 148"/>
              <p:cNvSpPr/>
              <p:nvPr/>
            </p:nvSpPr>
            <p:spPr>
              <a:xfrm rot="13500000">
                <a:off x="1756402" y="3311516"/>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Arc 149"/>
              <p:cNvSpPr/>
              <p:nvPr/>
            </p:nvSpPr>
            <p:spPr>
              <a:xfrm rot="13500000">
                <a:off x="1565799" y="3311516"/>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Arc 150"/>
              <p:cNvSpPr/>
              <p:nvPr/>
            </p:nvSpPr>
            <p:spPr>
              <a:xfrm rot="13500000">
                <a:off x="1375196" y="3311516"/>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Arc 151"/>
              <p:cNvSpPr/>
              <p:nvPr/>
            </p:nvSpPr>
            <p:spPr>
              <a:xfrm rot="13500000">
                <a:off x="1184593"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Arc 152"/>
              <p:cNvSpPr/>
              <p:nvPr/>
            </p:nvSpPr>
            <p:spPr>
              <a:xfrm rot="13500000">
                <a:off x="993990"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Arc 153"/>
              <p:cNvSpPr/>
              <p:nvPr/>
            </p:nvSpPr>
            <p:spPr>
              <a:xfrm rot="13500000">
                <a:off x="803387"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Arc 154"/>
              <p:cNvSpPr/>
              <p:nvPr/>
            </p:nvSpPr>
            <p:spPr>
              <a:xfrm rot="13500000">
                <a:off x="612784"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7" name="Rounded Rectangular Callout 46"/>
            <p:cNvSpPr/>
            <p:nvPr/>
          </p:nvSpPr>
          <p:spPr>
            <a:xfrm>
              <a:off x="215901" y="1428750"/>
              <a:ext cx="1555750" cy="933450"/>
            </a:xfrm>
            <a:prstGeom prst="wedgeRoundRectCallout">
              <a:avLst>
                <a:gd name="adj1" fmla="val 59167"/>
                <a:gd name="adj2" fmla="val 24949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Beam of Light</a:t>
              </a:r>
              <a:endParaRPr lang="en-GB" dirty="0"/>
            </a:p>
          </p:txBody>
        </p:sp>
      </p:grpSp>
      <p:grpSp>
        <p:nvGrpSpPr>
          <p:cNvPr id="7" name="Group 6"/>
          <p:cNvGrpSpPr/>
          <p:nvPr/>
        </p:nvGrpSpPr>
        <p:grpSpPr>
          <a:xfrm>
            <a:off x="5238750" y="1428750"/>
            <a:ext cx="1555749" cy="4933949"/>
            <a:chOff x="5238750" y="1428750"/>
            <a:chExt cx="1555749" cy="4933949"/>
          </a:xfrm>
        </p:grpSpPr>
        <p:grpSp>
          <p:nvGrpSpPr>
            <p:cNvPr id="6" name="Group 43"/>
            <p:cNvGrpSpPr/>
            <p:nvPr/>
          </p:nvGrpSpPr>
          <p:grpSpPr>
            <a:xfrm flipH="1">
              <a:off x="6527800" y="2451100"/>
              <a:ext cx="133350" cy="3911599"/>
              <a:chOff x="6239435" y="1233111"/>
              <a:chExt cx="2380129" cy="4303058"/>
            </a:xfrm>
            <a:solidFill>
              <a:schemeClr val="tx1"/>
            </a:solidFill>
          </p:grpSpPr>
          <p:sp>
            <p:nvSpPr>
              <p:cNvPr id="45" name="Rectangle 44"/>
              <p:cNvSpPr/>
              <p:nvPr/>
            </p:nvSpPr>
            <p:spPr>
              <a:xfrm>
                <a:off x="6455819" y="1233111"/>
                <a:ext cx="1425389" cy="4303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239435" y="2904565"/>
                <a:ext cx="2380129" cy="1089211"/>
              </a:xfrm>
              <a:prstGeom prst="rect">
                <a:avLst/>
              </a:prstGeom>
              <a:gr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Rounded Rectangular Callout 49"/>
            <p:cNvSpPr/>
            <p:nvPr/>
          </p:nvSpPr>
          <p:spPr>
            <a:xfrm>
              <a:off x="5238750" y="1428750"/>
              <a:ext cx="1555749" cy="933450"/>
            </a:xfrm>
            <a:prstGeom prst="wedgeRoundRectCallout">
              <a:avLst>
                <a:gd name="adj1" fmla="val 33262"/>
                <a:gd name="adj2" fmla="val 26884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Detector Screen</a:t>
              </a:r>
              <a:endParaRPr lang="en-GB" dirty="0"/>
            </a:p>
          </p:txBody>
        </p:sp>
      </p:grpSp>
      <p:sp>
        <p:nvSpPr>
          <p:cNvPr id="52" name="Title 1"/>
          <p:cNvSpPr>
            <a:spLocks noGrp="1"/>
          </p:cNvSpPr>
          <p:nvPr>
            <p:ph type="title"/>
          </p:nvPr>
        </p:nvSpPr>
        <p:spPr/>
        <p:txBody>
          <a:bodyPr>
            <a:normAutofit fontScale="90000"/>
          </a:bodyPr>
          <a:lstStyle/>
          <a:p>
            <a:r>
              <a:rPr lang="en-GB" dirty="0" smtClean="0">
                <a:solidFill>
                  <a:schemeClr val="accent1">
                    <a:lumMod val="60000"/>
                    <a:lumOff val="40000"/>
                  </a:schemeClr>
                </a:solidFill>
              </a:rPr>
              <a:t>The Double Slit Experiment – Part 2</a:t>
            </a:r>
            <a:endParaRPr lang="en-GB" dirty="0">
              <a:solidFill>
                <a:schemeClr val="accent1">
                  <a:lumMod val="60000"/>
                  <a:lumOff val="40000"/>
                </a:schemeClr>
              </a:solidFill>
            </a:endParaRPr>
          </a:p>
        </p:txBody>
      </p:sp>
      <p:grpSp>
        <p:nvGrpSpPr>
          <p:cNvPr id="5" name="Group 4"/>
          <p:cNvGrpSpPr/>
          <p:nvPr/>
        </p:nvGrpSpPr>
        <p:grpSpPr>
          <a:xfrm>
            <a:off x="1860550" y="1428750"/>
            <a:ext cx="1644650" cy="4598244"/>
            <a:chOff x="1860550" y="1428750"/>
            <a:chExt cx="1644650" cy="4598244"/>
          </a:xfrm>
        </p:grpSpPr>
        <p:sp>
          <p:nvSpPr>
            <p:cNvPr id="48" name="Rounded Rectangular Callout 47"/>
            <p:cNvSpPr/>
            <p:nvPr/>
          </p:nvSpPr>
          <p:spPr>
            <a:xfrm>
              <a:off x="186055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Barrier with a </a:t>
              </a:r>
              <a:r>
                <a:rPr lang="en-GB" u="sng" dirty="0" smtClean="0"/>
                <a:t>Double</a:t>
              </a:r>
              <a:r>
                <a:rPr lang="en-GB" dirty="0" smtClean="0"/>
                <a:t> slit</a:t>
              </a:r>
              <a:endParaRPr lang="en-GB" dirty="0"/>
            </a:p>
          </p:txBody>
        </p:sp>
        <p:grpSp>
          <p:nvGrpSpPr>
            <p:cNvPr id="84" name="Group 83"/>
            <p:cNvGrpSpPr/>
            <p:nvPr/>
          </p:nvGrpSpPr>
          <p:grpSpPr>
            <a:xfrm>
              <a:off x="2794000" y="3162300"/>
              <a:ext cx="140590" cy="2864694"/>
              <a:chOff x="2794000" y="3162300"/>
              <a:chExt cx="140590" cy="2864694"/>
            </a:xfrm>
          </p:grpSpPr>
          <p:sp>
            <p:nvSpPr>
              <p:cNvPr id="145" name="Rectangle 144"/>
              <p:cNvSpPr/>
              <p:nvPr/>
            </p:nvSpPr>
            <p:spPr>
              <a:xfrm>
                <a:off x="2794000" y="316230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rot="16200000">
                <a:off x="2816225" y="4518025"/>
                <a:ext cx="88900" cy="13335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2794000" y="471805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9" name="Rounded Rectangular Callout 48"/>
          <p:cNvSpPr/>
          <p:nvPr/>
        </p:nvSpPr>
        <p:spPr>
          <a:xfrm>
            <a:off x="3594100" y="1428750"/>
            <a:ext cx="1555749" cy="933450"/>
          </a:xfrm>
          <a:prstGeom prst="wedgeRoundRectCallout">
            <a:avLst>
              <a:gd name="adj1" fmla="val -16330"/>
              <a:gd name="adj2" fmla="val 216801"/>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Light waves ‘fan out’ like water waves</a:t>
            </a:r>
            <a:endParaRPr lang="en-GB" dirty="0"/>
          </a:p>
        </p:txBody>
      </p:sp>
      <p:grpSp>
        <p:nvGrpSpPr>
          <p:cNvPr id="8" name="Group 7"/>
          <p:cNvGrpSpPr/>
          <p:nvPr/>
        </p:nvGrpSpPr>
        <p:grpSpPr>
          <a:xfrm>
            <a:off x="2838450" y="3028950"/>
            <a:ext cx="3362574" cy="3067050"/>
            <a:chOff x="2838450" y="3028950"/>
            <a:chExt cx="3362574" cy="3067050"/>
          </a:xfrm>
        </p:grpSpPr>
        <p:grpSp>
          <p:nvGrpSpPr>
            <p:cNvPr id="2" name="Group 143"/>
            <p:cNvGrpSpPr/>
            <p:nvPr/>
          </p:nvGrpSpPr>
          <p:grpSpPr>
            <a:xfrm>
              <a:off x="2838450" y="3251200"/>
              <a:ext cx="3362574" cy="2844800"/>
              <a:chOff x="2941778" y="3468444"/>
              <a:chExt cx="3350778" cy="2808000"/>
            </a:xfrm>
            <a:effectLst>
              <a:glow rad="101600">
                <a:schemeClr val="bg1">
                  <a:alpha val="60000"/>
                </a:schemeClr>
              </a:glow>
            </a:effectLst>
          </p:grpSpPr>
          <p:grpSp>
            <p:nvGrpSpPr>
              <p:cNvPr id="3" name="Group 112"/>
              <p:cNvGrpSpPr/>
              <p:nvPr/>
            </p:nvGrpSpPr>
            <p:grpSpPr>
              <a:xfrm>
                <a:off x="2945554" y="3468444"/>
                <a:ext cx="3347002" cy="2808000"/>
                <a:chOff x="2256548" y="2015475"/>
                <a:chExt cx="3347002" cy="2808000"/>
              </a:xfrm>
            </p:grpSpPr>
            <p:sp>
              <p:nvSpPr>
                <p:cNvPr id="32" name="Arc 31"/>
                <p:cNvSpPr/>
                <p:nvPr/>
              </p:nvSpPr>
              <p:spPr>
                <a:xfrm rot="13500000">
                  <a:off x="2449766" y="2837723"/>
                  <a:ext cx="1170000" cy="117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3500000">
                  <a:off x="2500926" y="2716867"/>
                  <a:ext cx="1404000" cy="140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rot="13500000">
                  <a:off x="2550746" y="2601946"/>
                  <a:ext cx="1638000" cy="163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p:cNvSpPr/>
                <p:nvPr/>
              </p:nvSpPr>
              <p:spPr>
                <a:xfrm rot="13500000">
                  <a:off x="2596144" y="2487027"/>
                  <a:ext cx="1872000" cy="187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rot="13500000">
                  <a:off x="2653418" y="2366171"/>
                  <a:ext cx="2106000" cy="210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rot="13500000">
                  <a:off x="2698817" y="2251253"/>
                  <a:ext cx="2340000" cy="234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13500000">
                  <a:off x="2742971" y="2131700"/>
                  <a:ext cx="2574000" cy="257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p:cNvSpPr/>
                <p:nvPr/>
              </p:nvSpPr>
              <p:spPr>
                <a:xfrm rot="13500000">
                  <a:off x="2795550" y="2015475"/>
                  <a:ext cx="2808000" cy="280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p:cNvSpPr/>
                <p:nvPr/>
              </p:nvSpPr>
              <p:spPr>
                <a:xfrm rot="13500000">
                  <a:off x="2404682" y="2952642"/>
                  <a:ext cx="936000" cy="93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p:cNvSpPr/>
                <p:nvPr/>
              </p:nvSpPr>
              <p:spPr>
                <a:xfrm rot="13500000">
                  <a:off x="2355942" y="3067562"/>
                  <a:ext cx="702000" cy="70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rot="13500000">
                  <a:off x="2307449" y="3190432"/>
                  <a:ext cx="468000" cy="46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rot="13500000">
                  <a:off x="2257032" y="3306416"/>
                  <a:ext cx="234000" cy="234968"/>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5" name="Arc 114"/>
              <p:cNvSpPr/>
              <p:nvPr/>
            </p:nvSpPr>
            <p:spPr>
              <a:xfrm rot="13500000">
                <a:off x="3134996" y="4290692"/>
                <a:ext cx="1170000" cy="117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Arc 115"/>
              <p:cNvSpPr/>
              <p:nvPr/>
            </p:nvSpPr>
            <p:spPr>
              <a:xfrm rot="13500000">
                <a:off x="3186156" y="4169836"/>
                <a:ext cx="1404000" cy="140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Arc 116"/>
              <p:cNvSpPr/>
              <p:nvPr/>
            </p:nvSpPr>
            <p:spPr>
              <a:xfrm rot="13500000">
                <a:off x="3235976" y="4054915"/>
                <a:ext cx="1638000" cy="163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Arc 117"/>
              <p:cNvSpPr/>
              <p:nvPr/>
            </p:nvSpPr>
            <p:spPr>
              <a:xfrm rot="13500000">
                <a:off x="3281374" y="3939996"/>
                <a:ext cx="1872000" cy="187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Arc 118"/>
              <p:cNvSpPr/>
              <p:nvPr/>
            </p:nvSpPr>
            <p:spPr>
              <a:xfrm rot="13500000">
                <a:off x="3338648" y="3819140"/>
                <a:ext cx="2106000" cy="210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Arc 119"/>
              <p:cNvSpPr/>
              <p:nvPr/>
            </p:nvSpPr>
            <p:spPr>
              <a:xfrm rot="13500000">
                <a:off x="3384047" y="3704222"/>
                <a:ext cx="2340000" cy="234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Arc 120"/>
              <p:cNvSpPr/>
              <p:nvPr/>
            </p:nvSpPr>
            <p:spPr>
              <a:xfrm rot="13500000">
                <a:off x="3428201" y="3584669"/>
                <a:ext cx="2574000" cy="257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Arc 121"/>
              <p:cNvSpPr/>
              <p:nvPr/>
            </p:nvSpPr>
            <p:spPr>
              <a:xfrm rot="13500000">
                <a:off x="3480780" y="3468444"/>
                <a:ext cx="2808000" cy="280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Arc 122"/>
              <p:cNvSpPr/>
              <p:nvPr/>
            </p:nvSpPr>
            <p:spPr>
              <a:xfrm rot="13500000">
                <a:off x="3089912" y="4405611"/>
                <a:ext cx="936000" cy="93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Arc 123"/>
              <p:cNvSpPr/>
              <p:nvPr/>
            </p:nvSpPr>
            <p:spPr>
              <a:xfrm rot="13500000">
                <a:off x="3041172" y="4520531"/>
                <a:ext cx="702000" cy="70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p:cNvSpPr/>
              <p:nvPr/>
            </p:nvSpPr>
            <p:spPr>
              <a:xfrm rot="13500000">
                <a:off x="2992679" y="4643401"/>
                <a:ext cx="468000" cy="46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Arc 125"/>
              <p:cNvSpPr/>
              <p:nvPr/>
            </p:nvSpPr>
            <p:spPr>
              <a:xfrm rot="13500000">
                <a:off x="2942262" y="4759385"/>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4" name="Group 143"/>
            <p:cNvGrpSpPr/>
            <p:nvPr/>
          </p:nvGrpSpPr>
          <p:grpSpPr>
            <a:xfrm>
              <a:off x="2838450" y="3028950"/>
              <a:ext cx="3362574" cy="2844800"/>
              <a:chOff x="2941778" y="3468444"/>
              <a:chExt cx="3350778" cy="2808000"/>
            </a:xfrm>
            <a:effectLst>
              <a:glow rad="101600">
                <a:schemeClr val="bg1">
                  <a:alpha val="60000"/>
                </a:schemeClr>
              </a:glow>
            </a:effectLst>
          </p:grpSpPr>
          <p:grpSp>
            <p:nvGrpSpPr>
              <p:cNvPr id="55" name="Group 112"/>
              <p:cNvGrpSpPr/>
              <p:nvPr/>
            </p:nvGrpSpPr>
            <p:grpSpPr>
              <a:xfrm>
                <a:off x="2945554" y="3468444"/>
                <a:ext cx="3347002" cy="2808000"/>
                <a:chOff x="2256548" y="2015475"/>
                <a:chExt cx="3347002" cy="2808000"/>
              </a:xfrm>
            </p:grpSpPr>
            <p:sp>
              <p:nvSpPr>
                <p:cNvPr id="68" name="Arc 67"/>
                <p:cNvSpPr/>
                <p:nvPr/>
              </p:nvSpPr>
              <p:spPr>
                <a:xfrm rot="13500000">
                  <a:off x="2449766" y="2837723"/>
                  <a:ext cx="1170000" cy="117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Arc 68"/>
                <p:cNvSpPr/>
                <p:nvPr/>
              </p:nvSpPr>
              <p:spPr>
                <a:xfrm rot="13500000">
                  <a:off x="2500926" y="2716867"/>
                  <a:ext cx="1404000" cy="140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Arc 69"/>
                <p:cNvSpPr/>
                <p:nvPr/>
              </p:nvSpPr>
              <p:spPr>
                <a:xfrm rot="13500000">
                  <a:off x="2550746" y="2601946"/>
                  <a:ext cx="1638000" cy="163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Arc 70"/>
                <p:cNvSpPr/>
                <p:nvPr/>
              </p:nvSpPr>
              <p:spPr>
                <a:xfrm rot="13500000">
                  <a:off x="2596144" y="2487027"/>
                  <a:ext cx="1872000" cy="187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Arc 71"/>
                <p:cNvSpPr/>
                <p:nvPr/>
              </p:nvSpPr>
              <p:spPr>
                <a:xfrm rot="13500000">
                  <a:off x="2653418" y="2366171"/>
                  <a:ext cx="2106000" cy="210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rot="13500000">
                  <a:off x="2698817" y="2251253"/>
                  <a:ext cx="2340000" cy="234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Arc 73"/>
                <p:cNvSpPr/>
                <p:nvPr/>
              </p:nvSpPr>
              <p:spPr>
                <a:xfrm rot="13500000">
                  <a:off x="2742971" y="2131700"/>
                  <a:ext cx="2574000" cy="257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rot="13500000">
                  <a:off x="2795550" y="2015475"/>
                  <a:ext cx="2808000" cy="280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rot="13500000">
                  <a:off x="2404682" y="2952642"/>
                  <a:ext cx="936000" cy="93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rot="13500000">
                  <a:off x="2355942" y="3067562"/>
                  <a:ext cx="702000" cy="70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Arc 77"/>
                <p:cNvSpPr/>
                <p:nvPr/>
              </p:nvSpPr>
              <p:spPr>
                <a:xfrm rot="13500000">
                  <a:off x="2307449" y="3190432"/>
                  <a:ext cx="468000" cy="46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Arc 78"/>
                <p:cNvSpPr/>
                <p:nvPr/>
              </p:nvSpPr>
              <p:spPr>
                <a:xfrm rot="13500000">
                  <a:off x="2257032" y="3306416"/>
                  <a:ext cx="234000" cy="234968"/>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6" name="Arc 55"/>
              <p:cNvSpPr/>
              <p:nvPr/>
            </p:nvSpPr>
            <p:spPr>
              <a:xfrm rot="13500000">
                <a:off x="3134996" y="4290692"/>
                <a:ext cx="1170000" cy="117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rot="13500000">
                <a:off x="3186156" y="4169836"/>
                <a:ext cx="1404000" cy="140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Arc 57"/>
              <p:cNvSpPr/>
              <p:nvPr/>
            </p:nvSpPr>
            <p:spPr>
              <a:xfrm rot="13500000">
                <a:off x="3235976" y="4054915"/>
                <a:ext cx="1638000" cy="163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Arc 58"/>
              <p:cNvSpPr/>
              <p:nvPr/>
            </p:nvSpPr>
            <p:spPr>
              <a:xfrm rot="13500000">
                <a:off x="3281374" y="3939996"/>
                <a:ext cx="1872000" cy="187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13500000">
                <a:off x="3338648" y="3819140"/>
                <a:ext cx="2106000" cy="210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p:cNvSpPr/>
              <p:nvPr/>
            </p:nvSpPr>
            <p:spPr>
              <a:xfrm rot="13500000">
                <a:off x="3384047" y="3704222"/>
                <a:ext cx="2340000" cy="234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Arc 61"/>
              <p:cNvSpPr/>
              <p:nvPr/>
            </p:nvSpPr>
            <p:spPr>
              <a:xfrm rot="13500000">
                <a:off x="3428201" y="3584669"/>
                <a:ext cx="2574000" cy="257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rot="13500000">
                <a:off x="3480780" y="3468444"/>
                <a:ext cx="2808000" cy="280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p:cNvSpPr/>
              <p:nvPr/>
            </p:nvSpPr>
            <p:spPr>
              <a:xfrm rot="13500000">
                <a:off x="3089912" y="4405611"/>
                <a:ext cx="936000" cy="93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rot="13500000">
                <a:off x="3041172" y="4520531"/>
                <a:ext cx="702000" cy="70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Arc 65"/>
              <p:cNvSpPr/>
              <p:nvPr/>
            </p:nvSpPr>
            <p:spPr>
              <a:xfrm rot="13500000">
                <a:off x="2992679" y="4643401"/>
                <a:ext cx="468000" cy="46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Arc 66"/>
              <p:cNvSpPr/>
              <p:nvPr/>
            </p:nvSpPr>
            <p:spPr>
              <a:xfrm rot="13500000">
                <a:off x="2942262" y="4759385"/>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87" name="Group 86"/>
          <p:cNvGrpSpPr/>
          <p:nvPr/>
        </p:nvGrpSpPr>
        <p:grpSpPr>
          <a:xfrm>
            <a:off x="6883400" y="1428750"/>
            <a:ext cx="1644650" cy="4889500"/>
            <a:chOff x="6883400" y="1428750"/>
            <a:chExt cx="1644650" cy="4889500"/>
          </a:xfrm>
        </p:grpSpPr>
        <p:sp>
          <p:nvSpPr>
            <p:cNvPr id="156" name="Rectangle 155"/>
            <p:cNvSpPr/>
            <p:nvPr/>
          </p:nvSpPr>
          <p:spPr>
            <a:xfrm rot="10800000">
              <a:off x="7542293" y="2406650"/>
              <a:ext cx="668402" cy="391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p:cNvSpPr/>
            <p:nvPr/>
          </p:nvSpPr>
          <p:spPr>
            <a:xfrm rot="10800000">
              <a:off x="7327900" y="3897670"/>
              <a:ext cx="1116106" cy="990123"/>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ounded Rectangular Callout 50"/>
            <p:cNvSpPr/>
            <p:nvPr/>
          </p:nvSpPr>
          <p:spPr>
            <a:xfrm>
              <a:off x="688340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Shows ‘Interference’ Pattern</a:t>
              </a:r>
              <a:endParaRPr lang="en-GB" dirty="0"/>
            </a:p>
          </p:txBody>
        </p:sp>
        <p:sp>
          <p:nvSpPr>
            <p:cNvPr id="80" name="Rectangle 79"/>
            <p:cNvSpPr/>
            <p:nvPr/>
          </p:nvSpPr>
          <p:spPr>
            <a:xfrm rot="10800000">
              <a:off x="7327900" y="4718050"/>
              <a:ext cx="1116106" cy="8001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rot="10800000">
              <a:off x="7327900" y="3267313"/>
              <a:ext cx="1116106" cy="8001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rot="10800000">
              <a:off x="7283450" y="5348406"/>
              <a:ext cx="1116106" cy="6223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rot="10800000">
              <a:off x="7283450" y="2814756"/>
              <a:ext cx="1116106" cy="6223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veMcSmall.jpg"/>
          <p:cNvPicPr>
            <a:picLocks noChangeAspect="1"/>
          </p:cNvPicPr>
          <p:nvPr/>
        </p:nvPicPr>
        <p:blipFill>
          <a:blip r:embed="rId2"/>
          <a:stretch>
            <a:fillRect/>
          </a:stretch>
        </p:blipFill>
        <p:spPr>
          <a:xfrm>
            <a:off x="3905250" y="1206500"/>
            <a:ext cx="1244600" cy="2345088"/>
          </a:xfrm>
          <a:prstGeom prst="ellipse">
            <a:avLst/>
          </a:prstGeom>
          <a:ln>
            <a:noFill/>
          </a:ln>
          <a:effectLst>
            <a:softEdge rad="112500"/>
          </a:effectLst>
        </p:spPr>
      </p:pic>
      <p:sp>
        <p:nvSpPr>
          <p:cNvPr id="4" name="Title 3"/>
          <p:cNvSpPr>
            <a:spLocks noGrp="1"/>
          </p:cNvSpPr>
          <p:nvPr>
            <p:ph type="title"/>
          </p:nvPr>
        </p:nvSpPr>
        <p:spPr/>
        <p:txBody>
          <a:bodyPr>
            <a:normAutofit fontScale="90000"/>
          </a:bodyPr>
          <a:lstStyle/>
          <a:p>
            <a:r>
              <a:rPr lang="en-GB" dirty="0" smtClean="0"/>
              <a:t>Your Speaker</a:t>
            </a:r>
            <a:endParaRPr lang="en-GB" dirty="0"/>
          </a:p>
        </p:txBody>
      </p:sp>
      <p:sp>
        <p:nvSpPr>
          <p:cNvPr id="5" name="Content Placeholder 4"/>
          <p:cNvSpPr>
            <a:spLocks noGrp="1"/>
          </p:cNvSpPr>
          <p:nvPr>
            <p:ph idx="1"/>
          </p:nvPr>
        </p:nvSpPr>
        <p:spPr>
          <a:xfrm>
            <a:off x="482600" y="3517900"/>
            <a:ext cx="8229600" cy="2890854"/>
          </a:xfrm>
        </p:spPr>
        <p:txBody>
          <a:bodyPr>
            <a:normAutofit fontScale="92500" lnSpcReduction="20000"/>
          </a:bodyPr>
          <a:lstStyle/>
          <a:p>
            <a:r>
              <a:rPr lang="en-GB" dirty="0"/>
              <a:t>15 years in Software Industry</a:t>
            </a:r>
          </a:p>
          <a:p>
            <a:r>
              <a:rPr lang="en-GB" dirty="0" smtClean="0"/>
              <a:t>9 years Software Systems Architect at Ridgian</a:t>
            </a:r>
          </a:p>
          <a:p>
            <a:r>
              <a:rPr lang="en-GB" dirty="0" smtClean="0"/>
              <a:t>Co-Founder The Next Generation User Group</a:t>
            </a:r>
          </a:p>
          <a:p>
            <a:r>
              <a:rPr lang="en-GB" dirty="0" smtClean="0"/>
              <a:t>Spoken at User Groups, DDD’s, TechEd</a:t>
            </a:r>
          </a:p>
          <a:p>
            <a:r>
              <a:rPr lang="en-GB" dirty="0" smtClean="0"/>
              <a:t>First Class Honours Degree in Theoretical Physics From York University 1983 </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ular Callout 49"/>
          <p:cNvSpPr/>
          <p:nvPr/>
        </p:nvSpPr>
        <p:spPr>
          <a:xfrm>
            <a:off x="5238750" y="1428750"/>
            <a:ext cx="1555749" cy="933450"/>
          </a:xfrm>
          <a:prstGeom prst="wedgeRoundRectCallout">
            <a:avLst>
              <a:gd name="adj1" fmla="val 33262"/>
              <a:gd name="adj2" fmla="val 26884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A</a:t>
            </a:r>
            <a:r>
              <a:rPr lang="en-GB" dirty="0" smtClean="0"/>
              <a:t> Detector Screen</a:t>
            </a:r>
            <a:endParaRPr lang="en-GB" dirty="0"/>
          </a:p>
        </p:txBody>
      </p:sp>
      <p:grpSp>
        <p:nvGrpSpPr>
          <p:cNvPr id="2" name="Group 43"/>
          <p:cNvGrpSpPr/>
          <p:nvPr/>
        </p:nvGrpSpPr>
        <p:grpSpPr>
          <a:xfrm flipH="1">
            <a:off x="6527800" y="2451100"/>
            <a:ext cx="133350" cy="3911599"/>
            <a:chOff x="6239435" y="1233111"/>
            <a:chExt cx="2380129" cy="4303058"/>
          </a:xfrm>
          <a:solidFill>
            <a:schemeClr val="tx1"/>
          </a:solidFill>
        </p:grpSpPr>
        <p:sp>
          <p:nvSpPr>
            <p:cNvPr id="45" name="Rectangle 44"/>
            <p:cNvSpPr/>
            <p:nvPr/>
          </p:nvSpPr>
          <p:spPr>
            <a:xfrm>
              <a:off x="6455819" y="1233111"/>
              <a:ext cx="1425389" cy="4303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239435" y="2904565"/>
              <a:ext cx="2380129" cy="1089211"/>
            </a:xfrm>
            <a:prstGeom prst="rect">
              <a:avLst/>
            </a:prstGeom>
            <a:gr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84"/>
          <p:cNvGrpSpPr/>
          <p:nvPr/>
        </p:nvGrpSpPr>
        <p:grpSpPr>
          <a:xfrm>
            <a:off x="215901" y="1428750"/>
            <a:ext cx="2533649" cy="3289300"/>
            <a:chOff x="215901" y="1428750"/>
            <a:chExt cx="2533649" cy="3289300"/>
          </a:xfrm>
        </p:grpSpPr>
        <p:grpSp>
          <p:nvGrpSpPr>
            <p:cNvPr id="4" name="Group 158"/>
            <p:cNvGrpSpPr/>
            <p:nvPr/>
          </p:nvGrpSpPr>
          <p:grpSpPr>
            <a:xfrm>
              <a:off x="1174837" y="4476386"/>
              <a:ext cx="1574713" cy="241664"/>
              <a:chOff x="612300" y="3312000"/>
              <a:chExt cx="1569190" cy="238538"/>
            </a:xfrm>
            <a:effectLst>
              <a:glow rad="101600">
                <a:schemeClr val="bg1">
                  <a:alpha val="60000"/>
                </a:schemeClr>
              </a:glow>
            </a:effectLst>
          </p:grpSpPr>
          <p:sp>
            <p:nvSpPr>
              <p:cNvPr id="148" name="Arc 147"/>
              <p:cNvSpPr/>
              <p:nvPr/>
            </p:nvSpPr>
            <p:spPr>
              <a:xfrm rot="13500000">
                <a:off x="1947006" y="3311516"/>
                <a:ext cx="234000" cy="234968"/>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Arc 148"/>
              <p:cNvSpPr/>
              <p:nvPr/>
            </p:nvSpPr>
            <p:spPr>
              <a:xfrm rot="13500000">
                <a:off x="1756402" y="3311516"/>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Arc 149"/>
              <p:cNvSpPr/>
              <p:nvPr/>
            </p:nvSpPr>
            <p:spPr>
              <a:xfrm rot="13500000">
                <a:off x="1565799" y="3311516"/>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Arc 150"/>
              <p:cNvSpPr/>
              <p:nvPr/>
            </p:nvSpPr>
            <p:spPr>
              <a:xfrm rot="13500000">
                <a:off x="1375196" y="3311516"/>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Arc 151"/>
              <p:cNvSpPr/>
              <p:nvPr/>
            </p:nvSpPr>
            <p:spPr>
              <a:xfrm rot="13500000">
                <a:off x="1184593"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Arc 152"/>
              <p:cNvSpPr/>
              <p:nvPr/>
            </p:nvSpPr>
            <p:spPr>
              <a:xfrm rot="13500000">
                <a:off x="993990"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Arc 153"/>
              <p:cNvSpPr/>
              <p:nvPr/>
            </p:nvSpPr>
            <p:spPr>
              <a:xfrm rot="13500000">
                <a:off x="803387"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Arc 154"/>
              <p:cNvSpPr/>
              <p:nvPr/>
            </p:nvSpPr>
            <p:spPr>
              <a:xfrm rot="13500000">
                <a:off x="612784" y="3316054"/>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7" name="Rounded Rectangular Callout 46"/>
            <p:cNvSpPr/>
            <p:nvPr/>
          </p:nvSpPr>
          <p:spPr>
            <a:xfrm>
              <a:off x="215901" y="1428750"/>
              <a:ext cx="1555750" cy="933450"/>
            </a:xfrm>
            <a:prstGeom prst="wedgeRoundRectCallout">
              <a:avLst>
                <a:gd name="adj1" fmla="val 59167"/>
                <a:gd name="adj2" fmla="val 24949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A Beam of Light</a:t>
              </a:r>
              <a:endParaRPr lang="en-GB" dirty="0"/>
            </a:p>
          </p:txBody>
        </p:sp>
      </p:grpSp>
      <p:sp>
        <p:nvSpPr>
          <p:cNvPr id="48" name="Rounded Rectangular Callout 47"/>
          <p:cNvSpPr/>
          <p:nvPr/>
        </p:nvSpPr>
        <p:spPr>
          <a:xfrm>
            <a:off x="186055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Barrier with a double slit</a:t>
            </a:r>
            <a:endParaRPr lang="en-GB" dirty="0"/>
          </a:p>
        </p:txBody>
      </p:sp>
      <p:sp>
        <p:nvSpPr>
          <p:cNvPr id="52" name="Title 1"/>
          <p:cNvSpPr>
            <a:spLocks noGrp="1"/>
          </p:cNvSpPr>
          <p:nvPr>
            <p:ph type="title"/>
          </p:nvPr>
        </p:nvSpPr>
        <p:spPr/>
        <p:txBody>
          <a:bodyPr>
            <a:normAutofit fontScale="90000"/>
          </a:bodyPr>
          <a:lstStyle/>
          <a:p>
            <a:r>
              <a:rPr lang="en-GB" dirty="0" smtClean="0">
                <a:solidFill>
                  <a:schemeClr val="accent1">
                    <a:lumMod val="60000"/>
                    <a:lumOff val="40000"/>
                  </a:schemeClr>
                </a:solidFill>
              </a:rPr>
              <a:t>The Double Slit Experiment – Part 2</a:t>
            </a:r>
            <a:endParaRPr lang="en-GB" dirty="0">
              <a:solidFill>
                <a:schemeClr val="accent1">
                  <a:lumMod val="60000"/>
                  <a:lumOff val="40000"/>
                </a:schemeClr>
              </a:solidFill>
            </a:endParaRPr>
          </a:p>
        </p:txBody>
      </p:sp>
      <p:grpSp>
        <p:nvGrpSpPr>
          <p:cNvPr id="5" name="Group 83"/>
          <p:cNvGrpSpPr/>
          <p:nvPr/>
        </p:nvGrpSpPr>
        <p:grpSpPr>
          <a:xfrm>
            <a:off x="2794000" y="3162300"/>
            <a:ext cx="140590" cy="2864694"/>
            <a:chOff x="2794000" y="3162300"/>
            <a:chExt cx="140590" cy="2864694"/>
          </a:xfrm>
        </p:grpSpPr>
        <p:sp>
          <p:nvSpPr>
            <p:cNvPr id="145" name="Rectangle 144"/>
            <p:cNvSpPr/>
            <p:nvPr/>
          </p:nvSpPr>
          <p:spPr>
            <a:xfrm>
              <a:off x="2794000" y="316230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rot="16200000">
              <a:off x="2816225" y="4518025"/>
              <a:ext cx="88900" cy="13335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2794000" y="471805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85"/>
          <p:cNvGrpSpPr/>
          <p:nvPr/>
        </p:nvGrpSpPr>
        <p:grpSpPr>
          <a:xfrm>
            <a:off x="2838450" y="1428750"/>
            <a:ext cx="3362574" cy="4667250"/>
            <a:chOff x="2838450" y="1428750"/>
            <a:chExt cx="3362574" cy="4667250"/>
          </a:xfrm>
        </p:grpSpPr>
        <p:grpSp>
          <p:nvGrpSpPr>
            <p:cNvPr id="7" name="Group 143"/>
            <p:cNvGrpSpPr/>
            <p:nvPr/>
          </p:nvGrpSpPr>
          <p:grpSpPr>
            <a:xfrm>
              <a:off x="2838450" y="3251200"/>
              <a:ext cx="3362574" cy="2844800"/>
              <a:chOff x="2941778" y="3468444"/>
              <a:chExt cx="3350778" cy="2808000"/>
            </a:xfrm>
            <a:effectLst>
              <a:glow rad="101600">
                <a:schemeClr val="bg1">
                  <a:alpha val="60000"/>
                </a:schemeClr>
              </a:glow>
            </a:effectLst>
          </p:grpSpPr>
          <p:grpSp>
            <p:nvGrpSpPr>
              <p:cNvPr id="8" name="Group 112"/>
              <p:cNvGrpSpPr/>
              <p:nvPr/>
            </p:nvGrpSpPr>
            <p:grpSpPr>
              <a:xfrm>
                <a:off x="2945554" y="3468444"/>
                <a:ext cx="3347002" cy="2808000"/>
                <a:chOff x="2256548" y="2015475"/>
                <a:chExt cx="3347002" cy="2808000"/>
              </a:xfrm>
            </p:grpSpPr>
            <p:sp>
              <p:nvSpPr>
                <p:cNvPr id="32" name="Arc 31"/>
                <p:cNvSpPr/>
                <p:nvPr/>
              </p:nvSpPr>
              <p:spPr>
                <a:xfrm rot="13500000">
                  <a:off x="2449766" y="2837723"/>
                  <a:ext cx="1170000" cy="117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3500000">
                  <a:off x="2500926" y="2716867"/>
                  <a:ext cx="1404000" cy="140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rot="13500000">
                  <a:off x="2550746" y="2601946"/>
                  <a:ext cx="1638000" cy="163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p:cNvSpPr/>
                <p:nvPr/>
              </p:nvSpPr>
              <p:spPr>
                <a:xfrm rot="13500000">
                  <a:off x="2596144" y="2487027"/>
                  <a:ext cx="1872000" cy="187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rot="13500000">
                  <a:off x="2653418" y="2366171"/>
                  <a:ext cx="2106000" cy="210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rot="13500000">
                  <a:off x="2698817" y="2251253"/>
                  <a:ext cx="2340000" cy="234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13500000">
                  <a:off x="2742971" y="2131700"/>
                  <a:ext cx="2574000" cy="257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p:cNvSpPr/>
                <p:nvPr/>
              </p:nvSpPr>
              <p:spPr>
                <a:xfrm rot="13500000">
                  <a:off x="2795550" y="2015475"/>
                  <a:ext cx="2808000" cy="280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p:cNvSpPr/>
                <p:nvPr/>
              </p:nvSpPr>
              <p:spPr>
                <a:xfrm rot="13500000">
                  <a:off x="2404682" y="2952642"/>
                  <a:ext cx="936000" cy="93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p:cNvSpPr/>
                <p:nvPr/>
              </p:nvSpPr>
              <p:spPr>
                <a:xfrm rot="13500000">
                  <a:off x="2355942" y="3067562"/>
                  <a:ext cx="702000" cy="70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rot="13500000">
                  <a:off x="2307449" y="3190432"/>
                  <a:ext cx="468000" cy="46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rot="13500000">
                  <a:off x="2257032" y="3306416"/>
                  <a:ext cx="234000" cy="234968"/>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5" name="Arc 114"/>
              <p:cNvSpPr/>
              <p:nvPr/>
            </p:nvSpPr>
            <p:spPr>
              <a:xfrm rot="13500000">
                <a:off x="3134996" y="4290692"/>
                <a:ext cx="1170000" cy="117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Arc 115"/>
              <p:cNvSpPr/>
              <p:nvPr/>
            </p:nvSpPr>
            <p:spPr>
              <a:xfrm rot="13500000">
                <a:off x="3186156" y="4169836"/>
                <a:ext cx="1404000" cy="140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Arc 116"/>
              <p:cNvSpPr/>
              <p:nvPr/>
            </p:nvSpPr>
            <p:spPr>
              <a:xfrm rot="13500000">
                <a:off x="3235976" y="4054915"/>
                <a:ext cx="1638000" cy="163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Arc 117"/>
              <p:cNvSpPr/>
              <p:nvPr/>
            </p:nvSpPr>
            <p:spPr>
              <a:xfrm rot="13500000">
                <a:off x="3281374" y="3939996"/>
                <a:ext cx="1872000" cy="187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Arc 118"/>
              <p:cNvSpPr/>
              <p:nvPr/>
            </p:nvSpPr>
            <p:spPr>
              <a:xfrm rot="13500000">
                <a:off x="3338648" y="3819140"/>
                <a:ext cx="2106000" cy="210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Arc 119"/>
              <p:cNvSpPr/>
              <p:nvPr/>
            </p:nvSpPr>
            <p:spPr>
              <a:xfrm rot="13500000">
                <a:off x="3384047" y="3704222"/>
                <a:ext cx="2340000" cy="234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Arc 120"/>
              <p:cNvSpPr/>
              <p:nvPr/>
            </p:nvSpPr>
            <p:spPr>
              <a:xfrm rot="13500000">
                <a:off x="3428201" y="3584669"/>
                <a:ext cx="2574000" cy="257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Arc 121"/>
              <p:cNvSpPr/>
              <p:nvPr/>
            </p:nvSpPr>
            <p:spPr>
              <a:xfrm rot="13500000">
                <a:off x="3480780" y="3468444"/>
                <a:ext cx="2808000" cy="280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Arc 122"/>
              <p:cNvSpPr/>
              <p:nvPr/>
            </p:nvSpPr>
            <p:spPr>
              <a:xfrm rot="13500000">
                <a:off x="3089912" y="4405611"/>
                <a:ext cx="936000" cy="93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Arc 123"/>
              <p:cNvSpPr/>
              <p:nvPr/>
            </p:nvSpPr>
            <p:spPr>
              <a:xfrm rot="13500000">
                <a:off x="3041172" y="4520531"/>
                <a:ext cx="702000" cy="70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p:cNvSpPr/>
              <p:nvPr/>
            </p:nvSpPr>
            <p:spPr>
              <a:xfrm rot="13500000">
                <a:off x="2992679" y="4643401"/>
                <a:ext cx="468000" cy="46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Arc 125"/>
              <p:cNvSpPr/>
              <p:nvPr/>
            </p:nvSpPr>
            <p:spPr>
              <a:xfrm rot="13500000">
                <a:off x="2942262" y="4759385"/>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9" name="Rounded Rectangular Callout 48"/>
            <p:cNvSpPr/>
            <p:nvPr/>
          </p:nvSpPr>
          <p:spPr>
            <a:xfrm>
              <a:off x="3594100" y="1428750"/>
              <a:ext cx="1555749" cy="933450"/>
            </a:xfrm>
            <a:prstGeom prst="wedgeRoundRectCallout">
              <a:avLst>
                <a:gd name="adj1" fmla="val -16330"/>
                <a:gd name="adj2" fmla="val 216801"/>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Light waves ‘fan out’ like water waves</a:t>
              </a:r>
              <a:endParaRPr lang="en-GB" dirty="0"/>
            </a:p>
          </p:txBody>
        </p:sp>
        <p:grpSp>
          <p:nvGrpSpPr>
            <p:cNvPr id="9" name="Group 143"/>
            <p:cNvGrpSpPr/>
            <p:nvPr/>
          </p:nvGrpSpPr>
          <p:grpSpPr>
            <a:xfrm>
              <a:off x="2838450" y="3028950"/>
              <a:ext cx="3362574" cy="2844800"/>
              <a:chOff x="2941778" y="3468444"/>
              <a:chExt cx="3350778" cy="2808000"/>
            </a:xfrm>
            <a:effectLst>
              <a:glow rad="101600">
                <a:schemeClr val="bg1">
                  <a:alpha val="60000"/>
                </a:schemeClr>
              </a:glow>
            </a:effectLst>
          </p:grpSpPr>
          <p:grpSp>
            <p:nvGrpSpPr>
              <p:cNvPr id="10" name="Group 112"/>
              <p:cNvGrpSpPr/>
              <p:nvPr/>
            </p:nvGrpSpPr>
            <p:grpSpPr>
              <a:xfrm>
                <a:off x="2945554" y="3468444"/>
                <a:ext cx="3347002" cy="2808000"/>
                <a:chOff x="2256548" y="2015475"/>
                <a:chExt cx="3347002" cy="2808000"/>
              </a:xfrm>
            </p:grpSpPr>
            <p:sp>
              <p:nvSpPr>
                <p:cNvPr id="68" name="Arc 67"/>
                <p:cNvSpPr/>
                <p:nvPr/>
              </p:nvSpPr>
              <p:spPr>
                <a:xfrm rot="13500000">
                  <a:off x="2449766" y="2837723"/>
                  <a:ext cx="1170000" cy="117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Arc 68"/>
                <p:cNvSpPr/>
                <p:nvPr/>
              </p:nvSpPr>
              <p:spPr>
                <a:xfrm rot="13500000">
                  <a:off x="2500926" y="2716867"/>
                  <a:ext cx="1404000" cy="140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Arc 69"/>
                <p:cNvSpPr/>
                <p:nvPr/>
              </p:nvSpPr>
              <p:spPr>
                <a:xfrm rot="13500000">
                  <a:off x="2550746" y="2601946"/>
                  <a:ext cx="1638000" cy="163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Arc 70"/>
                <p:cNvSpPr/>
                <p:nvPr/>
              </p:nvSpPr>
              <p:spPr>
                <a:xfrm rot="13500000">
                  <a:off x="2596144" y="2487027"/>
                  <a:ext cx="1872000" cy="187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Arc 71"/>
                <p:cNvSpPr/>
                <p:nvPr/>
              </p:nvSpPr>
              <p:spPr>
                <a:xfrm rot="13500000">
                  <a:off x="2653418" y="2366171"/>
                  <a:ext cx="2106000" cy="210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rot="13500000">
                  <a:off x="2698817" y="2251253"/>
                  <a:ext cx="2340000" cy="2340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Arc 73"/>
                <p:cNvSpPr/>
                <p:nvPr/>
              </p:nvSpPr>
              <p:spPr>
                <a:xfrm rot="13500000">
                  <a:off x="2742971" y="2131700"/>
                  <a:ext cx="2574000" cy="2574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rot="13500000">
                  <a:off x="2795550" y="2015475"/>
                  <a:ext cx="2808000" cy="280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rot="13500000">
                  <a:off x="2404682" y="2952642"/>
                  <a:ext cx="936000" cy="936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rot="13500000">
                  <a:off x="2355942" y="3067562"/>
                  <a:ext cx="702000" cy="702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Arc 77"/>
                <p:cNvSpPr/>
                <p:nvPr/>
              </p:nvSpPr>
              <p:spPr>
                <a:xfrm rot="13500000">
                  <a:off x="2307449" y="3190432"/>
                  <a:ext cx="468000" cy="468000"/>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Arc 78"/>
                <p:cNvSpPr/>
                <p:nvPr/>
              </p:nvSpPr>
              <p:spPr>
                <a:xfrm rot="13500000">
                  <a:off x="2257032" y="3306416"/>
                  <a:ext cx="234000" cy="234968"/>
                </a:xfrm>
                <a:prstGeom prst="arc">
                  <a:avLst>
                    <a:gd name="adj1" fmla="val 5371286"/>
                    <a:gd name="adj2" fmla="val 10744311"/>
                  </a:avLst>
                </a:prstGeom>
                <a:ln w="34925">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6" name="Arc 55"/>
              <p:cNvSpPr/>
              <p:nvPr/>
            </p:nvSpPr>
            <p:spPr>
              <a:xfrm rot="13500000">
                <a:off x="3134996" y="4290692"/>
                <a:ext cx="1170000" cy="117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rot="13500000">
                <a:off x="3186156" y="4169836"/>
                <a:ext cx="1404000" cy="140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Arc 57"/>
              <p:cNvSpPr/>
              <p:nvPr/>
            </p:nvSpPr>
            <p:spPr>
              <a:xfrm rot="13500000">
                <a:off x="3235976" y="4054915"/>
                <a:ext cx="1638000" cy="163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Arc 58"/>
              <p:cNvSpPr/>
              <p:nvPr/>
            </p:nvSpPr>
            <p:spPr>
              <a:xfrm rot="13500000">
                <a:off x="3281374" y="3939996"/>
                <a:ext cx="1872000" cy="187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13500000">
                <a:off x="3338648" y="3819140"/>
                <a:ext cx="2106000" cy="210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p:cNvSpPr/>
              <p:nvPr/>
            </p:nvSpPr>
            <p:spPr>
              <a:xfrm rot="13500000">
                <a:off x="3384047" y="3704222"/>
                <a:ext cx="2340000" cy="2340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Arc 61"/>
              <p:cNvSpPr/>
              <p:nvPr/>
            </p:nvSpPr>
            <p:spPr>
              <a:xfrm rot="13500000">
                <a:off x="3428201" y="3584669"/>
                <a:ext cx="2574000" cy="2574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rot="13500000">
                <a:off x="3480780" y="3468444"/>
                <a:ext cx="2808000" cy="280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p:cNvSpPr/>
              <p:nvPr/>
            </p:nvSpPr>
            <p:spPr>
              <a:xfrm rot="13500000">
                <a:off x="3089912" y="4405611"/>
                <a:ext cx="936000" cy="936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rot="13500000">
                <a:off x="3041172" y="4520531"/>
                <a:ext cx="702000" cy="702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Arc 65"/>
              <p:cNvSpPr/>
              <p:nvPr/>
            </p:nvSpPr>
            <p:spPr>
              <a:xfrm rot="13500000">
                <a:off x="2992679" y="4643401"/>
                <a:ext cx="468000" cy="468000"/>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Arc 66"/>
              <p:cNvSpPr/>
              <p:nvPr/>
            </p:nvSpPr>
            <p:spPr>
              <a:xfrm rot="13500000">
                <a:off x="2942262" y="4759385"/>
                <a:ext cx="234000" cy="234968"/>
              </a:xfrm>
              <a:prstGeom prst="arc">
                <a:avLst>
                  <a:gd name="adj1" fmla="val 5371286"/>
                  <a:gd name="adj2" fmla="val 10744311"/>
                </a:avLst>
              </a:prstGeom>
              <a:ln w="34925">
                <a:gradFill flip="none" rotWithShape="1">
                  <a:gsLst>
                    <a:gs pos="0">
                      <a:schemeClr val="bg1"/>
                    </a:gs>
                    <a:gs pos="10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84200" algn="ctr" rotWithShape="0">
                  <a:srgbClr val="000000">
                    <a:alpha val="51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1" name="Group 86"/>
          <p:cNvGrpSpPr/>
          <p:nvPr/>
        </p:nvGrpSpPr>
        <p:grpSpPr>
          <a:xfrm>
            <a:off x="6883400" y="1428750"/>
            <a:ext cx="1644650" cy="4889500"/>
            <a:chOff x="6883400" y="1428750"/>
            <a:chExt cx="1644650" cy="4889500"/>
          </a:xfrm>
        </p:grpSpPr>
        <p:sp>
          <p:nvSpPr>
            <p:cNvPr id="156" name="Rectangle 155"/>
            <p:cNvSpPr/>
            <p:nvPr/>
          </p:nvSpPr>
          <p:spPr>
            <a:xfrm rot="10800000">
              <a:off x="7542293" y="2406650"/>
              <a:ext cx="668402" cy="391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p:cNvSpPr/>
            <p:nvPr/>
          </p:nvSpPr>
          <p:spPr>
            <a:xfrm rot="10800000">
              <a:off x="7327900" y="3897670"/>
              <a:ext cx="1116106" cy="990123"/>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ounded Rectangular Callout 50"/>
            <p:cNvSpPr/>
            <p:nvPr/>
          </p:nvSpPr>
          <p:spPr>
            <a:xfrm>
              <a:off x="688340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Now shows an ‘Interference’ pattern</a:t>
              </a:r>
              <a:endParaRPr lang="en-GB" dirty="0"/>
            </a:p>
          </p:txBody>
        </p:sp>
        <p:sp>
          <p:nvSpPr>
            <p:cNvPr id="80" name="Rectangle 79"/>
            <p:cNvSpPr/>
            <p:nvPr/>
          </p:nvSpPr>
          <p:spPr>
            <a:xfrm rot="10800000">
              <a:off x="7327900" y="4718050"/>
              <a:ext cx="1116106" cy="8001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rot="10800000">
              <a:off x="7327900" y="3267313"/>
              <a:ext cx="1116106" cy="8001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rot="10800000">
              <a:off x="7283450" y="5348406"/>
              <a:ext cx="1116106" cy="6223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rot="10800000">
              <a:off x="7283450" y="2814756"/>
              <a:ext cx="1116106" cy="6223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5" name="Freeform 84"/>
          <p:cNvSpPr/>
          <p:nvPr/>
        </p:nvSpPr>
        <p:spPr>
          <a:xfrm>
            <a:off x="1104900" y="1250951"/>
            <a:ext cx="7547077" cy="3911600"/>
          </a:xfrm>
          <a:custGeom>
            <a:avLst/>
            <a:gdLst>
              <a:gd name="connsiteX0" fmla="*/ 0 w 8436077"/>
              <a:gd name="connsiteY0" fmla="*/ 4457665 h 4457665"/>
              <a:gd name="connsiteX1" fmla="*/ 73742 w 8436077"/>
              <a:gd name="connsiteY1" fmla="*/ 4369175 h 4457665"/>
              <a:gd name="connsiteX2" fmla="*/ 162232 w 8436077"/>
              <a:gd name="connsiteY2" fmla="*/ 4324930 h 4457665"/>
              <a:gd name="connsiteX3" fmla="*/ 280219 w 8436077"/>
              <a:gd name="connsiteY3" fmla="*/ 4251188 h 4457665"/>
              <a:gd name="connsiteX4" fmla="*/ 353961 w 8436077"/>
              <a:gd name="connsiteY4" fmla="*/ 4236440 h 4457665"/>
              <a:gd name="connsiteX5" fmla="*/ 471948 w 8436077"/>
              <a:gd name="connsiteY5" fmla="*/ 4147949 h 4457665"/>
              <a:gd name="connsiteX6" fmla="*/ 560439 w 8436077"/>
              <a:gd name="connsiteY6" fmla="*/ 4103704 h 4457665"/>
              <a:gd name="connsiteX7" fmla="*/ 648929 w 8436077"/>
              <a:gd name="connsiteY7" fmla="*/ 4044710 h 4457665"/>
              <a:gd name="connsiteX8" fmla="*/ 796413 w 8436077"/>
              <a:gd name="connsiteY8" fmla="*/ 3956220 h 4457665"/>
              <a:gd name="connsiteX9" fmla="*/ 899652 w 8436077"/>
              <a:gd name="connsiteY9" fmla="*/ 3897227 h 4457665"/>
              <a:gd name="connsiteX10" fmla="*/ 1047135 w 8436077"/>
              <a:gd name="connsiteY10" fmla="*/ 3823485 h 4457665"/>
              <a:gd name="connsiteX11" fmla="*/ 1194619 w 8436077"/>
              <a:gd name="connsiteY11" fmla="*/ 3749743 h 4457665"/>
              <a:gd name="connsiteX12" fmla="*/ 1533832 w 8436077"/>
              <a:gd name="connsiteY12" fmla="*/ 3602259 h 4457665"/>
              <a:gd name="connsiteX13" fmla="*/ 1666568 w 8436077"/>
              <a:gd name="connsiteY13" fmla="*/ 3513769 h 4457665"/>
              <a:gd name="connsiteX14" fmla="*/ 1710813 w 8436077"/>
              <a:gd name="connsiteY14" fmla="*/ 3499020 h 4457665"/>
              <a:gd name="connsiteX15" fmla="*/ 1873045 w 8436077"/>
              <a:gd name="connsiteY15" fmla="*/ 3440027 h 4457665"/>
              <a:gd name="connsiteX16" fmla="*/ 1961535 w 8436077"/>
              <a:gd name="connsiteY16" fmla="*/ 3381033 h 4457665"/>
              <a:gd name="connsiteX17" fmla="*/ 2020529 w 8436077"/>
              <a:gd name="connsiteY17" fmla="*/ 3336788 h 4457665"/>
              <a:gd name="connsiteX18" fmla="*/ 2123768 w 8436077"/>
              <a:gd name="connsiteY18" fmla="*/ 3292543 h 4457665"/>
              <a:gd name="connsiteX19" fmla="*/ 2271252 w 8436077"/>
              <a:gd name="connsiteY19" fmla="*/ 3218801 h 4457665"/>
              <a:gd name="connsiteX20" fmla="*/ 2359742 w 8436077"/>
              <a:gd name="connsiteY20" fmla="*/ 3174556 h 4457665"/>
              <a:gd name="connsiteX21" fmla="*/ 2403987 w 8436077"/>
              <a:gd name="connsiteY21" fmla="*/ 3159807 h 4457665"/>
              <a:gd name="connsiteX22" fmla="*/ 2669458 w 8436077"/>
              <a:gd name="connsiteY22" fmla="*/ 3027072 h 4457665"/>
              <a:gd name="connsiteX23" fmla="*/ 2713703 w 8436077"/>
              <a:gd name="connsiteY23" fmla="*/ 2997575 h 4457665"/>
              <a:gd name="connsiteX24" fmla="*/ 2979174 w 8436077"/>
              <a:gd name="connsiteY24" fmla="*/ 2909085 h 4457665"/>
              <a:gd name="connsiteX25" fmla="*/ 3023419 w 8436077"/>
              <a:gd name="connsiteY25" fmla="*/ 2879588 h 4457665"/>
              <a:gd name="connsiteX26" fmla="*/ 3097161 w 8436077"/>
              <a:gd name="connsiteY26" fmla="*/ 2820594 h 4457665"/>
              <a:gd name="connsiteX27" fmla="*/ 3156155 w 8436077"/>
              <a:gd name="connsiteY27" fmla="*/ 2805846 h 4457665"/>
              <a:gd name="connsiteX28" fmla="*/ 3303639 w 8436077"/>
              <a:gd name="connsiteY28" fmla="*/ 2746852 h 4457665"/>
              <a:gd name="connsiteX29" fmla="*/ 3362632 w 8436077"/>
              <a:gd name="connsiteY29" fmla="*/ 2717356 h 4457665"/>
              <a:gd name="connsiteX30" fmla="*/ 3480619 w 8436077"/>
              <a:gd name="connsiteY30" fmla="*/ 2673110 h 4457665"/>
              <a:gd name="connsiteX31" fmla="*/ 3539613 w 8436077"/>
              <a:gd name="connsiteY31" fmla="*/ 2628865 h 4457665"/>
              <a:gd name="connsiteX32" fmla="*/ 3672348 w 8436077"/>
              <a:gd name="connsiteY32" fmla="*/ 2584620 h 4457665"/>
              <a:gd name="connsiteX33" fmla="*/ 3731342 w 8436077"/>
              <a:gd name="connsiteY33" fmla="*/ 2555123 h 4457665"/>
              <a:gd name="connsiteX34" fmla="*/ 3937819 w 8436077"/>
              <a:gd name="connsiteY34" fmla="*/ 2481381 h 4457665"/>
              <a:gd name="connsiteX35" fmla="*/ 4100052 w 8436077"/>
              <a:gd name="connsiteY35" fmla="*/ 2407640 h 4457665"/>
              <a:gd name="connsiteX36" fmla="*/ 4173794 w 8436077"/>
              <a:gd name="connsiteY36" fmla="*/ 2348646 h 4457665"/>
              <a:gd name="connsiteX37" fmla="*/ 4232787 w 8436077"/>
              <a:gd name="connsiteY37" fmla="*/ 2333898 h 4457665"/>
              <a:gd name="connsiteX38" fmla="*/ 4498258 w 8436077"/>
              <a:gd name="connsiteY38" fmla="*/ 2215910 h 4457665"/>
              <a:gd name="connsiteX39" fmla="*/ 4542503 w 8436077"/>
              <a:gd name="connsiteY39" fmla="*/ 2186414 h 4457665"/>
              <a:gd name="connsiteX40" fmla="*/ 4837471 w 8436077"/>
              <a:gd name="connsiteY40" fmla="*/ 2068427 h 4457665"/>
              <a:gd name="connsiteX41" fmla="*/ 4984955 w 8436077"/>
              <a:gd name="connsiteY41" fmla="*/ 1994685 h 4457665"/>
              <a:gd name="connsiteX42" fmla="*/ 5029200 w 8436077"/>
              <a:gd name="connsiteY42" fmla="*/ 1979936 h 4457665"/>
              <a:gd name="connsiteX43" fmla="*/ 5206181 w 8436077"/>
              <a:gd name="connsiteY43" fmla="*/ 1906194 h 4457665"/>
              <a:gd name="connsiteX44" fmla="*/ 5294671 w 8436077"/>
              <a:gd name="connsiteY44" fmla="*/ 1832452 h 4457665"/>
              <a:gd name="connsiteX45" fmla="*/ 5412658 w 8436077"/>
              <a:gd name="connsiteY45" fmla="*/ 1788207 h 4457665"/>
              <a:gd name="connsiteX46" fmla="*/ 5471652 w 8436077"/>
              <a:gd name="connsiteY46" fmla="*/ 1758710 h 4457665"/>
              <a:gd name="connsiteX47" fmla="*/ 5648632 w 8436077"/>
              <a:gd name="connsiteY47" fmla="*/ 1699717 h 4457665"/>
              <a:gd name="connsiteX48" fmla="*/ 5751871 w 8436077"/>
              <a:gd name="connsiteY48" fmla="*/ 1640723 h 4457665"/>
              <a:gd name="connsiteX49" fmla="*/ 5796116 w 8436077"/>
              <a:gd name="connsiteY49" fmla="*/ 1611227 h 4457665"/>
              <a:gd name="connsiteX50" fmla="*/ 5840361 w 8436077"/>
              <a:gd name="connsiteY50" fmla="*/ 1596478 h 4457665"/>
              <a:gd name="connsiteX51" fmla="*/ 5884606 w 8436077"/>
              <a:gd name="connsiteY51" fmla="*/ 1566981 h 4457665"/>
              <a:gd name="connsiteX52" fmla="*/ 6076335 w 8436077"/>
              <a:gd name="connsiteY52" fmla="*/ 1493240 h 4457665"/>
              <a:gd name="connsiteX53" fmla="*/ 6268065 w 8436077"/>
              <a:gd name="connsiteY53" fmla="*/ 1375252 h 4457665"/>
              <a:gd name="connsiteX54" fmla="*/ 6386052 w 8436077"/>
              <a:gd name="connsiteY54" fmla="*/ 1316259 h 4457665"/>
              <a:gd name="connsiteX55" fmla="*/ 6518787 w 8436077"/>
              <a:gd name="connsiteY55" fmla="*/ 1227769 h 4457665"/>
              <a:gd name="connsiteX56" fmla="*/ 6754761 w 8436077"/>
              <a:gd name="connsiteY56" fmla="*/ 1124530 h 4457665"/>
              <a:gd name="connsiteX57" fmla="*/ 6858000 w 8436077"/>
              <a:gd name="connsiteY57" fmla="*/ 1050788 h 4457665"/>
              <a:gd name="connsiteX58" fmla="*/ 7005484 w 8436077"/>
              <a:gd name="connsiteY58" fmla="*/ 932801 h 4457665"/>
              <a:gd name="connsiteX59" fmla="*/ 7079226 w 8436077"/>
              <a:gd name="connsiteY59" fmla="*/ 859059 h 4457665"/>
              <a:gd name="connsiteX60" fmla="*/ 7182465 w 8436077"/>
              <a:gd name="connsiteY60" fmla="*/ 814814 h 4457665"/>
              <a:gd name="connsiteX61" fmla="*/ 7388942 w 8436077"/>
              <a:gd name="connsiteY61" fmla="*/ 682078 h 4457665"/>
              <a:gd name="connsiteX62" fmla="*/ 7477432 w 8436077"/>
              <a:gd name="connsiteY62" fmla="*/ 623085 h 4457665"/>
              <a:gd name="connsiteX63" fmla="*/ 7521677 w 8436077"/>
              <a:gd name="connsiteY63" fmla="*/ 608336 h 4457665"/>
              <a:gd name="connsiteX64" fmla="*/ 7595419 w 8436077"/>
              <a:gd name="connsiteY64" fmla="*/ 549343 h 4457665"/>
              <a:gd name="connsiteX65" fmla="*/ 7654413 w 8436077"/>
              <a:gd name="connsiteY65" fmla="*/ 490349 h 4457665"/>
              <a:gd name="connsiteX66" fmla="*/ 7742903 w 8436077"/>
              <a:gd name="connsiteY66" fmla="*/ 446104 h 4457665"/>
              <a:gd name="connsiteX67" fmla="*/ 7831394 w 8436077"/>
              <a:gd name="connsiteY67" fmla="*/ 372362 h 4457665"/>
              <a:gd name="connsiteX68" fmla="*/ 7875639 w 8436077"/>
              <a:gd name="connsiteY68" fmla="*/ 357614 h 4457665"/>
              <a:gd name="connsiteX69" fmla="*/ 7919884 w 8436077"/>
              <a:gd name="connsiteY69" fmla="*/ 328117 h 4457665"/>
              <a:gd name="connsiteX70" fmla="*/ 8023123 w 8436077"/>
              <a:gd name="connsiteY70" fmla="*/ 269123 h 4457665"/>
              <a:gd name="connsiteX71" fmla="*/ 8111613 w 8436077"/>
              <a:gd name="connsiteY71" fmla="*/ 195381 h 4457665"/>
              <a:gd name="connsiteX72" fmla="*/ 8229600 w 8436077"/>
              <a:gd name="connsiteY72" fmla="*/ 136388 h 4457665"/>
              <a:gd name="connsiteX73" fmla="*/ 8318090 w 8436077"/>
              <a:gd name="connsiteY73" fmla="*/ 77394 h 4457665"/>
              <a:gd name="connsiteX74" fmla="*/ 8406581 w 8436077"/>
              <a:gd name="connsiteY74" fmla="*/ 3652 h 4457665"/>
              <a:gd name="connsiteX75" fmla="*/ 8436077 w 8436077"/>
              <a:gd name="connsiteY75" fmla="*/ 3652 h 445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436077" h="4457665">
                <a:moveTo>
                  <a:pt x="0" y="4457665"/>
                </a:moveTo>
                <a:cubicBezTo>
                  <a:pt x="21765" y="4425018"/>
                  <a:pt x="39675" y="4391886"/>
                  <a:pt x="73742" y="4369175"/>
                </a:cubicBezTo>
                <a:cubicBezTo>
                  <a:pt x="101182" y="4350882"/>
                  <a:pt x="133953" y="4341897"/>
                  <a:pt x="162232" y="4324930"/>
                </a:cubicBezTo>
                <a:cubicBezTo>
                  <a:pt x="225301" y="4287089"/>
                  <a:pt x="211327" y="4274152"/>
                  <a:pt x="280219" y="4251188"/>
                </a:cubicBezTo>
                <a:cubicBezTo>
                  <a:pt x="304000" y="4243261"/>
                  <a:pt x="329380" y="4241356"/>
                  <a:pt x="353961" y="4236440"/>
                </a:cubicBezTo>
                <a:cubicBezTo>
                  <a:pt x="526226" y="4150307"/>
                  <a:pt x="285595" y="4278396"/>
                  <a:pt x="471948" y="4147949"/>
                </a:cubicBezTo>
                <a:cubicBezTo>
                  <a:pt x="498965" y="4129037"/>
                  <a:pt x="531953" y="4120321"/>
                  <a:pt x="560439" y="4103704"/>
                </a:cubicBezTo>
                <a:cubicBezTo>
                  <a:pt x="591061" y="4085841"/>
                  <a:pt x="618530" y="4062949"/>
                  <a:pt x="648929" y="4044710"/>
                </a:cubicBezTo>
                <a:cubicBezTo>
                  <a:pt x="698090" y="4015213"/>
                  <a:pt x="748711" y="3988022"/>
                  <a:pt x="796413" y="3956220"/>
                </a:cubicBezTo>
                <a:cubicBezTo>
                  <a:pt x="949467" y="3854183"/>
                  <a:pt x="712533" y="4009498"/>
                  <a:pt x="899652" y="3897227"/>
                </a:cubicBezTo>
                <a:cubicBezTo>
                  <a:pt x="1025078" y="3821972"/>
                  <a:pt x="942274" y="3849700"/>
                  <a:pt x="1047135" y="3823485"/>
                </a:cubicBezTo>
                <a:cubicBezTo>
                  <a:pt x="1189931" y="3716389"/>
                  <a:pt x="1008271" y="3842917"/>
                  <a:pt x="1194619" y="3749743"/>
                </a:cubicBezTo>
                <a:cubicBezTo>
                  <a:pt x="1462605" y="3615750"/>
                  <a:pt x="1346035" y="3655916"/>
                  <a:pt x="1533832" y="3602259"/>
                </a:cubicBezTo>
                <a:cubicBezTo>
                  <a:pt x="1578077" y="3572762"/>
                  <a:pt x="1620636" y="3540563"/>
                  <a:pt x="1666568" y="3513769"/>
                </a:cubicBezTo>
                <a:cubicBezTo>
                  <a:pt x="1679996" y="3505936"/>
                  <a:pt x="1696379" y="3504794"/>
                  <a:pt x="1710813" y="3499020"/>
                </a:cubicBezTo>
                <a:cubicBezTo>
                  <a:pt x="1855890" y="3440989"/>
                  <a:pt x="1765165" y="3466996"/>
                  <a:pt x="1873045" y="3440027"/>
                </a:cubicBezTo>
                <a:cubicBezTo>
                  <a:pt x="1902542" y="3420362"/>
                  <a:pt x="1932493" y="3401363"/>
                  <a:pt x="1961535" y="3381033"/>
                </a:cubicBezTo>
                <a:cubicBezTo>
                  <a:pt x="1981672" y="3366937"/>
                  <a:pt x="1998950" y="3348558"/>
                  <a:pt x="2020529" y="3336788"/>
                </a:cubicBezTo>
                <a:cubicBezTo>
                  <a:pt x="2053398" y="3318860"/>
                  <a:pt x="2089891" y="3308485"/>
                  <a:pt x="2123768" y="3292543"/>
                </a:cubicBezTo>
                <a:cubicBezTo>
                  <a:pt x="2173501" y="3269140"/>
                  <a:pt x="2222091" y="3243382"/>
                  <a:pt x="2271252" y="3218801"/>
                </a:cubicBezTo>
                <a:cubicBezTo>
                  <a:pt x="2300749" y="3204053"/>
                  <a:pt x="2328456" y="3184985"/>
                  <a:pt x="2359742" y="3174556"/>
                </a:cubicBezTo>
                <a:cubicBezTo>
                  <a:pt x="2374490" y="3169640"/>
                  <a:pt x="2389951" y="3166491"/>
                  <a:pt x="2403987" y="3159807"/>
                </a:cubicBezTo>
                <a:cubicBezTo>
                  <a:pt x="2493312" y="3117271"/>
                  <a:pt x="2587139" y="3081952"/>
                  <a:pt x="2669458" y="3027072"/>
                </a:cubicBezTo>
                <a:cubicBezTo>
                  <a:pt x="2684206" y="3017240"/>
                  <a:pt x="2697609" y="3005003"/>
                  <a:pt x="2713703" y="2997575"/>
                </a:cubicBezTo>
                <a:cubicBezTo>
                  <a:pt x="2844974" y="2936988"/>
                  <a:pt x="2851051" y="2941115"/>
                  <a:pt x="2979174" y="2909085"/>
                </a:cubicBezTo>
                <a:cubicBezTo>
                  <a:pt x="2993922" y="2899253"/>
                  <a:pt x="3009239" y="2890223"/>
                  <a:pt x="3023419" y="2879588"/>
                </a:cubicBezTo>
                <a:cubicBezTo>
                  <a:pt x="3048602" y="2860701"/>
                  <a:pt x="3069644" y="2835881"/>
                  <a:pt x="3097161" y="2820594"/>
                </a:cubicBezTo>
                <a:cubicBezTo>
                  <a:pt x="3114880" y="2810750"/>
                  <a:pt x="3137066" y="2812663"/>
                  <a:pt x="3156155" y="2805846"/>
                </a:cubicBezTo>
                <a:cubicBezTo>
                  <a:pt x="3206019" y="2788038"/>
                  <a:pt x="3254972" y="2767709"/>
                  <a:pt x="3303639" y="2746852"/>
                </a:cubicBezTo>
                <a:cubicBezTo>
                  <a:pt x="3323847" y="2738192"/>
                  <a:pt x="3342338" y="2725812"/>
                  <a:pt x="3362632" y="2717356"/>
                </a:cubicBezTo>
                <a:cubicBezTo>
                  <a:pt x="3401404" y="2701201"/>
                  <a:pt x="3443050" y="2691895"/>
                  <a:pt x="3480619" y="2673110"/>
                </a:cubicBezTo>
                <a:cubicBezTo>
                  <a:pt x="3502605" y="2662117"/>
                  <a:pt x="3517295" y="2639166"/>
                  <a:pt x="3539613" y="2628865"/>
                </a:cubicBezTo>
                <a:cubicBezTo>
                  <a:pt x="3581959" y="2609321"/>
                  <a:pt x="3628818" y="2601362"/>
                  <a:pt x="3672348" y="2584620"/>
                </a:cubicBezTo>
                <a:cubicBezTo>
                  <a:pt x="3692868" y="2576728"/>
                  <a:pt x="3710822" y="2563015"/>
                  <a:pt x="3731342" y="2555123"/>
                </a:cubicBezTo>
                <a:cubicBezTo>
                  <a:pt x="3829484" y="2517376"/>
                  <a:pt x="3854668" y="2519758"/>
                  <a:pt x="3937819" y="2481381"/>
                </a:cubicBezTo>
                <a:cubicBezTo>
                  <a:pt x="4109272" y="2402249"/>
                  <a:pt x="4000104" y="2440954"/>
                  <a:pt x="4100052" y="2407640"/>
                </a:cubicBezTo>
                <a:cubicBezTo>
                  <a:pt x="4124633" y="2387975"/>
                  <a:pt x="4146277" y="2363933"/>
                  <a:pt x="4173794" y="2348646"/>
                </a:cubicBezTo>
                <a:cubicBezTo>
                  <a:pt x="4191513" y="2338802"/>
                  <a:pt x="4213558" y="2340308"/>
                  <a:pt x="4232787" y="2333898"/>
                </a:cubicBezTo>
                <a:cubicBezTo>
                  <a:pt x="4310348" y="2308044"/>
                  <a:pt x="4433449" y="2259115"/>
                  <a:pt x="4498258" y="2215910"/>
                </a:cubicBezTo>
                <a:cubicBezTo>
                  <a:pt x="4513006" y="2206078"/>
                  <a:pt x="4526248" y="2193481"/>
                  <a:pt x="4542503" y="2186414"/>
                </a:cubicBezTo>
                <a:cubicBezTo>
                  <a:pt x="4639618" y="2144190"/>
                  <a:pt x="4749360" y="2127168"/>
                  <a:pt x="4837471" y="2068427"/>
                </a:cubicBezTo>
                <a:cubicBezTo>
                  <a:pt x="4906806" y="2022203"/>
                  <a:pt x="4878228" y="2037376"/>
                  <a:pt x="4984955" y="1994685"/>
                </a:cubicBezTo>
                <a:cubicBezTo>
                  <a:pt x="4999389" y="1988911"/>
                  <a:pt x="5015047" y="1986369"/>
                  <a:pt x="5029200" y="1979936"/>
                </a:cubicBezTo>
                <a:cubicBezTo>
                  <a:pt x="5195563" y="1904316"/>
                  <a:pt x="5090586" y="1935094"/>
                  <a:pt x="5206181" y="1906194"/>
                </a:cubicBezTo>
                <a:cubicBezTo>
                  <a:pt x="5235678" y="1881613"/>
                  <a:pt x="5261334" y="1851502"/>
                  <a:pt x="5294671" y="1832452"/>
                </a:cubicBezTo>
                <a:cubicBezTo>
                  <a:pt x="5331140" y="1811612"/>
                  <a:pt x="5373886" y="1804362"/>
                  <a:pt x="5412658" y="1788207"/>
                </a:cubicBezTo>
                <a:cubicBezTo>
                  <a:pt x="5432953" y="1779751"/>
                  <a:pt x="5451357" y="1767166"/>
                  <a:pt x="5471652" y="1758710"/>
                </a:cubicBezTo>
                <a:cubicBezTo>
                  <a:pt x="5574377" y="1715908"/>
                  <a:pt x="5565413" y="1720521"/>
                  <a:pt x="5648632" y="1699717"/>
                </a:cubicBezTo>
                <a:cubicBezTo>
                  <a:pt x="5683045" y="1680052"/>
                  <a:pt x="5717884" y="1661115"/>
                  <a:pt x="5751871" y="1640723"/>
                </a:cubicBezTo>
                <a:cubicBezTo>
                  <a:pt x="5767070" y="1631604"/>
                  <a:pt x="5780262" y="1619154"/>
                  <a:pt x="5796116" y="1611227"/>
                </a:cubicBezTo>
                <a:cubicBezTo>
                  <a:pt x="5810021" y="1604275"/>
                  <a:pt x="5826456" y="1603431"/>
                  <a:pt x="5840361" y="1596478"/>
                </a:cubicBezTo>
                <a:cubicBezTo>
                  <a:pt x="5856215" y="1588551"/>
                  <a:pt x="5868752" y="1574908"/>
                  <a:pt x="5884606" y="1566981"/>
                </a:cubicBezTo>
                <a:cubicBezTo>
                  <a:pt x="6002250" y="1508159"/>
                  <a:pt x="5984441" y="1516213"/>
                  <a:pt x="6076335" y="1493240"/>
                </a:cubicBezTo>
                <a:cubicBezTo>
                  <a:pt x="6166944" y="1425283"/>
                  <a:pt x="6132120" y="1447223"/>
                  <a:pt x="6268065" y="1375252"/>
                </a:cubicBezTo>
                <a:cubicBezTo>
                  <a:pt x="6306926" y="1354679"/>
                  <a:pt x="6348152" y="1338553"/>
                  <a:pt x="6386052" y="1316259"/>
                </a:cubicBezTo>
                <a:cubicBezTo>
                  <a:pt x="6431886" y="1289298"/>
                  <a:pt x="6468997" y="1246441"/>
                  <a:pt x="6518787" y="1227769"/>
                </a:cubicBezTo>
                <a:cubicBezTo>
                  <a:pt x="6677945" y="1168083"/>
                  <a:pt x="6599205" y="1202307"/>
                  <a:pt x="6754761" y="1124530"/>
                </a:cubicBezTo>
                <a:cubicBezTo>
                  <a:pt x="6869800" y="1009491"/>
                  <a:pt x="6722114" y="1147849"/>
                  <a:pt x="6858000" y="1050788"/>
                </a:cubicBezTo>
                <a:cubicBezTo>
                  <a:pt x="6909230" y="1014195"/>
                  <a:pt x="6960967" y="977318"/>
                  <a:pt x="7005484" y="932801"/>
                </a:cubicBezTo>
                <a:cubicBezTo>
                  <a:pt x="7030065" y="908220"/>
                  <a:pt x="7050302" y="878342"/>
                  <a:pt x="7079226" y="859059"/>
                </a:cubicBezTo>
                <a:cubicBezTo>
                  <a:pt x="7110378" y="838291"/>
                  <a:pt x="7149958" y="833390"/>
                  <a:pt x="7182465" y="814814"/>
                </a:cubicBezTo>
                <a:cubicBezTo>
                  <a:pt x="7253505" y="774220"/>
                  <a:pt x="7320248" y="726527"/>
                  <a:pt x="7388942" y="682078"/>
                </a:cubicBezTo>
                <a:lnTo>
                  <a:pt x="7477432" y="623085"/>
                </a:lnTo>
                <a:lnTo>
                  <a:pt x="7521677" y="608336"/>
                </a:lnTo>
                <a:cubicBezTo>
                  <a:pt x="7546258" y="588672"/>
                  <a:pt x="7571892" y="570256"/>
                  <a:pt x="7595419" y="549343"/>
                </a:cubicBezTo>
                <a:cubicBezTo>
                  <a:pt x="7616205" y="530867"/>
                  <a:pt x="7631630" y="506297"/>
                  <a:pt x="7654413" y="490349"/>
                </a:cubicBezTo>
                <a:cubicBezTo>
                  <a:pt x="7681430" y="471437"/>
                  <a:pt x="7714075" y="462120"/>
                  <a:pt x="7742903" y="446104"/>
                </a:cubicBezTo>
                <a:cubicBezTo>
                  <a:pt x="7887665" y="365680"/>
                  <a:pt x="7676756" y="475452"/>
                  <a:pt x="7831394" y="372362"/>
                </a:cubicBezTo>
                <a:cubicBezTo>
                  <a:pt x="7844329" y="363739"/>
                  <a:pt x="7860891" y="362530"/>
                  <a:pt x="7875639" y="357614"/>
                </a:cubicBezTo>
                <a:cubicBezTo>
                  <a:pt x="7890387" y="347782"/>
                  <a:pt x="7904494" y="336911"/>
                  <a:pt x="7919884" y="328117"/>
                </a:cubicBezTo>
                <a:cubicBezTo>
                  <a:pt x="7978869" y="294411"/>
                  <a:pt x="7973373" y="307818"/>
                  <a:pt x="8023123" y="269123"/>
                </a:cubicBezTo>
                <a:cubicBezTo>
                  <a:pt x="8053431" y="245550"/>
                  <a:pt x="8079315" y="216144"/>
                  <a:pt x="8111613" y="195381"/>
                </a:cubicBezTo>
                <a:cubicBezTo>
                  <a:pt x="8148601" y="171603"/>
                  <a:pt x="8191422" y="158204"/>
                  <a:pt x="8229600" y="136388"/>
                </a:cubicBezTo>
                <a:cubicBezTo>
                  <a:pt x="8260380" y="118800"/>
                  <a:pt x="8290107" y="99159"/>
                  <a:pt x="8318090" y="77394"/>
                </a:cubicBezTo>
                <a:cubicBezTo>
                  <a:pt x="8357105" y="47049"/>
                  <a:pt x="8360078" y="22253"/>
                  <a:pt x="8406581" y="3652"/>
                </a:cubicBezTo>
                <a:cubicBezTo>
                  <a:pt x="8415710" y="0"/>
                  <a:pt x="8426245" y="3652"/>
                  <a:pt x="8436077" y="3652"/>
                </a:cubicBezTo>
              </a:path>
            </a:pathLst>
          </a:cu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Freeform 85"/>
          <p:cNvSpPr/>
          <p:nvPr/>
        </p:nvSpPr>
        <p:spPr>
          <a:xfrm rot="14267501">
            <a:off x="152400" y="1358900"/>
            <a:ext cx="8436077" cy="4457665"/>
          </a:xfrm>
          <a:custGeom>
            <a:avLst/>
            <a:gdLst>
              <a:gd name="connsiteX0" fmla="*/ 0 w 8436077"/>
              <a:gd name="connsiteY0" fmla="*/ 4457665 h 4457665"/>
              <a:gd name="connsiteX1" fmla="*/ 73742 w 8436077"/>
              <a:gd name="connsiteY1" fmla="*/ 4369175 h 4457665"/>
              <a:gd name="connsiteX2" fmla="*/ 162232 w 8436077"/>
              <a:gd name="connsiteY2" fmla="*/ 4324930 h 4457665"/>
              <a:gd name="connsiteX3" fmla="*/ 280219 w 8436077"/>
              <a:gd name="connsiteY3" fmla="*/ 4251188 h 4457665"/>
              <a:gd name="connsiteX4" fmla="*/ 353961 w 8436077"/>
              <a:gd name="connsiteY4" fmla="*/ 4236440 h 4457665"/>
              <a:gd name="connsiteX5" fmla="*/ 471948 w 8436077"/>
              <a:gd name="connsiteY5" fmla="*/ 4147949 h 4457665"/>
              <a:gd name="connsiteX6" fmla="*/ 560439 w 8436077"/>
              <a:gd name="connsiteY6" fmla="*/ 4103704 h 4457665"/>
              <a:gd name="connsiteX7" fmla="*/ 648929 w 8436077"/>
              <a:gd name="connsiteY7" fmla="*/ 4044710 h 4457665"/>
              <a:gd name="connsiteX8" fmla="*/ 796413 w 8436077"/>
              <a:gd name="connsiteY8" fmla="*/ 3956220 h 4457665"/>
              <a:gd name="connsiteX9" fmla="*/ 899652 w 8436077"/>
              <a:gd name="connsiteY9" fmla="*/ 3897227 h 4457665"/>
              <a:gd name="connsiteX10" fmla="*/ 1047135 w 8436077"/>
              <a:gd name="connsiteY10" fmla="*/ 3823485 h 4457665"/>
              <a:gd name="connsiteX11" fmla="*/ 1194619 w 8436077"/>
              <a:gd name="connsiteY11" fmla="*/ 3749743 h 4457665"/>
              <a:gd name="connsiteX12" fmla="*/ 1533832 w 8436077"/>
              <a:gd name="connsiteY12" fmla="*/ 3602259 h 4457665"/>
              <a:gd name="connsiteX13" fmla="*/ 1666568 w 8436077"/>
              <a:gd name="connsiteY13" fmla="*/ 3513769 h 4457665"/>
              <a:gd name="connsiteX14" fmla="*/ 1710813 w 8436077"/>
              <a:gd name="connsiteY14" fmla="*/ 3499020 h 4457665"/>
              <a:gd name="connsiteX15" fmla="*/ 1873045 w 8436077"/>
              <a:gd name="connsiteY15" fmla="*/ 3440027 h 4457665"/>
              <a:gd name="connsiteX16" fmla="*/ 1961535 w 8436077"/>
              <a:gd name="connsiteY16" fmla="*/ 3381033 h 4457665"/>
              <a:gd name="connsiteX17" fmla="*/ 2020529 w 8436077"/>
              <a:gd name="connsiteY17" fmla="*/ 3336788 h 4457665"/>
              <a:gd name="connsiteX18" fmla="*/ 2123768 w 8436077"/>
              <a:gd name="connsiteY18" fmla="*/ 3292543 h 4457665"/>
              <a:gd name="connsiteX19" fmla="*/ 2271252 w 8436077"/>
              <a:gd name="connsiteY19" fmla="*/ 3218801 h 4457665"/>
              <a:gd name="connsiteX20" fmla="*/ 2359742 w 8436077"/>
              <a:gd name="connsiteY20" fmla="*/ 3174556 h 4457665"/>
              <a:gd name="connsiteX21" fmla="*/ 2403987 w 8436077"/>
              <a:gd name="connsiteY21" fmla="*/ 3159807 h 4457665"/>
              <a:gd name="connsiteX22" fmla="*/ 2669458 w 8436077"/>
              <a:gd name="connsiteY22" fmla="*/ 3027072 h 4457665"/>
              <a:gd name="connsiteX23" fmla="*/ 2713703 w 8436077"/>
              <a:gd name="connsiteY23" fmla="*/ 2997575 h 4457665"/>
              <a:gd name="connsiteX24" fmla="*/ 2979174 w 8436077"/>
              <a:gd name="connsiteY24" fmla="*/ 2909085 h 4457665"/>
              <a:gd name="connsiteX25" fmla="*/ 3023419 w 8436077"/>
              <a:gd name="connsiteY25" fmla="*/ 2879588 h 4457665"/>
              <a:gd name="connsiteX26" fmla="*/ 3097161 w 8436077"/>
              <a:gd name="connsiteY26" fmla="*/ 2820594 h 4457665"/>
              <a:gd name="connsiteX27" fmla="*/ 3156155 w 8436077"/>
              <a:gd name="connsiteY27" fmla="*/ 2805846 h 4457665"/>
              <a:gd name="connsiteX28" fmla="*/ 3303639 w 8436077"/>
              <a:gd name="connsiteY28" fmla="*/ 2746852 h 4457665"/>
              <a:gd name="connsiteX29" fmla="*/ 3362632 w 8436077"/>
              <a:gd name="connsiteY29" fmla="*/ 2717356 h 4457665"/>
              <a:gd name="connsiteX30" fmla="*/ 3480619 w 8436077"/>
              <a:gd name="connsiteY30" fmla="*/ 2673110 h 4457665"/>
              <a:gd name="connsiteX31" fmla="*/ 3539613 w 8436077"/>
              <a:gd name="connsiteY31" fmla="*/ 2628865 h 4457665"/>
              <a:gd name="connsiteX32" fmla="*/ 3672348 w 8436077"/>
              <a:gd name="connsiteY32" fmla="*/ 2584620 h 4457665"/>
              <a:gd name="connsiteX33" fmla="*/ 3731342 w 8436077"/>
              <a:gd name="connsiteY33" fmla="*/ 2555123 h 4457665"/>
              <a:gd name="connsiteX34" fmla="*/ 3937819 w 8436077"/>
              <a:gd name="connsiteY34" fmla="*/ 2481381 h 4457665"/>
              <a:gd name="connsiteX35" fmla="*/ 4100052 w 8436077"/>
              <a:gd name="connsiteY35" fmla="*/ 2407640 h 4457665"/>
              <a:gd name="connsiteX36" fmla="*/ 4173794 w 8436077"/>
              <a:gd name="connsiteY36" fmla="*/ 2348646 h 4457665"/>
              <a:gd name="connsiteX37" fmla="*/ 4232787 w 8436077"/>
              <a:gd name="connsiteY37" fmla="*/ 2333898 h 4457665"/>
              <a:gd name="connsiteX38" fmla="*/ 4498258 w 8436077"/>
              <a:gd name="connsiteY38" fmla="*/ 2215910 h 4457665"/>
              <a:gd name="connsiteX39" fmla="*/ 4542503 w 8436077"/>
              <a:gd name="connsiteY39" fmla="*/ 2186414 h 4457665"/>
              <a:gd name="connsiteX40" fmla="*/ 4837471 w 8436077"/>
              <a:gd name="connsiteY40" fmla="*/ 2068427 h 4457665"/>
              <a:gd name="connsiteX41" fmla="*/ 4984955 w 8436077"/>
              <a:gd name="connsiteY41" fmla="*/ 1994685 h 4457665"/>
              <a:gd name="connsiteX42" fmla="*/ 5029200 w 8436077"/>
              <a:gd name="connsiteY42" fmla="*/ 1979936 h 4457665"/>
              <a:gd name="connsiteX43" fmla="*/ 5206181 w 8436077"/>
              <a:gd name="connsiteY43" fmla="*/ 1906194 h 4457665"/>
              <a:gd name="connsiteX44" fmla="*/ 5294671 w 8436077"/>
              <a:gd name="connsiteY44" fmla="*/ 1832452 h 4457665"/>
              <a:gd name="connsiteX45" fmla="*/ 5412658 w 8436077"/>
              <a:gd name="connsiteY45" fmla="*/ 1788207 h 4457665"/>
              <a:gd name="connsiteX46" fmla="*/ 5471652 w 8436077"/>
              <a:gd name="connsiteY46" fmla="*/ 1758710 h 4457665"/>
              <a:gd name="connsiteX47" fmla="*/ 5648632 w 8436077"/>
              <a:gd name="connsiteY47" fmla="*/ 1699717 h 4457665"/>
              <a:gd name="connsiteX48" fmla="*/ 5751871 w 8436077"/>
              <a:gd name="connsiteY48" fmla="*/ 1640723 h 4457665"/>
              <a:gd name="connsiteX49" fmla="*/ 5796116 w 8436077"/>
              <a:gd name="connsiteY49" fmla="*/ 1611227 h 4457665"/>
              <a:gd name="connsiteX50" fmla="*/ 5840361 w 8436077"/>
              <a:gd name="connsiteY50" fmla="*/ 1596478 h 4457665"/>
              <a:gd name="connsiteX51" fmla="*/ 5884606 w 8436077"/>
              <a:gd name="connsiteY51" fmla="*/ 1566981 h 4457665"/>
              <a:gd name="connsiteX52" fmla="*/ 6076335 w 8436077"/>
              <a:gd name="connsiteY52" fmla="*/ 1493240 h 4457665"/>
              <a:gd name="connsiteX53" fmla="*/ 6268065 w 8436077"/>
              <a:gd name="connsiteY53" fmla="*/ 1375252 h 4457665"/>
              <a:gd name="connsiteX54" fmla="*/ 6386052 w 8436077"/>
              <a:gd name="connsiteY54" fmla="*/ 1316259 h 4457665"/>
              <a:gd name="connsiteX55" fmla="*/ 6518787 w 8436077"/>
              <a:gd name="connsiteY55" fmla="*/ 1227769 h 4457665"/>
              <a:gd name="connsiteX56" fmla="*/ 6754761 w 8436077"/>
              <a:gd name="connsiteY56" fmla="*/ 1124530 h 4457665"/>
              <a:gd name="connsiteX57" fmla="*/ 6858000 w 8436077"/>
              <a:gd name="connsiteY57" fmla="*/ 1050788 h 4457665"/>
              <a:gd name="connsiteX58" fmla="*/ 7005484 w 8436077"/>
              <a:gd name="connsiteY58" fmla="*/ 932801 h 4457665"/>
              <a:gd name="connsiteX59" fmla="*/ 7079226 w 8436077"/>
              <a:gd name="connsiteY59" fmla="*/ 859059 h 4457665"/>
              <a:gd name="connsiteX60" fmla="*/ 7182465 w 8436077"/>
              <a:gd name="connsiteY60" fmla="*/ 814814 h 4457665"/>
              <a:gd name="connsiteX61" fmla="*/ 7388942 w 8436077"/>
              <a:gd name="connsiteY61" fmla="*/ 682078 h 4457665"/>
              <a:gd name="connsiteX62" fmla="*/ 7477432 w 8436077"/>
              <a:gd name="connsiteY62" fmla="*/ 623085 h 4457665"/>
              <a:gd name="connsiteX63" fmla="*/ 7521677 w 8436077"/>
              <a:gd name="connsiteY63" fmla="*/ 608336 h 4457665"/>
              <a:gd name="connsiteX64" fmla="*/ 7595419 w 8436077"/>
              <a:gd name="connsiteY64" fmla="*/ 549343 h 4457665"/>
              <a:gd name="connsiteX65" fmla="*/ 7654413 w 8436077"/>
              <a:gd name="connsiteY65" fmla="*/ 490349 h 4457665"/>
              <a:gd name="connsiteX66" fmla="*/ 7742903 w 8436077"/>
              <a:gd name="connsiteY66" fmla="*/ 446104 h 4457665"/>
              <a:gd name="connsiteX67" fmla="*/ 7831394 w 8436077"/>
              <a:gd name="connsiteY67" fmla="*/ 372362 h 4457665"/>
              <a:gd name="connsiteX68" fmla="*/ 7875639 w 8436077"/>
              <a:gd name="connsiteY68" fmla="*/ 357614 h 4457665"/>
              <a:gd name="connsiteX69" fmla="*/ 7919884 w 8436077"/>
              <a:gd name="connsiteY69" fmla="*/ 328117 h 4457665"/>
              <a:gd name="connsiteX70" fmla="*/ 8023123 w 8436077"/>
              <a:gd name="connsiteY70" fmla="*/ 269123 h 4457665"/>
              <a:gd name="connsiteX71" fmla="*/ 8111613 w 8436077"/>
              <a:gd name="connsiteY71" fmla="*/ 195381 h 4457665"/>
              <a:gd name="connsiteX72" fmla="*/ 8229600 w 8436077"/>
              <a:gd name="connsiteY72" fmla="*/ 136388 h 4457665"/>
              <a:gd name="connsiteX73" fmla="*/ 8318090 w 8436077"/>
              <a:gd name="connsiteY73" fmla="*/ 77394 h 4457665"/>
              <a:gd name="connsiteX74" fmla="*/ 8406581 w 8436077"/>
              <a:gd name="connsiteY74" fmla="*/ 3652 h 4457665"/>
              <a:gd name="connsiteX75" fmla="*/ 8436077 w 8436077"/>
              <a:gd name="connsiteY75" fmla="*/ 3652 h 445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436077" h="4457665">
                <a:moveTo>
                  <a:pt x="0" y="4457665"/>
                </a:moveTo>
                <a:cubicBezTo>
                  <a:pt x="21765" y="4425018"/>
                  <a:pt x="39675" y="4391886"/>
                  <a:pt x="73742" y="4369175"/>
                </a:cubicBezTo>
                <a:cubicBezTo>
                  <a:pt x="101182" y="4350882"/>
                  <a:pt x="133953" y="4341897"/>
                  <a:pt x="162232" y="4324930"/>
                </a:cubicBezTo>
                <a:cubicBezTo>
                  <a:pt x="225301" y="4287089"/>
                  <a:pt x="211327" y="4274152"/>
                  <a:pt x="280219" y="4251188"/>
                </a:cubicBezTo>
                <a:cubicBezTo>
                  <a:pt x="304000" y="4243261"/>
                  <a:pt x="329380" y="4241356"/>
                  <a:pt x="353961" y="4236440"/>
                </a:cubicBezTo>
                <a:cubicBezTo>
                  <a:pt x="526226" y="4150307"/>
                  <a:pt x="285595" y="4278396"/>
                  <a:pt x="471948" y="4147949"/>
                </a:cubicBezTo>
                <a:cubicBezTo>
                  <a:pt x="498965" y="4129037"/>
                  <a:pt x="531953" y="4120321"/>
                  <a:pt x="560439" y="4103704"/>
                </a:cubicBezTo>
                <a:cubicBezTo>
                  <a:pt x="591061" y="4085841"/>
                  <a:pt x="618530" y="4062949"/>
                  <a:pt x="648929" y="4044710"/>
                </a:cubicBezTo>
                <a:cubicBezTo>
                  <a:pt x="698090" y="4015213"/>
                  <a:pt x="748711" y="3988022"/>
                  <a:pt x="796413" y="3956220"/>
                </a:cubicBezTo>
                <a:cubicBezTo>
                  <a:pt x="949467" y="3854183"/>
                  <a:pt x="712533" y="4009498"/>
                  <a:pt x="899652" y="3897227"/>
                </a:cubicBezTo>
                <a:cubicBezTo>
                  <a:pt x="1025078" y="3821972"/>
                  <a:pt x="942274" y="3849700"/>
                  <a:pt x="1047135" y="3823485"/>
                </a:cubicBezTo>
                <a:cubicBezTo>
                  <a:pt x="1189931" y="3716389"/>
                  <a:pt x="1008271" y="3842917"/>
                  <a:pt x="1194619" y="3749743"/>
                </a:cubicBezTo>
                <a:cubicBezTo>
                  <a:pt x="1462605" y="3615750"/>
                  <a:pt x="1346035" y="3655916"/>
                  <a:pt x="1533832" y="3602259"/>
                </a:cubicBezTo>
                <a:cubicBezTo>
                  <a:pt x="1578077" y="3572762"/>
                  <a:pt x="1620636" y="3540563"/>
                  <a:pt x="1666568" y="3513769"/>
                </a:cubicBezTo>
                <a:cubicBezTo>
                  <a:pt x="1679996" y="3505936"/>
                  <a:pt x="1696379" y="3504794"/>
                  <a:pt x="1710813" y="3499020"/>
                </a:cubicBezTo>
                <a:cubicBezTo>
                  <a:pt x="1855890" y="3440989"/>
                  <a:pt x="1765165" y="3466996"/>
                  <a:pt x="1873045" y="3440027"/>
                </a:cubicBezTo>
                <a:cubicBezTo>
                  <a:pt x="1902542" y="3420362"/>
                  <a:pt x="1932493" y="3401363"/>
                  <a:pt x="1961535" y="3381033"/>
                </a:cubicBezTo>
                <a:cubicBezTo>
                  <a:pt x="1981672" y="3366937"/>
                  <a:pt x="1998950" y="3348558"/>
                  <a:pt x="2020529" y="3336788"/>
                </a:cubicBezTo>
                <a:cubicBezTo>
                  <a:pt x="2053398" y="3318860"/>
                  <a:pt x="2089891" y="3308485"/>
                  <a:pt x="2123768" y="3292543"/>
                </a:cubicBezTo>
                <a:cubicBezTo>
                  <a:pt x="2173501" y="3269140"/>
                  <a:pt x="2222091" y="3243382"/>
                  <a:pt x="2271252" y="3218801"/>
                </a:cubicBezTo>
                <a:cubicBezTo>
                  <a:pt x="2300749" y="3204053"/>
                  <a:pt x="2328456" y="3184985"/>
                  <a:pt x="2359742" y="3174556"/>
                </a:cubicBezTo>
                <a:cubicBezTo>
                  <a:pt x="2374490" y="3169640"/>
                  <a:pt x="2389951" y="3166491"/>
                  <a:pt x="2403987" y="3159807"/>
                </a:cubicBezTo>
                <a:cubicBezTo>
                  <a:pt x="2493312" y="3117271"/>
                  <a:pt x="2587139" y="3081952"/>
                  <a:pt x="2669458" y="3027072"/>
                </a:cubicBezTo>
                <a:cubicBezTo>
                  <a:pt x="2684206" y="3017240"/>
                  <a:pt x="2697609" y="3005003"/>
                  <a:pt x="2713703" y="2997575"/>
                </a:cubicBezTo>
                <a:cubicBezTo>
                  <a:pt x="2844974" y="2936988"/>
                  <a:pt x="2851051" y="2941115"/>
                  <a:pt x="2979174" y="2909085"/>
                </a:cubicBezTo>
                <a:cubicBezTo>
                  <a:pt x="2993922" y="2899253"/>
                  <a:pt x="3009239" y="2890223"/>
                  <a:pt x="3023419" y="2879588"/>
                </a:cubicBezTo>
                <a:cubicBezTo>
                  <a:pt x="3048602" y="2860701"/>
                  <a:pt x="3069644" y="2835881"/>
                  <a:pt x="3097161" y="2820594"/>
                </a:cubicBezTo>
                <a:cubicBezTo>
                  <a:pt x="3114880" y="2810750"/>
                  <a:pt x="3137066" y="2812663"/>
                  <a:pt x="3156155" y="2805846"/>
                </a:cubicBezTo>
                <a:cubicBezTo>
                  <a:pt x="3206019" y="2788038"/>
                  <a:pt x="3254972" y="2767709"/>
                  <a:pt x="3303639" y="2746852"/>
                </a:cubicBezTo>
                <a:cubicBezTo>
                  <a:pt x="3323847" y="2738192"/>
                  <a:pt x="3342338" y="2725812"/>
                  <a:pt x="3362632" y="2717356"/>
                </a:cubicBezTo>
                <a:cubicBezTo>
                  <a:pt x="3401404" y="2701201"/>
                  <a:pt x="3443050" y="2691895"/>
                  <a:pt x="3480619" y="2673110"/>
                </a:cubicBezTo>
                <a:cubicBezTo>
                  <a:pt x="3502605" y="2662117"/>
                  <a:pt x="3517295" y="2639166"/>
                  <a:pt x="3539613" y="2628865"/>
                </a:cubicBezTo>
                <a:cubicBezTo>
                  <a:pt x="3581959" y="2609321"/>
                  <a:pt x="3628818" y="2601362"/>
                  <a:pt x="3672348" y="2584620"/>
                </a:cubicBezTo>
                <a:cubicBezTo>
                  <a:pt x="3692868" y="2576728"/>
                  <a:pt x="3710822" y="2563015"/>
                  <a:pt x="3731342" y="2555123"/>
                </a:cubicBezTo>
                <a:cubicBezTo>
                  <a:pt x="3829484" y="2517376"/>
                  <a:pt x="3854668" y="2519758"/>
                  <a:pt x="3937819" y="2481381"/>
                </a:cubicBezTo>
                <a:cubicBezTo>
                  <a:pt x="4109272" y="2402249"/>
                  <a:pt x="4000104" y="2440954"/>
                  <a:pt x="4100052" y="2407640"/>
                </a:cubicBezTo>
                <a:cubicBezTo>
                  <a:pt x="4124633" y="2387975"/>
                  <a:pt x="4146277" y="2363933"/>
                  <a:pt x="4173794" y="2348646"/>
                </a:cubicBezTo>
                <a:cubicBezTo>
                  <a:pt x="4191513" y="2338802"/>
                  <a:pt x="4213558" y="2340308"/>
                  <a:pt x="4232787" y="2333898"/>
                </a:cubicBezTo>
                <a:cubicBezTo>
                  <a:pt x="4310348" y="2308044"/>
                  <a:pt x="4433449" y="2259115"/>
                  <a:pt x="4498258" y="2215910"/>
                </a:cubicBezTo>
                <a:cubicBezTo>
                  <a:pt x="4513006" y="2206078"/>
                  <a:pt x="4526248" y="2193481"/>
                  <a:pt x="4542503" y="2186414"/>
                </a:cubicBezTo>
                <a:cubicBezTo>
                  <a:pt x="4639618" y="2144190"/>
                  <a:pt x="4749360" y="2127168"/>
                  <a:pt x="4837471" y="2068427"/>
                </a:cubicBezTo>
                <a:cubicBezTo>
                  <a:pt x="4906806" y="2022203"/>
                  <a:pt x="4878228" y="2037376"/>
                  <a:pt x="4984955" y="1994685"/>
                </a:cubicBezTo>
                <a:cubicBezTo>
                  <a:pt x="4999389" y="1988911"/>
                  <a:pt x="5015047" y="1986369"/>
                  <a:pt x="5029200" y="1979936"/>
                </a:cubicBezTo>
                <a:cubicBezTo>
                  <a:pt x="5195563" y="1904316"/>
                  <a:pt x="5090586" y="1935094"/>
                  <a:pt x="5206181" y="1906194"/>
                </a:cubicBezTo>
                <a:cubicBezTo>
                  <a:pt x="5235678" y="1881613"/>
                  <a:pt x="5261334" y="1851502"/>
                  <a:pt x="5294671" y="1832452"/>
                </a:cubicBezTo>
                <a:cubicBezTo>
                  <a:pt x="5331140" y="1811612"/>
                  <a:pt x="5373886" y="1804362"/>
                  <a:pt x="5412658" y="1788207"/>
                </a:cubicBezTo>
                <a:cubicBezTo>
                  <a:pt x="5432953" y="1779751"/>
                  <a:pt x="5451357" y="1767166"/>
                  <a:pt x="5471652" y="1758710"/>
                </a:cubicBezTo>
                <a:cubicBezTo>
                  <a:pt x="5574377" y="1715908"/>
                  <a:pt x="5565413" y="1720521"/>
                  <a:pt x="5648632" y="1699717"/>
                </a:cubicBezTo>
                <a:cubicBezTo>
                  <a:pt x="5683045" y="1680052"/>
                  <a:pt x="5717884" y="1661115"/>
                  <a:pt x="5751871" y="1640723"/>
                </a:cubicBezTo>
                <a:cubicBezTo>
                  <a:pt x="5767070" y="1631604"/>
                  <a:pt x="5780262" y="1619154"/>
                  <a:pt x="5796116" y="1611227"/>
                </a:cubicBezTo>
                <a:cubicBezTo>
                  <a:pt x="5810021" y="1604275"/>
                  <a:pt x="5826456" y="1603431"/>
                  <a:pt x="5840361" y="1596478"/>
                </a:cubicBezTo>
                <a:cubicBezTo>
                  <a:pt x="5856215" y="1588551"/>
                  <a:pt x="5868752" y="1574908"/>
                  <a:pt x="5884606" y="1566981"/>
                </a:cubicBezTo>
                <a:cubicBezTo>
                  <a:pt x="6002250" y="1508159"/>
                  <a:pt x="5984441" y="1516213"/>
                  <a:pt x="6076335" y="1493240"/>
                </a:cubicBezTo>
                <a:cubicBezTo>
                  <a:pt x="6166944" y="1425283"/>
                  <a:pt x="6132120" y="1447223"/>
                  <a:pt x="6268065" y="1375252"/>
                </a:cubicBezTo>
                <a:cubicBezTo>
                  <a:pt x="6306926" y="1354679"/>
                  <a:pt x="6348152" y="1338553"/>
                  <a:pt x="6386052" y="1316259"/>
                </a:cubicBezTo>
                <a:cubicBezTo>
                  <a:pt x="6431886" y="1289298"/>
                  <a:pt x="6468997" y="1246441"/>
                  <a:pt x="6518787" y="1227769"/>
                </a:cubicBezTo>
                <a:cubicBezTo>
                  <a:pt x="6677945" y="1168083"/>
                  <a:pt x="6599205" y="1202307"/>
                  <a:pt x="6754761" y="1124530"/>
                </a:cubicBezTo>
                <a:cubicBezTo>
                  <a:pt x="6869800" y="1009491"/>
                  <a:pt x="6722114" y="1147849"/>
                  <a:pt x="6858000" y="1050788"/>
                </a:cubicBezTo>
                <a:cubicBezTo>
                  <a:pt x="6909230" y="1014195"/>
                  <a:pt x="6960967" y="977318"/>
                  <a:pt x="7005484" y="932801"/>
                </a:cubicBezTo>
                <a:cubicBezTo>
                  <a:pt x="7030065" y="908220"/>
                  <a:pt x="7050302" y="878342"/>
                  <a:pt x="7079226" y="859059"/>
                </a:cubicBezTo>
                <a:cubicBezTo>
                  <a:pt x="7110378" y="838291"/>
                  <a:pt x="7149958" y="833390"/>
                  <a:pt x="7182465" y="814814"/>
                </a:cubicBezTo>
                <a:cubicBezTo>
                  <a:pt x="7253505" y="774220"/>
                  <a:pt x="7320248" y="726527"/>
                  <a:pt x="7388942" y="682078"/>
                </a:cubicBezTo>
                <a:lnTo>
                  <a:pt x="7477432" y="623085"/>
                </a:lnTo>
                <a:lnTo>
                  <a:pt x="7521677" y="608336"/>
                </a:lnTo>
                <a:cubicBezTo>
                  <a:pt x="7546258" y="588672"/>
                  <a:pt x="7571892" y="570256"/>
                  <a:pt x="7595419" y="549343"/>
                </a:cubicBezTo>
                <a:cubicBezTo>
                  <a:pt x="7616205" y="530867"/>
                  <a:pt x="7631630" y="506297"/>
                  <a:pt x="7654413" y="490349"/>
                </a:cubicBezTo>
                <a:cubicBezTo>
                  <a:pt x="7681430" y="471437"/>
                  <a:pt x="7714075" y="462120"/>
                  <a:pt x="7742903" y="446104"/>
                </a:cubicBezTo>
                <a:cubicBezTo>
                  <a:pt x="7887665" y="365680"/>
                  <a:pt x="7676756" y="475452"/>
                  <a:pt x="7831394" y="372362"/>
                </a:cubicBezTo>
                <a:cubicBezTo>
                  <a:pt x="7844329" y="363739"/>
                  <a:pt x="7860891" y="362530"/>
                  <a:pt x="7875639" y="357614"/>
                </a:cubicBezTo>
                <a:cubicBezTo>
                  <a:pt x="7890387" y="347782"/>
                  <a:pt x="7904494" y="336911"/>
                  <a:pt x="7919884" y="328117"/>
                </a:cubicBezTo>
                <a:cubicBezTo>
                  <a:pt x="7978869" y="294411"/>
                  <a:pt x="7973373" y="307818"/>
                  <a:pt x="8023123" y="269123"/>
                </a:cubicBezTo>
                <a:cubicBezTo>
                  <a:pt x="8053431" y="245550"/>
                  <a:pt x="8079315" y="216144"/>
                  <a:pt x="8111613" y="195381"/>
                </a:cubicBezTo>
                <a:cubicBezTo>
                  <a:pt x="8148601" y="171603"/>
                  <a:pt x="8191422" y="158204"/>
                  <a:pt x="8229600" y="136388"/>
                </a:cubicBezTo>
                <a:cubicBezTo>
                  <a:pt x="8260380" y="118800"/>
                  <a:pt x="8290107" y="99159"/>
                  <a:pt x="8318090" y="77394"/>
                </a:cubicBezTo>
                <a:cubicBezTo>
                  <a:pt x="8357105" y="47049"/>
                  <a:pt x="8360078" y="22253"/>
                  <a:pt x="8406581" y="3652"/>
                </a:cubicBezTo>
                <a:cubicBezTo>
                  <a:pt x="8415710" y="0"/>
                  <a:pt x="8426245" y="3652"/>
                  <a:pt x="8436077" y="3652"/>
                </a:cubicBezTo>
              </a:path>
            </a:pathLst>
          </a:cu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87" name="Picture 86" descr="einstein_clerk_big.gif"/>
          <p:cNvPicPr>
            <a:picLocks noChangeAspect="1"/>
          </p:cNvPicPr>
          <p:nvPr/>
        </p:nvPicPr>
        <p:blipFill>
          <a:blip r:embed="rId2"/>
          <a:stretch>
            <a:fillRect/>
          </a:stretch>
        </p:blipFill>
        <p:spPr>
          <a:xfrm>
            <a:off x="704850" y="3829050"/>
            <a:ext cx="2132044" cy="2355850"/>
          </a:xfrm>
          <a:prstGeom prst="ellipse">
            <a:avLst/>
          </a:prstGeom>
          <a:ln/>
        </p:spPr>
        <p:style>
          <a:lnRef idx="0">
            <a:schemeClr val="dk1"/>
          </a:lnRef>
          <a:fillRef idx="3">
            <a:schemeClr val="dk1"/>
          </a:fillRef>
          <a:effectRef idx="3">
            <a:schemeClr val="dk1"/>
          </a:effectRef>
          <a:fontRef idx="minor">
            <a:schemeClr val="lt1"/>
          </a:fontRef>
        </p:style>
      </p:pic>
      <p:sp>
        <p:nvSpPr>
          <p:cNvPr id="88" name="Cloud Callout 87"/>
          <p:cNvSpPr/>
          <p:nvPr/>
        </p:nvSpPr>
        <p:spPr>
          <a:xfrm>
            <a:off x="4438650" y="1339850"/>
            <a:ext cx="4178300" cy="2933700"/>
          </a:xfrm>
          <a:prstGeom prst="cloudCallout">
            <a:avLst>
              <a:gd name="adj1" fmla="val -105612"/>
              <a:gd name="adj2" fmla="val 4680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dirty="0" smtClean="0"/>
              <a:t>... but Light Beams are NOT made of waves . They are made of particles called Photons ...</a:t>
            </a:r>
            <a:endParaRPr lang="en-GB"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
                                            <p:bg/>
                                          </p:spTgt>
                                        </p:tgtEl>
                                        <p:attrNameLst>
                                          <p:attrName>style.visibility</p:attrName>
                                        </p:attrNameLst>
                                      </p:cBhvr>
                                      <p:to>
                                        <p:strVal val="visible"/>
                                      </p:to>
                                    </p:set>
                                    <p:animEffect transition="in" filter="fade">
                                      <p:cBhvr>
                                        <p:cTn id="7" dur="1000"/>
                                        <p:tgtEl>
                                          <p:spTgt spid="8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xEl>
                                              <p:pRg st="0" end="0"/>
                                            </p:txEl>
                                          </p:spTgt>
                                        </p:tgtEl>
                                        <p:attrNameLst>
                                          <p:attrName>style.visibility</p:attrName>
                                        </p:attrNameLst>
                                      </p:cBhvr>
                                      <p:to>
                                        <p:strVal val="visible"/>
                                      </p:to>
                                    </p:set>
                                    <p:animEffect transition="in" filter="fade">
                                      <p:cBhvr>
                                        <p:cTn id="10" dur="1000"/>
                                        <p:tgtEl>
                                          <p:spTgt spid="8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8">
                                            <p:txEl>
                                              <p:pRg st="0" end="0"/>
                                            </p:txEl>
                                          </p:spTgt>
                                        </p:tgtEl>
                                      </p:cBhvr>
                                    </p:animEffect>
                                    <p:set>
                                      <p:cBhvr>
                                        <p:cTn id="15" dur="1" fill="hold">
                                          <p:stCondLst>
                                            <p:cond delay="499"/>
                                          </p:stCondLst>
                                        </p:cTn>
                                        <p:tgtEl>
                                          <p:spTgt spid="88">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88">
                                            <p:bg/>
                                          </p:spTgt>
                                        </p:tgtEl>
                                      </p:cBhvr>
                                    </p:animEffect>
                                    <p:set>
                                      <p:cBhvr>
                                        <p:cTn id="18" dur="1" fill="hold">
                                          <p:stCondLst>
                                            <p:cond delay="499"/>
                                          </p:stCondLst>
                                        </p:cTn>
                                        <p:tgtEl>
                                          <p:spTgt spid="88">
                                            <p:bg/>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87"/>
                                        </p:tgtEl>
                                      </p:cBhvr>
                                    </p:animEffect>
                                    <p:set>
                                      <p:cBhvr>
                                        <p:cTn id="21" dur="1" fill="hold">
                                          <p:stCondLst>
                                            <p:cond delay="499"/>
                                          </p:stCondLst>
                                        </p:cTn>
                                        <p:tgtEl>
                                          <p:spTgt spid="8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up)">
                                      <p:cBhvr>
                                        <p:cTn id="26" dur="500"/>
                                        <p:tgtEl>
                                          <p:spTgt spid="86"/>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down)">
                                      <p:cBhvr>
                                        <p:cTn id="3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8" grpId="0" build="allAtOnce" animBg="1"/>
      <p:bldP spid="88" grpId="1" uiExpand="1"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38750" y="1428750"/>
            <a:ext cx="1555749" cy="4933949"/>
            <a:chOff x="5238750" y="1428750"/>
            <a:chExt cx="1555749" cy="4933949"/>
          </a:xfrm>
        </p:grpSpPr>
        <p:grpSp>
          <p:nvGrpSpPr>
            <p:cNvPr id="5" name="Group 43"/>
            <p:cNvGrpSpPr/>
            <p:nvPr/>
          </p:nvGrpSpPr>
          <p:grpSpPr>
            <a:xfrm flipH="1">
              <a:off x="6527800" y="2451100"/>
              <a:ext cx="133350" cy="3911599"/>
              <a:chOff x="6239435" y="1233111"/>
              <a:chExt cx="2380129" cy="4303058"/>
            </a:xfrm>
            <a:solidFill>
              <a:schemeClr val="tx1"/>
            </a:solidFill>
          </p:grpSpPr>
          <p:sp>
            <p:nvSpPr>
              <p:cNvPr id="45" name="Rectangle 44"/>
              <p:cNvSpPr/>
              <p:nvPr/>
            </p:nvSpPr>
            <p:spPr>
              <a:xfrm>
                <a:off x="6455819" y="1233111"/>
                <a:ext cx="1425389" cy="4303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239435" y="2904565"/>
                <a:ext cx="2380129" cy="1089211"/>
              </a:xfrm>
              <a:prstGeom prst="rect">
                <a:avLst/>
              </a:prstGeom>
              <a:gr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Rounded Rectangular Callout 49"/>
            <p:cNvSpPr/>
            <p:nvPr/>
          </p:nvSpPr>
          <p:spPr>
            <a:xfrm>
              <a:off x="5238750" y="1428750"/>
              <a:ext cx="1555749" cy="933450"/>
            </a:xfrm>
            <a:prstGeom prst="wedgeRoundRectCallout">
              <a:avLst>
                <a:gd name="adj1" fmla="val 33262"/>
                <a:gd name="adj2" fmla="val 26884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Detector Screen</a:t>
              </a:r>
              <a:endParaRPr lang="en-GB" dirty="0"/>
            </a:p>
          </p:txBody>
        </p:sp>
      </p:grpSp>
      <p:sp>
        <p:nvSpPr>
          <p:cNvPr id="52" name="Title 1"/>
          <p:cNvSpPr>
            <a:spLocks noGrp="1"/>
          </p:cNvSpPr>
          <p:nvPr>
            <p:ph type="title"/>
          </p:nvPr>
        </p:nvSpPr>
        <p:spPr/>
        <p:txBody>
          <a:bodyPr>
            <a:normAutofit fontScale="90000"/>
          </a:bodyPr>
          <a:lstStyle/>
          <a:p>
            <a:r>
              <a:rPr lang="en-GB" dirty="0" smtClean="0">
                <a:solidFill>
                  <a:schemeClr val="accent1">
                    <a:lumMod val="60000"/>
                    <a:lumOff val="40000"/>
                  </a:schemeClr>
                </a:solidFill>
              </a:rPr>
              <a:t>The Double Slit Experiment – Part 3</a:t>
            </a:r>
            <a:endParaRPr lang="en-GB" dirty="0">
              <a:solidFill>
                <a:schemeClr val="accent1">
                  <a:lumMod val="60000"/>
                  <a:lumOff val="40000"/>
                </a:schemeClr>
              </a:solidFill>
            </a:endParaRPr>
          </a:p>
        </p:txBody>
      </p:sp>
      <p:grpSp>
        <p:nvGrpSpPr>
          <p:cNvPr id="2" name="Group 1"/>
          <p:cNvGrpSpPr/>
          <p:nvPr/>
        </p:nvGrpSpPr>
        <p:grpSpPr>
          <a:xfrm>
            <a:off x="1860550" y="1428750"/>
            <a:ext cx="1644650" cy="4598244"/>
            <a:chOff x="1860550" y="1428750"/>
            <a:chExt cx="1644650" cy="4598244"/>
          </a:xfrm>
        </p:grpSpPr>
        <p:sp>
          <p:nvSpPr>
            <p:cNvPr id="145" name="Rectangle 144"/>
            <p:cNvSpPr/>
            <p:nvPr/>
          </p:nvSpPr>
          <p:spPr>
            <a:xfrm>
              <a:off x="2831210" y="316230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rot="16200000">
              <a:off x="2853435" y="4518025"/>
              <a:ext cx="88900" cy="13335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ular Callout 47"/>
            <p:cNvSpPr/>
            <p:nvPr/>
          </p:nvSpPr>
          <p:spPr>
            <a:xfrm>
              <a:off x="186055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Barrier with a Double slit</a:t>
              </a:r>
              <a:endParaRPr lang="en-GB" dirty="0"/>
            </a:p>
          </p:txBody>
        </p:sp>
        <p:sp>
          <p:nvSpPr>
            <p:cNvPr id="53" name="Rectangle 52"/>
            <p:cNvSpPr/>
            <p:nvPr/>
          </p:nvSpPr>
          <p:spPr>
            <a:xfrm>
              <a:off x="2831210" y="471805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3" name="Group 482"/>
          <p:cNvGrpSpPr/>
          <p:nvPr/>
        </p:nvGrpSpPr>
        <p:grpSpPr>
          <a:xfrm>
            <a:off x="6883400" y="1428750"/>
            <a:ext cx="1644650" cy="4889500"/>
            <a:chOff x="6883400" y="1428750"/>
            <a:chExt cx="1644650" cy="4889500"/>
          </a:xfrm>
        </p:grpSpPr>
        <p:sp>
          <p:nvSpPr>
            <p:cNvPr id="156" name="Rectangle 155"/>
            <p:cNvSpPr/>
            <p:nvPr/>
          </p:nvSpPr>
          <p:spPr>
            <a:xfrm rot="10800000">
              <a:off x="7542293" y="2406650"/>
              <a:ext cx="668402" cy="391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p:cNvSpPr/>
            <p:nvPr/>
          </p:nvSpPr>
          <p:spPr>
            <a:xfrm rot="10800000">
              <a:off x="7327900" y="3978513"/>
              <a:ext cx="1116106" cy="990123"/>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ounded Rectangular Callout 50"/>
            <p:cNvSpPr/>
            <p:nvPr/>
          </p:nvSpPr>
          <p:spPr>
            <a:xfrm>
              <a:off x="688340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Shows</a:t>
              </a:r>
            </a:p>
            <a:p>
              <a:pPr algn="ctr"/>
              <a:r>
                <a:rPr lang="en-GB" dirty="0" smtClean="0"/>
                <a:t>‘Interference’ Pattern</a:t>
              </a:r>
              <a:endParaRPr lang="en-GB" dirty="0"/>
            </a:p>
          </p:txBody>
        </p:sp>
        <p:sp>
          <p:nvSpPr>
            <p:cNvPr id="80" name="Rectangle 79"/>
            <p:cNvSpPr/>
            <p:nvPr/>
          </p:nvSpPr>
          <p:spPr>
            <a:xfrm rot="10800000">
              <a:off x="7327900" y="4798893"/>
              <a:ext cx="1116106" cy="8001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rot="10800000">
              <a:off x="7327900" y="3348156"/>
              <a:ext cx="1116106" cy="8001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rot="10800000">
              <a:off x="7283450" y="5429249"/>
              <a:ext cx="1116106" cy="6223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rot="10800000">
              <a:off x="7283450" y="2895599"/>
              <a:ext cx="1116106" cy="6223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8" name="Group 477"/>
          <p:cNvGrpSpPr/>
          <p:nvPr/>
        </p:nvGrpSpPr>
        <p:grpSpPr>
          <a:xfrm>
            <a:off x="215901" y="1428750"/>
            <a:ext cx="2578099" cy="3263950"/>
            <a:chOff x="215901" y="1428750"/>
            <a:chExt cx="2578099" cy="3263950"/>
          </a:xfrm>
        </p:grpSpPr>
        <p:sp>
          <p:nvSpPr>
            <p:cNvPr id="47" name="Rounded Rectangular Callout 46"/>
            <p:cNvSpPr/>
            <p:nvPr/>
          </p:nvSpPr>
          <p:spPr>
            <a:xfrm>
              <a:off x="215901" y="1428750"/>
              <a:ext cx="1555750" cy="933450"/>
            </a:xfrm>
            <a:prstGeom prst="wedgeRoundRectCallout">
              <a:avLst>
                <a:gd name="adj1" fmla="val 59167"/>
                <a:gd name="adj2" fmla="val 24949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Beam of Light</a:t>
              </a:r>
              <a:endParaRPr lang="en-GB" dirty="0"/>
            </a:p>
          </p:txBody>
        </p:sp>
        <p:grpSp>
          <p:nvGrpSpPr>
            <p:cNvPr id="84" name="Group 83"/>
            <p:cNvGrpSpPr/>
            <p:nvPr/>
          </p:nvGrpSpPr>
          <p:grpSpPr>
            <a:xfrm>
              <a:off x="1009600" y="4495800"/>
              <a:ext cx="1784400" cy="196900"/>
              <a:chOff x="3594100" y="5784850"/>
              <a:chExt cx="1784400" cy="196900"/>
            </a:xfrm>
          </p:grpSpPr>
          <p:sp>
            <p:nvSpPr>
              <p:cNvPr id="85" name="Oval 84"/>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9" name="Rounded Rectangular Callout 48"/>
          <p:cNvSpPr/>
          <p:nvPr/>
        </p:nvSpPr>
        <p:spPr>
          <a:xfrm>
            <a:off x="3594100" y="1428750"/>
            <a:ext cx="1555749" cy="933450"/>
          </a:xfrm>
          <a:prstGeom prst="wedgeRoundRectCallout">
            <a:avLst>
              <a:gd name="adj1" fmla="val -16330"/>
              <a:gd name="adj2" fmla="val 216801"/>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Photons ‘Interfere’? </a:t>
            </a:r>
            <a:endParaRPr lang="en-GB" dirty="0"/>
          </a:p>
        </p:txBody>
      </p:sp>
      <p:grpSp>
        <p:nvGrpSpPr>
          <p:cNvPr id="4" name="Group 3"/>
          <p:cNvGrpSpPr/>
          <p:nvPr/>
        </p:nvGrpSpPr>
        <p:grpSpPr>
          <a:xfrm>
            <a:off x="2955099" y="3868982"/>
            <a:ext cx="3534651" cy="1388819"/>
            <a:chOff x="2955099" y="3868982"/>
            <a:chExt cx="3534651" cy="1388819"/>
          </a:xfrm>
        </p:grpSpPr>
        <p:grpSp>
          <p:nvGrpSpPr>
            <p:cNvPr id="140" name="Group 96"/>
            <p:cNvGrpSpPr/>
            <p:nvPr/>
          </p:nvGrpSpPr>
          <p:grpSpPr>
            <a:xfrm>
              <a:off x="2971800" y="4608092"/>
              <a:ext cx="1784400" cy="196900"/>
              <a:chOff x="3594100" y="5784850"/>
              <a:chExt cx="1784400" cy="196900"/>
            </a:xfrm>
          </p:grpSpPr>
          <p:sp>
            <p:nvSpPr>
              <p:cNvPr id="256" name="Oval 255"/>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1" name="Group 163"/>
            <p:cNvGrpSpPr/>
            <p:nvPr/>
          </p:nvGrpSpPr>
          <p:grpSpPr>
            <a:xfrm>
              <a:off x="4705350" y="4608092"/>
              <a:ext cx="1784400" cy="196900"/>
              <a:chOff x="3594100" y="5784850"/>
              <a:chExt cx="1784400" cy="196900"/>
            </a:xfrm>
          </p:grpSpPr>
          <p:sp>
            <p:nvSpPr>
              <p:cNvPr id="214" name="Oval 213"/>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2" name="Group 249"/>
            <p:cNvGrpSpPr/>
            <p:nvPr/>
          </p:nvGrpSpPr>
          <p:grpSpPr>
            <a:xfrm rot="21440885">
              <a:off x="3284489" y="4560259"/>
              <a:ext cx="1778050" cy="108000"/>
              <a:chOff x="3314700" y="4495800"/>
              <a:chExt cx="1778050" cy="108000"/>
            </a:xfrm>
          </p:grpSpPr>
          <p:sp>
            <p:nvSpPr>
              <p:cNvPr id="200" name="Oval 199"/>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250"/>
            <p:cNvGrpSpPr/>
            <p:nvPr/>
          </p:nvGrpSpPr>
          <p:grpSpPr>
            <a:xfrm rot="11178478">
              <a:off x="3150150" y="4770952"/>
              <a:ext cx="1778050" cy="108000"/>
              <a:chOff x="3314700" y="4495800"/>
              <a:chExt cx="1778050" cy="108000"/>
            </a:xfrm>
          </p:grpSpPr>
          <p:sp>
            <p:nvSpPr>
              <p:cNvPr id="186" name="Oval 185"/>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265"/>
            <p:cNvGrpSpPr/>
            <p:nvPr/>
          </p:nvGrpSpPr>
          <p:grpSpPr>
            <a:xfrm rot="11254479">
              <a:off x="4706951" y="4963691"/>
              <a:ext cx="1778050" cy="108000"/>
              <a:chOff x="3314700" y="4495800"/>
              <a:chExt cx="1778050" cy="108000"/>
            </a:xfrm>
          </p:grpSpPr>
          <p:sp>
            <p:nvSpPr>
              <p:cNvPr id="172" name="Oval 171"/>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 name="Group 280"/>
            <p:cNvGrpSpPr/>
            <p:nvPr/>
          </p:nvGrpSpPr>
          <p:grpSpPr>
            <a:xfrm rot="21440885">
              <a:off x="4706888" y="4503458"/>
              <a:ext cx="1778050" cy="108000"/>
              <a:chOff x="3314700" y="4495800"/>
              <a:chExt cx="1778050" cy="108000"/>
            </a:xfrm>
          </p:grpSpPr>
          <p:sp>
            <p:nvSpPr>
              <p:cNvPr id="157" name="Oval 156"/>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8" name="Group 297"/>
            <p:cNvGrpSpPr/>
            <p:nvPr/>
          </p:nvGrpSpPr>
          <p:grpSpPr>
            <a:xfrm>
              <a:off x="2971800" y="4325666"/>
              <a:ext cx="3517950" cy="392384"/>
              <a:chOff x="2971800" y="4391174"/>
              <a:chExt cx="3517950" cy="392384"/>
            </a:xfrm>
          </p:grpSpPr>
          <p:grpSp>
            <p:nvGrpSpPr>
              <p:cNvPr id="299" name="Group 96"/>
              <p:cNvGrpSpPr/>
              <p:nvPr/>
            </p:nvGrpSpPr>
            <p:grpSpPr>
              <a:xfrm>
                <a:off x="2971800" y="4495800"/>
                <a:ext cx="1784400" cy="196900"/>
                <a:chOff x="3594100" y="5784850"/>
                <a:chExt cx="1784400" cy="196900"/>
              </a:xfrm>
            </p:grpSpPr>
            <p:sp>
              <p:nvSpPr>
                <p:cNvPr id="403" name="Oval 402"/>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0" name="Group 163"/>
              <p:cNvGrpSpPr/>
              <p:nvPr/>
            </p:nvGrpSpPr>
            <p:grpSpPr>
              <a:xfrm>
                <a:off x="4705350" y="4495800"/>
                <a:ext cx="1784400" cy="196900"/>
                <a:chOff x="3594100" y="5784850"/>
                <a:chExt cx="1784400" cy="196900"/>
              </a:xfrm>
            </p:grpSpPr>
            <p:sp>
              <p:nvSpPr>
                <p:cNvPr id="361" name="Oval 360"/>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1" name="Group 249"/>
              <p:cNvGrpSpPr/>
              <p:nvPr/>
            </p:nvGrpSpPr>
            <p:grpSpPr>
              <a:xfrm rot="21440885">
                <a:off x="3284489" y="4447967"/>
                <a:ext cx="1778050" cy="108000"/>
                <a:chOff x="3314700" y="4495800"/>
                <a:chExt cx="1778050" cy="108000"/>
              </a:xfrm>
            </p:grpSpPr>
            <p:sp>
              <p:nvSpPr>
                <p:cNvPr id="347" name="Oval 346"/>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2" name="Group 250"/>
              <p:cNvGrpSpPr/>
              <p:nvPr/>
            </p:nvGrpSpPr>
            <p:grpSpPr>
              <a:xfrm rot="10979824">
                <a:off x="3505194" y="4629152"/>
                <a:ext cx="1778050" cy="108000"/>
                <a:chOff x="3314700" y="4495800"/>
                <a:chExt cx="1778050" cy="108000"/>
              </a:xfrm>
            </p:grpSpPr>
            <p:sp>
              <p:nvSpPr>
                <p:cNvPr id="333" name="Oval 332"/>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3" name="Group 265"/>
              <p:cNvGrpSpPr/>
              <p:nvPr/>
            </p:nvGrpSpPr>
            <p:grpSpPr>
              <a:xfrm rot="10979824">
                <a:off x="4706951" y="4675560"/>
                <a:ext cx="1778050" cy="108000"/>
                <a:chOff x="3314700" y="4495800"/>
                <a:chExt cx="1778050" cy="108000"/>
              </a:xfrm>
            </p:grpSpPr>
            <p:sp>
              <p:nvSpPr>
                <p:cNvPr id="319" name="Oval 318"/>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4" name="Group 280"/>
              <p:cNvGrpSpPr/>
              <p:nvPr/>
            </p:nvGrpSpPr>
            <p:grpSpPr>
              <a:xfrm rot="21440885">
                <a:off x="4706888" y="4391166"/>
                <a:ext cx="1778050" cy="108000"/>
                <a:chOff x="3314700" y="4495800"/>
                <a:chExt cx="1778050" cy="108000"/>
              </a:xfrm>
            </p:grpSpPr>
            <p:sp>
              <p:nvSpPr>
                <p:cNvPr id="305" name="Oval 304"/>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75" name="Group 474"/>
            <p:cNvGrpSpPr/>
            <p:nvPr/>
          </p:nvGrpSpPr>
          <p:grpSpPr>
            <a:xfrm rot="9791554">
              <a:off x="3087347" y="4082523"/>
              <a:ext cx="3334851" cy="300739"/>
              <a:chOff x="3236810" y="5086529"/>
              <a:chExt cx="3334851" cy="300739"/>
            </a:xfrm>
          </p:grpSpPr>
          <p:grpSp>
            <p:nvGrpSpPr>
              <p:cNvPr id="445" name="Group 250"/>
              <p:cNvGrpSpPr/>
              <p:nvPr/>
            </p:nvGrpSpPr>
            <p:grpSpPr>
              <a:xfrm rot="11178478">
                <a:off x="3236810" y="5086529"/>
                <a:ext cx="1778050" cy="108000"/>
                <a:chOff x="3314700" y="4495800"/>
                <a:chExt cx="1778050" cy="108000"/>
              </a:xfrm>
            </p:grpSpPr>
            <p:sp>
              <p:nvSpPr>
                <p:cNvPr id="446" name="Oval 445"/>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Oval 451"/>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Oval 452"/>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0" name="Group 265"/>
              <p:cNvGrpSpPr/>
              <p:nvPr/>
            </p:nvGrpSpPr>
            <p:grpSpPr>
              <a:xfrm rot="11254479">
                <a:off x="4793611" y="5279268"/>
                <a:ext cx="1778050" cy="108000"/>
                <a:chOff x="3314700" y="4495800"/>
                <a:chExt cx="1778050" cy="108000"/>
              </a:xfrm>
            </p:grpSpPr>
            <p:sp>
              <p:nvSpPr>
                <p:cNvPr id="461" name="Oval 460"/>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6" name="Group 505"/>
            <p:cNvGrpSpPr/>
            <p:nvPr/>
          </p:nvGrpSpPr>
          <p:grpSpPr>
            <a:xfrm rot="248616">
              <a:off x="3110571" y="4926928"/>
              <a:ext cx="3332856" cy="330873"/>
              <a:chOff x="3103460" y="5130979"/>
              <a:chExt cx="3332856" cy="330873"/>
            </a:xfrm>
          </p:grpSpPr>
          <p:grpSp>
            <p:nvGrpSpPr>
              <p:cNvPr id="476" name="Group 250"/>
              <p:cNvGrpSpPr/>
              <p:nvPr/>
            </p:nvGrpSpPr>
            <p:grpSpPr>
              <a:xfrm rot="11178478">
                <a:off x="3103460" y="5130979"/>
                <a:ext cx="1778050" cy="108000"/>
                <a:chOff x="3314700" y="4495800"/>
                <a:chExt cx="1778050" cy="108000"/>
              </a:xfrm>
            </p:grpSpPr>
            <p:sp>
              <p:nvSpPr>
                <p:cNvPr id="477" name="Oval 476"/>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1" name="Group 265"/>
              <p:cNvGrpSpPr/>
              <p:nvPr/>
            </p:nvGrpSpPr>
            <p:grpSpPr>
              <a:xfrm rot="11254479">
                <a:off x="5115466" y="5353852"/>
                <a:ext cx="1320850" cy="108000"/>
                <a:chOff x="3314700" y="4495800"/>
                <a:chExt cx="1320850" cy="108000"/>
              </a:xfrm>
            </p:grpSpPr>
            <p:sp>
              <p:nvSpPr>
                <p:cNvPr id="492" name="Oval 491"/>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7" name="Group 506"/>
            <p:cNvGrpSpPr/>
            <p:nvPr/>
          </p:nvGrpSpPr>
          <p:grpSpPr>
            <a:xfrm rot="9467067">
              <a:off x="2955099" y="3868982"/>
              <a:ext cx="3332856" cy="330873"/>
              <a:chOff x="3103460" y="5130979"/>
              <a:chExt cx="3332856" cy="330873"/>
            </a:xfrm>
          </p:grpSpPr>
          <p:grpSp>
            <p:nvGrpSpPr>
              <p:cNvPr id="508" name="Group 250"/>
              <p:cNvGrpSpPr/>
              <p:nvPr/>
            </p:nvGrpSpPr>
            <p:grpSpPr>
              <a:xfrm rot="11178478">
                <a:off x="3103458" y="5130979"/>
                <a:ext cx="1778050" cy="108000"/>
                <a:chOff x="3314700" y="4495800"/>
                <a:chExt cx="1778050" cy="108000"/>
              </a:xfrm>
            </p:grpSpPr>
            <p:sp>
              <p:nvSpPr>
                <p:cNvPr id="517" name="Oval 516"/>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Oval 518"/>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Oval 519"/>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9" name="Group 265"/>
              <p:cNvGrpSpPr/>
              <p:nvPr/>
            </p:nvGrpSpPr>
            <p:grpSpPr>
              <a:xfrm rot="11254479">
                <a:off x="5115466" y="5353848"/>
                <a:ext cx="1320850" cy="108000"/>
                <a:chOff x="3314700" y="4495800"/>
                <a:chExt cx="1320850" cy="108000"/>
              </a:xfrm>
            </p:grpSpPr>
            <p:sp>
              <p:nvSpPr>
                <p:cNvPr id="510" name="Oval 509"/>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485" name="Oval 484"/>
          <p:cNvSpPr/>
          <p:nvPr/>
        </p:nvSpPr>
        <p:spPr>
          <a:xfrm rot="11427094">
            <a:off x="1970610" y="4617245"/>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p:cNvSpPr/>
          <p:nvPr/>
        </p:nvSpPr>
        <p:spPr>
          <a:xfrm rot="11427094">
            <a:off x="1970610" y="442801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85"/>
                                        </p:tgtEl>
                                        <p:attrNameLst>
                                          <p:attrName>style.visibility</p:attrName>
                                        </p:attrNameLst>
                                      </p:cBhvr>
                                      <p:to>
                                        <p:strVal val="visible"/>
                                      </p:to>
                                    </p:set>
                                    <p:animEffect transition="in" filter="fade">
                                      <p:cBhvr>
                                        <p:cTn id="10" dur="500"/>
                                        <p:tgtEl>
                                          <p:spTgt spid="4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7"/>
                                        </p:tgtEl>
                                        <p:attrNameLst>
                                          <p:attrName>style.visibility</p:attrName>
                                        </p:attrNameLst>
                                      </p:cBhvr>
                                      <p:to>
                                        <p:strVal val="visible"/>
                                      </p:to>
                                    </p:set>
                                    <p:animEffect transition="in" filter="fade">
                                      <p:cBhvr>
                                        <p:cTn id="13" dur="500"/>
                                        <p:tgtEl>
                                          <p:spTgt spid="48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2000"/>
                                        <p:tgtEl>
                                          <p:spTgt spid="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3"/>
                                        </p:tgtEl>
                                        <p:attrNameLst>
                                          <p:attrName>style.visibility</p:attrName>
                                        </p:attrNameLst>
                                      </p:cBhvr>
                                      <p:to>
                                        <p:strVal val="visible"/>
                                      </p:to>
                                    </p:set>
                                    <p:animEffect transition="in" filter="fade">
                                      <p:cBhvr>
                                        <p:cTn id="27" dur="5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5" grpId="1" animBg="1"/>
      <p:bldP spid="4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38750" y="1428750"/>
            <a:ext cx="1555749" cy="4933949"/>
            <a:chOff x="5238750" y="1428750"/>
            <a:chExt cx="1555749" cy="4933949"/>
          </a:xfrm>
        </p:grpSpPr>
        <p:grpSp>
          <p:nvGrpSpPr>
            <p:cNvPr id="5" name="Group 43"/>
            <p:cNvGrpSpPr/>
            <p:nvPr/>
          </p:nvGrpSpPr>
          <p:grpSpPr>
            <a:xfrm flipH="1">
              <a:off x="6527800" y="2451100"/>
              <a:ext cx="133350" cy="3911599"/>
              <a:chOff x="6239435" y="1233111"/>
              <a:chExt cx="2380129" cy="4303058"/>
            </a:xfrm>
            <a:solidFill>
              <a:schemeClr val="tx1"/>
            </a:solidFill>
          </p:grpSpPr>
          <p:sp>
            <p:nvSpPr>
              <p:cNvPr id="45" name="Rectangle 44"/>
              <p:cNvSpPr/>
              <p:nvPr/>
            </p:nvSpPr>
            <p:spPr>
              <a:xfrm>
                <a:off x="6455819" y="1233111"/>
                <a:ext cx="1425389" cy="4303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239435" y="2904565"/>
                <a:ext cx="2380129" cy="1089211"/>
              </a:xfrm>
              <a:prstGeom prst="rect">
                <a:avLst/>
              </a:prstGeom>
              <a:gr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Rounded Rectangular Callout 49"/>
            <p:cNvSpPr/>
            <p:nvPr/>
          </p:nvSpPr>
          <p:spPr>
            <a:xfrm>
              <a:off x="5238750" y="1428750"/>
              <a:ext cx="1555749" cy="933450"/>
            </a:xfrm>
            <a:prstGeom prst="wedgeRoundRectCallout">
              <a:avLst>
                <a:gd name="adj1" fmla="val 33262"/>
                <a:gd name="adj2" fmla="val 26884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Detector Screen</a:t>
              </a:r>
              <a:endParaRPr lang="en-GB" dirty="0"/>
            </a:p>
          </p:txBody>
        </p:sp>
      </p:grpSp>
      <p:sp>
        <p:nvSpPr>
          <p:cNvPr id="52" name="Title 1"/>
          <p:cNvSpPr>
            <a:spLocks noGrp="1"/>
          </p:cNvSpPr>
          <p:nvPr>
            <p:ph type="title"/>
          </p:nvPr>
        </p:nvSpPr>
        <p:spPr/>
        <p:txBody>
          <a:bodyPr>
            <a:normAutofit fontScale="90000"/>
          </a:bodyPr>
          <a:lstStyle/>
          <a:p>
            <a:r>
              <a:rPr lang="en-GB" dirty="0" smtClean="0">
                <a:solidFill>
                  <a:schemeClr val="accent1">
                    <a:lumMod val="60000"/>
                    <a:lumOff val="40000"/>
                  </a:schemeClr>
                </a:solidFill>
              </a:rPr>
              <a:t>The Double Slit Experiment – Part 4</a:t>
            </a:r>
            <a:endParaRPr lang="en-GB" dirty="0">
              <a:solidFill>
                <a:schemeClr val="accent1">
                  <a:lumMod val="60000"/>
                  <a:lumOff val="40000"/>
                </a:schemeClr>
              </a:solidFill>
            </a:endParaRPr>
          </a:p>
        </p:txBody>
      </p:sp>
      <p:grpSp>
        <p:nvGrpSpPr>
          <p:cNvPr id="2" name="Group 1"/>
          <p:cNvGrpSpPr/>
          <p:nvPr/>
        </p:nvGrpSpPr>
        <p:grpSpPr>
          <a:xfrm>
            <a:off x="1860550" y="1428750"/>
            <a:ext cx="1644650" cy="4598244"/>
            <a:chOff x="1860550" y="1428750"/>
            <a:chExt cx="1644650" cy="4598244"/>
          </a:xfrm>
        </p:grpSpPr>
        <p:sp>
          <p:nvSpPr>
            <p:cNvPr id="145" name="Rectangle 144"/>
            <p:cNvSpPr/>
            <p:nvPr/>
          </p:nvSpPr>
          <p:spPr>
            <a:xfrm>
              <a:off x="2831210" y="316230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rot="16200000">
              <a:off x="2853435" y="4518025"/>
              <a:ext cx="88900" cy="13335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ular Callout 47"/>
            <p:cNvSpPr/>
            <p:nvPr/>
          </p:nvSpPr>
          <p:spPr>
            <a:xfrm>
              <a:off x="186055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Barrier with a Double slit</a:t>
              </a:r>
              <a:endParaRPr lang="en-GB" dirty="0"/>
            </a:p>
          </p:txBody>
        </p:sp>
        <p:sp>
          <p:nvSpPr>
            <p:cNvPr id="53" name="Rectangle 52"/>
            <p:cNvSpPr/>
            <p:nvPr/>
          </p:nvSpPr>
          <p:spPr>
            <a:xfrm>
              <a:off x="2831210" y="471805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7283450" y="2406650"/>
            <a:ext cx="1160556" cy="3911600"/>
            <a:chOff x="7283450" y="2406650"/>
            <a:chExt cx="1160556" cy="3911600"/>
          </a:xfrm>
        </p:grpSpPr>
        <p:sp>
          <p:nvSpPr>
            <p:cNvPr id="156" name="Rectangle 155"/>
            <p:cNvSpPr/>
            <p:nvPr/>
          </p:nvSpPr>
          <p:spPr>
            <a:xfrm rot="10800000">
              <a:off x="7542293" y="2406650"/>
              <a:ext cx="668402" cy="391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p:cNvSpPr/>
            <p:nvPr/>
          </p:nvSpPr>
          <p:spPr>
            <a:xfrm rot="10800000">
              <a:off x="7327900" y="3978513"/>
              <a:ext cx="1116106" cy="990123"/>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rot="10800000">
              <a:off x="7327900" y="4798893"/>
              <a:ext cx="1116106" cy="8001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rot="10800000">
              <a:off x="7327900" y="3348156"/>
              <a:ext cx="1116106" cy="8001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rot="10800000">
              <a:off x="7283450" y="5429249"/>
              <a:ext cx="1116106" cy="6223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rot="10800000">
              <a:off x="7283450" y="2895599"/>
              <a:ext cx="1116106" cy="6223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Rounded Rectangular Callout 46"/>
          <p:cNvSpPr/>
          <p:nvPr/>
        </p:nvSpPr>
        <p:spPr>
          <a:xfrm>
            <a:off x="215901" y="1428750"/>
            <a:ext cx="1555750" cy="933450"/>
          </a:xfrm>
          <a:prstGeom prst="wedgeRoundRectCallout">
            <a:avLst>
              <a:gd name="adj1" fmla="val 59167"/>
              <a:gd name="adj2" fmla="val 24949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Beam of Light</a:t>
            </a:r>
            <a:endParaRPr lang="en-GB" dirty="0"/>
          </a:p>
        </p:txBody>
      </p:sp>
      <p:sp>
        <p:nvSpPr>
          <p:cNvPr id="49" name="Rounded Rectangular Callout 48"/>
          <p:cNvSpPr/>
          <p:nvPr/>
        </p:nvSpPr>
        <p:spPr>
          <a:xfrm>
            <a:off x="3594100" y="1428750"/>
            <a:ext cx="1555749" cy="933450"/>
          </a:xfrm>
          <a:prstGeom prst="wedgeRoundRectCallout">
            <a:avLst>
              <a:gd name="adj1" fmla="val -16330"/>
              <a:gd name="adj2" fmla="val 216801"/>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Photons ‘Interfere’? </a:t>
            </a:r>
            <a:endParaRPr lang="en-GB" dirty="0"/>
          </a:p>
        </p:txBody>
      </p:sp>
      <p:grpSp>
        <p:nvGrpSpPr>
          <p:cNvPr id="6" name="Group 5"/>
          <p:cNvGrpSpPr/>
          <p:nvPr/>
        </p:nvGrpSpPr>
        <p:grpSpPr>
          <a:xfrm>
            <a:off x="1009600" y="3868982"/>
            <a:ext cx="5480150" cy="1388819"/>
            <a:chOff x="1009600" y="3868982"/>
            <a:chExt cx="5480150" cy="1388819"/>
          </a:xfrm>
        </p:grpSpPr>
        <p:grpSp>
          <p:nvGrpSpPr>
            <p:cNvPr id="84" name="Group 83"/>
            <p:cNvGrpSpPr/>
            <p:nvPr/>
          </p:nvGrpSpPr>
          <p:grpSpPr>
            <a:xfrm>
              <a:off x="1009600" y="4495800"/>
              <a:ext cx="1784400" cy="196900"/>
              <a:chOff x="3594100" y="5784850"/>
              <a:chExt cx="1784400" cy="196900"/>
            </a:xfrm>
          </p:grpSpPr>
          <p:sp>
            <p:nvSpPr>
              <p:cNvPr id="85" name="Oval 84"/>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0" name="Group 96"/>
            <p:cNvGrpSpPr/>
            <p:nvPr/>
          </p:nvGrpSpPr>
          <p:grpSpPr>
            <a:xfrm>
              <a:off x="2971800" y="4608092"/>
              <a:ext cx="1784400" cy="196900"/>
              <a:chOff x="3594100" y="5784850"/>
              <a:chExt cx="1784400" cy="196900"/>
            </a:xfrm>
          </p:grpSpPr>
          <p:sp>
            <p:nvSpPr>
              <p:cNvPr id="256" name="Oval 255"/>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1" name="Group 163"/>
            <p:cNvGrpSpPr/>
            <p:nvPr/>
          </p:nvGrpSpPr>
          <p:grpSpPr>
            <a:xfrm>
              <a:off x="4705350" y="4608092"/>
              <a:ext cx="1784400" cy="196900"/>
              <a:chOff x="3594100" y="5784850"/>
              <a:chExt cx="1784400" cy="196900"/>
            </a:xfrm>
          </p:grpSpPr>
          <p:sp>
            <p:nvSpPr>
              <p:cNvPr id="214" name="Oval 213"/>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2" name="Group 249"/>
            <p:cNvGrpSpPr/>
            <p:nvPr/>
          </p:nvGrpSpPr>
          <p:grpSpPr>
            <a:xfrm rot="21440885">
              <a:off x="3284489" y="4560259"/>
              <a:ext cx="1778050" cy="108000"/>
              <a:chOff x="3314700" y="4495800"/>
              <a:chExt cx="1778050" cy="108000"/>
            </a:xfrm>
          </p:grpSpPr>
          <p:sp>
            <p:nvSpPr>
              <p:cNvPr id="200" name="Oval 199"/>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250"/>
            <p:cNvGrpSpPr/>
            <p:nvPr/>
          </p:nvGrpSpPr>
          <p:grpSpPr>
            <a:xfrm rot="11178478">
              <a:off x="3150150" y="4770952"/>
              <a:ext cx="1778050" cy="108000"/>
              <a:chOff x="3314700" y="4495800"/>
              <a:chExt cx="1778050" cy="108000"/>
            </a:xfrm>
          </p:grpSpPr>
          <p:sp>
            <p:nvSpPr>
              <p:cNvPr id="186" name="Oval 185"/>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265"/>
            <p:cNvGrpSpPr/>
            <p:nvPr/>
          </p:nvGrpSpPr>
          <p:grpSpPr>
            <a:xfrm rot="11254479">
              <a:off x="4706951" y="4963691"/>
              <a:ext cx="1778050" cy="108000"/>
              <a:chOff x="3314700" y="4495800"/>
              <a:chExt cx="1778050" cy="108000"/>
            </a:xfrm>
          </p:grpSpPr>
          <p:sp>
            <p:nvSpPr>
              <p:cNvPr id="172" name="Oval 171"/>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 name="Group 280"/>
            <p:cNvGrpSpPr/>
            <p:nvPr/>
          </p:nvGrpSpPr>
          <p:grpSpPr>
            <a:xfrm rot="21440885">
              <a:off x="4706888" y="4503458"/>
              <a:ext cx="1778050" cy="108000"/>
              <a:chOff x="3314700" y="4495800"/>
              <a:chExt cx="1778050" cy="108000"/>
            </a:xfrm>
          </p:grpSpPr>
          <p:sp>
            <p:nvSpPr>
              <p:cNvPr id="157" name="Oval 156"/>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8" name="Group 297"/>
            <p:cNvGrpSpPr/>
            <p:nvPr/>
          </p:nvGrpSpPr>
          <p:grpSpPr>
            <a:xfrm>
              <a:off x="2971800" y="4325666"/>
              <a:ext cx="3517950" cy="392384"/>
              <a:chOff x="2971800" y="4391174"/>
              <a:chExt cx="3517950" cy="392384"/>
            </a:xfrm>
          </p:grpSpPr>
          <p:grpSp>
            <p:nvGrpSpPr>
              <p:cNvPr id="299" name="Group 96"/>
              <p:cNvGrpSpPr/>
              <p:nvPr/>
            </p:nvGrpSpPr>
            <p:grpSpPr>
              <a:xfrm>
                <a:off x="2971800" y="4495800"/>
                <a:ext cx="1784400" cy="196900"/>
                <a:chOff x="3594100" y="5784850"/>
                <a:chExt cx="1784400" cy="196900"/>
              </a:xfrm>
            </p:grpSpPr>
            <p:sp>
              <p:nvSpPr>
                <p:cNvPr id="403" name="Oval 402"/>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0" name="Group 163"/>
              <p:cNvGrpSpPr/>
              <p:nvPr/>
            </p:nvGrpSpPr>
            <p:grpSpPr>
              <a:xfrm>
                <a:off x="4705350" y="4495800"/>
                <a:ext cx="1784400" cy="196900"/>
                <a:chOff x="3594100" y="5784850"/>
                <a:chExt cx="1784400" cy="196900"/>
              </a:xfrm>
            </p:grpSpPr>
            <p:sp>
              <p:nvSpPr>
                <p:cNvPr id="361" name="Oval 360"/>
                <p:cNvSpPr/>
                <p:nvPr/>
              </p:nvSpPr>
              <p:spPr>
                <a:xfrm>
                  <a:off x="3594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p:cNvSpPr/>
                <p:nvPr/>
              </p:nvSpPr>
              <p:spPr>
                <a:xfrm>
                  <a:off x="3746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p:cNvSpPr/>
                <p:nvPr/>
              </p:nvSpPr>
              <p:spPr>
                <a:xfrm>
                  <a:off x="38989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p:cNvSpPr/>
                <p:nvPr/>
              </p:nvSpPr>
              <p:spPr>
                <a:xfrm>
                  <a:off x="40513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p:cNvSpPr/>
                <p:nvPr/>
              </p:nvSpPr>
              <p:spPr>
                <a:xfrm>
                  <a:off x="42037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p:cNvSpPr/>
                <p:nvPr/>
              </p:nvSpPr>
              <p:spPr>
                <a:xfrm>
                  <a:off x="43561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p:cNvSpPr/>
                <p:nvPr/>
              </p:nvSpPr>
              <p:spPr>
                <a:xfrm>
                  <a:off x="450850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p:cNvSpPr/>
                <p:nvPr/>
              </p:nvSpPr>
              <p:spPr>
                <a:xfrm>
                  <a:off x="3752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p:cNvSpPr/>
                <p:nvPr/>
              </p:nvSpPr>
              <p:spPr>
                <a:xfrm>
                  <a:off x="39052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p:cNvSpPr/>
                <p:nvPr/>
              </p:nvSpPr>
              <p:spPr>
                <a:xfrm>
                  <a:off x="40576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p:cNvSpPr/>
                <p:nvPr/>
              </p:nvSpPr>
              <p:spPr>
                <a:xfrm>
                  <a:off x="42100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p:cNvSpPr/>
                <p:nvPr/>
              </p:nvSpPr>
              <p:spPr>
                <a:xfrm>
                  <a:off x="43624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p:cNvSpPr/>
                <p:nvPr/>
              </p:nvSpPr>
              <p:spPr>
                <a:xfrm>
                  <a:off x="4514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p:cNvSpPr/>
                <p:nvPr/>
              </p:nvSpPr>
              <p:spPr>
                <a:xfrm>
                  <a:off x="44386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p:cNvSpPr/>
                <p:nvPr/>
              </p:nvSpPr>
              <p:spPr>
                <a:xfrm>
                  <a:off x="36385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p:cNvSpPr/>
                <p:nvPr/>
              </p:nvSpPr>
              <p:spPr>
                <a:xfrm>
                  <a:off x="36830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p:cNvSpPr/>
                <p:nvPr/>
              </p:nvSpPr>
              <p:spPr>
                <a:xfrm>
                  <a:off x="39941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p:cNvSpPr/>
                <p:nvPr/>
              </p:nvSpPr>
              <p:spPr>
                <a:xfrm>
                  <a:off x="3860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p:cNvSpPr/>
                <p:nvPr/>
              </p:nvSpPr>
              <p:spPr>
                <a:xfrm>
                  <a:off x="4127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p:cNvSpPr/>
                <p:nvPr/>
              </p:nvSpPr>
              <p:spPr>
                <a:xfrm>
                  <a:off x="4305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p:cNvSpPr/>
                <p:nvPr/>
              </p:nvSpPr>
              <p:spPr>
                <a:xfrm>
                  <a:off x="42608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p:cNvSpPr/>
                <p:nvPr/>
              </p:nvSpPr>
              <p:spPr>
                <a:xfrm>
                  <a:off x="44386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p:cNvSpPr/>
                <p:nvPr/>
              </p:nvSpPr>
              <p:spPr>
                <a:xfrm>
                  <a:off x="45910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p:cNvSpPr/>
                <p:nvPr/>
              </p:nvSpPr>
              <p:spPr>
                <a:xfrm>
                  <a:off x="46545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p:cNvSpPr/>
                <p:nvPr/>
              </p:nvSpPr>
              <p:spPr>
                <a:xfrm>
                  <a:off x="48069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p:cNvSpPr/>
                <p:nvPr/>
              </p:nvSpPr>
              <p:spPr>
                <a:xfrm>
                  <a:off x="49593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p:cNvSpPr/>
                <p:nvPr/>
              </p:nvSpPr>
              <p:spPr>
                <a:xfrm>
                  <a:off x="51117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p:cNvSpPr/>
                <p:nvPr/>
              </p:nvSpPr>
              <p:spPr>
                <a:xfrm>
                  <a:off x="5264150" y="57848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p:cNvSpPr/>
                <p:nvPr/>
              </p:nvSpPr>
              <p:spPr>
                <a:xfrm>
                  <a:off x="45974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p:cNvSpPr/>
                <p:nvPr/>
              </p:nvSpPr>
              <p:spPr>
                <a:xfrm>
                  <a:off x="46609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p:cNvSpPr/>
                <p:nvPr/>
              </p:nvSpPr>
              <p:spPr>
                <a:xfrm>
                  <a:off x="48133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p:cNvSpPr/>
                <p:nvPr/>
              </p:nvSpPr>
              <p:spPr>
                <a:xfrm>
                  <a:off x="49657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p:cNvSpPr/>
                <p:nvPr/>
              </p:nvSpPr>
              <p:spPr>
                <a:xfrm>
                  <a:off x="5118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p:cNvSpPr/>
                <p:nvPr/>
              </p:nvSpPr>
              <p:spPr>
                <a:xfrm>
                  <a:off x="5270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p:cNvSpPr/>
                <p:nvPr/>
              </p:nvSpPr>
              <p:spPr>
                <a:xfrm>
                  <a:off x="51943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p:cNvSpPr/>
                <p:nvPr/>
              </p:nvSpPr>
              <p:spPr>
                <a:xfrm>
                  <a:off x="44831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p:cNvSpPr/>
                <p:nvPr/>
              </p:nvSpPr>
              <p:spPr>
                <a:xfrm>
                  <a:off x="45275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p:cNvSpPr/>
                <p:nvPr/>
              </p:nvSpPr>
              <p:spPr>
                <a:xfrm>
                  <a:off x="474980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p:cNvSpPr/>
                <p:nvPr/>
              </p:nvSpPr>
              <p:spPr>
                <a:xfrm>
                  <a:off x="47053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p:cNvSpPr/>
                <p:nvPr/>
              </p:nvSpPr>
              <p:spPr>
                <a:xfrm>
                  <a:off x="488315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p:cNvSpPr/>
                <p:nvPr/>
              </p:nvSpPr>
              <p:spPr>
                <a:xfrm>
                  <a:off x="5060950" y="58293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p:cNvSpPr/>
                <p:nvPr/>
              </p:nvSpPr>
              <p:spPr>
                <a:xfrm>
                  <a:off x="5016500" y="58737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1" name="Group 249"/>
              <p:cNvGrpSpPr/>
              <p:nvPr/>
            </p:nvGrpSpPr>
            <p:grpSpPr>
              <a:xfrm rot="21440885">
                <a:off x="3284489" y="4447967"/>
                <a:ext cx="1778050" cy="108000"/>
                <a:chOff x="3314700" y="4495800"/>
                <a:chExt cx="1778050" cy="108000"/>
              </a:xfrm>
            </p:grpSpPr>
            <p:sp>
              <p:nvSpPr>
                <p:cNvPr id="347" name="Oval 346"/>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2" name="Group 250"/>
              <p:cNvGrpSpPr/>
              <p:nvPr/>
            </p:nvGrpSpPr>
            <p:grpSpPr>
              <a:xfrm rot="10979824">
                <a:off x="3505194" y="4629152"/>
                <a:ext cx="1778050" cy="108000"/>
                <a:chOff x="3314700" y="4495800"/>
                <a:chExt cx="1778050" cy="108000"/>
              </a:xfrm>
            </p:grpSpPr>
            <p:sp>
              <p:nvSpPr>
                <p:cNvPr id="333" name="Oval 332"/>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3" name="Group 265"/>
              <p:cNvGrpSpPr/>
              <p:nvPr/>
            </p:nvGrpSpPr>
            <p:grpSpPr>
              <a:xfrm rot="10979824">
                <a:off x="4706951" y="4675560"/>
                <a:ext cx="1778050" cy="108000"/>
                <a:chOff x="3314700" y="4495800"/>
                <a:chExt cx="1778050" cy="108000"/>
              </a:xfrm>
            </p:grpSpPr>
            <p:sp>
              <p:nvSpPr>
                <p:cNvPr id="319" name="Oval 318"/>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4" name="Group 280"/>
              <p:cNvGrpSpPr/>
              <p:nvPr/>
            </p:nvGrpSpPr>
            <p:grpSpPr>
              <a:xfrm rot="21440885">
                <a:off x="4706888" y="4391166"/>
                <a:ext cx="1778050" cy="108000"/>
                <a:chOff x="3314700" y="4495800"/>
                <a:chExt cx="1778050" cy="108000"/>
              </a:xfrm>
            </p:grpSpPr>
            <p:sp>
              <p:nvSpPr>
                <p:cNvPr id="305" name="Oval 304"/>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75" name="Group 474"/>
            <p:cNvGrpSpPr/>
            <p:nvPr/>
          </p:nvGrpSpPr>
          <p:grpSpPr>
            <a:xfrm rot="9791554">
              <a:off x="3087347" y="4082523"/>
              <a:ext cx="3334851" cy="300739"/>
              <a:chOff x="3236810" y="5086529"/>
              <a:chExt cx="3334851" cy="300739"/>
            </a:xfrm>
          </p:grpSpPr>
          <p:grpSp>
            <p:nvGrpSpPr>
              <p:cNvPr id="445" name="Group 250"/>
              <p:cNvGrpSpPr/>
              <p:nvPr/>
            </p:nvGrpSpPr>
            <p:grpSpPr>
              <a:xfrm rot="11178478">
                <a:off x="3236810" y="5086529"/>
                <a:ext cx="1778050" cy="108000"/>
                <a:chOff x="3314700" y="4495800"/>
                <a:chExt cx="1778050" cy="108000"/>
              </a:xfrm>
            </p:grpSpPr>
            <p:sp>
              <p:nvSpPr>
                <p:cNvPr id="446" name="Oval 445"/>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Oval 451"/>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Oval 452"/>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0" name="Group 265"/>
              <p:cNvGrpSpPr/>
              <p:nvPr/>
            </p:nvGrpSpPr>
            <p:grpSpPr>
              <a:xfrm rot="11254479">
                <a:off x="4793611" y="5279268"/>
                <a:ext cx="1778050" cy="108000"/>
                <a:chOff x="3314700" y="4495800"/>
                <a:chExt cx="1778050" cy="108000"/>
              </a:xfrm>
            </p:grpSpPr>
            <p:sp>
              <p:nvSpPr>
                <p:cNvPr id="461" name="Oval 460"/>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p:cNvSpPr/>
                <p:nvPr/>
              </p:nvSpPr>
              <p:spPr>
                <a:xfrm>
                  <a:off x="39243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p:cNvSpPr/>
                <p:nvPr/>
              </p:nvSpPr>
              <p:spPr>
                <a:xfrm>
                  <a:off x="41592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p:cNvSpPr/>
                <p:nvPr/>
              </p:nvSpPr>
              <p:spPr>
                <a:xfrm>
                  <a:off x="43116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p:cNvSpPr/>
                <p:nvPr/>
              </p:nvSpPr>
              <p:spPr>
                <a:xfrm>
                  <a:off x="48323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6" name="Group 505"/>
            <p:cNvGrpSpPr/>
            <p:nvPr/>
          </p:nvGrpSpPr>
          <p:grpSpPr>
            <a:xfrm rot="248616">
              <a:off x="3110571" y="4926928"/>
              <a:ext cx="3332856" cy="330873"/>
              <a:chOff x="3103460" y="5130979"/>
              <a:chExt cx="3332856" cy="330873"/>
            </a:xfrm>
          </p:grpSpPr>
          <p:grpSp>
            <p:nvGrpSpPr>
              <p:cNvPr id="476" name="Group 250"/>
              <p:cNvGrpSpPr/>
              <p:nvPr/>
            </p:nvGrpSpPr>
            <p:grpSpPr>
              <a:xfrm rot="11178478">
                <a:off x="3103460" y="5130979"/>
                <a:ext cx="1778050" cy="108000"/>
                <a:chOff x="3314700" y="4495800"/>
                <a:chExt cx="1778050" cy="108000"/>
              </a:xfrm>
            </p:grpSpPr>
            <p:sp>
              <p:nvSpPr>
                <p:cNvPr id="477" name="Oval 476"/>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1" name="Group 265"/>
              <p:cNvGrpSpPr/>
              <p:nvPr/>
            </p:nvGrpSpPr>
            <p:grpSpPr>
              <a:xfrm rot="11254479">
                <a:off x="5115466" y="5353852"/>
                <a:ext cx="1320850" cy="108000"/>
                <a:chOff x="3314700" y="4495800"/>
                <a:chExt cx="1320850" cy="108000"/>
              </a:xfrm>
            </p:grpSpPr>
            <p:sp>
              <p:nvSpPr>
                <p:cNvPr id="492" name="Oval 491"/>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7" name="Group 506"/>
            <p:cNvGrpSpPr/>
            <p:nvPr/>
          </p:nvGrpSpPr>
          <p:grpSpPr>
            <a:xfrm rot="9467067">
              <a:off x="2955099" y="3868982"/>
              <a:ext cx="3332856" cy="330873"/>
              <a:chOff x="3103460" y="5130979"/>
              <a:chExt cx="3332856" cy="330873"/>
            </a:xfrm>
          </p:grpSpPr>
          <p:grpSp>
            <p:nvGrpSpPr>
              <p:cNvPr id="508" name="Group 250"/>
              <p:cNvGrpSpPr/>
              <p:nvPr/>
            </p:nvGrpSpPr>
            <p:grpSpPr>
              <a:xfrm rot="11178478">
                <a:off x="3103458" y="5130979"/>
                <a:ext cx="1778050" cy="108000"/>
                <a:chOff x="3314700" y="4495800"/>
                <a:chExt cx="1778050" cy="108000"/>
              </a:xfrm>
            </p:grpSpPr>
            <p:sp>
              <p:nvSpPr>
                <p:cNvPr id="517" name="Oval 516"/>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Oval 518"/>
                <p:cNvSpPr/>
                <p:nvPr/>
              </p:nvSpPr>
              <p:spPr>
                <a:xfrm>
                  <a:off x="37719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Oval 519"/>
                <p:cNvSpPr/>
                <p:nvPr/>
              </p:nvSpPr>
              <p:spPr>
                <a:xfrm>
                  <a:off x="4076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p:cNvSpPr/>
                <p:nvPr/>
              </p:nvSpPr>
              <p:spPr>
                <a:xfrm>
                  <a:off x="43751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p:cNvSpPr/>
                <p:nvPr/>
              </p:nvSpPr>
              <p:spPr>
                <a:xfrm>
                  <a:off x="46799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p:cNvSpPr/>
                <p:nvPr/>
              </p:nvSpPr>
              <p:spPr>
                <a:xfrm>
                  <a:off x="49847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9" name="Group 265"/>
              <p:cNvGrpSpPr/>
              <p:nvPr/>
            </p:nvGrpSpPr>
            <p:grpSpPr>
              <a:xfrm rot="11254479">
                <a:off x="5115466" y="5353848"/>
                <a:ext cx="1320850" cy="108000"/>
                <a:chOff x="3314700" y="4495800"/>
                <a:chExt cx="1320850" cy="108000"/>
              </a:xfrm>
            </p:grpSpPr>
            <p:sp>
              <p:nvSpPr>
                <p:cNvPr id="510" name="Oval 509"/>
                <p:cNvSpPr/>
                <p:nvPr/>
              </p:nvSpPr>
              <p:spPr>
                <a:xfrm>
                  <a:off x="33147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p:cNvSpPr/>
                <p:nvPr/>
              </p:nvSpPr>
              <p:spPr>
                <a:xfrm>
                  <a:off x="3467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p:cNvSpPr/>
                <p:nvPr/>
              </p:nvSpPr>
              <p:spPr>
                <a:xfrm>
                  <a:off x="36195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p:cNvSpPr/>
                <p:nvPr/>
              </p:nvSpPr>
              <p:spPr>
                <a:xfrm>
                  <a:off x="422910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p:cNvSpPr/>
                <p:nvPr/>
              </p:nvSpPr>
              <p:spPr>
                <a:xfrm>
                  <a:off x="4527550" y="44958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485" name="Oval 484"/>
          <p:cNvSpPr/>
          <p:nvPr/>
        </p:nvSpPr>
        <p:spPr>
          <a:xfrm rot="11427094">
            <a:off x="1970610" y="4617245"/>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p:cNvSpPr/>
          <p:nvPr/>
        </p:nvSpPr>
        <p:spPr>
          <a:xfrm rot="11427094">
            <a:off x="1970610" y="442801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ounded Rectangular Callout 50"/>
          <p:cNvSpPr/>
          <p:nvPr/>
        </p:nvSpPr>
        <p:spPr>
          <a:xfrm>
            <a:off x="688340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Still Shows</a:t>
            </a:r>
          </a:p>
          <a:p>
            <a:pPr algn="ctr"/>
            <a:r>
              <a:rPr lang="en-GB" dirty="0" smtClean="0"/>
              <a:t>‘Interference’ Pattern</a:t>
            </a:r>
            <a:endParaRPr lang="en-GB" dirty="0"/>
          </a:p>
        </p:txBody>
      </p:sp>
    </p:spTree>
    <p:extLst>
      <p:ext uri="{BB962C8B-B14F-4D97-AF65-F5344CB8AC3E}">
        <p14:creationId xmlns:p14="http://schemas.microsoft.com/office/powerpoint/2010/main" val="137835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4.16667E-6 1.11022E-16 L 0.49028 -0.00417 " pathEditMode="relative" rAng="0" ptsTypes="AA">
                                      <p:cBhvr>
                                        <p:cTn id="11" dur="2000" fill="hold"/>
                                        <p:tgtEl>
                                          <p:spTgt spid="485"/>
                                        </p:tgtEl>
                                        <p:attrNameLst>
                                          <p:attrName>ppt_x</p:attrName>
                                          <p:attrName>ppt_y</p:attrName>
                                        </p:attrNameLst>
                                      </p:cBhvr>
                                      <p:rCtr x="24514" y="-208"/>
                                    </p:animMotion>
                                  </p:childTnLst>
                                </p:cTn>
                              </p:par>
                            </p:childTnLst>
                          </p:cTn>
                        </p:par>
                        <p:par>
                          <p:cTn id="12" fill="hold">
                            <p:stCondLst>
                              <p:cond delay="2000"/>
                            </p:stCondLst>
                            <p:childTnLst>
                              <p:par>
                                <p:cTn id="13" presetID="10" presetClass="exit" presetSubtype="0" fill="hold" grpId="1" nodeType="afterEffect">
                                  <p:stCondLst>
                                    <p:cond delay="0"/>
                                  </p:stCondLst>
                                  <p:childTnLst>
                                    <p:animEffect transition="out" filter="fade">
                                      <p:cBhvr>
                                        <p:cTn id="14" dur="500"/>
                                        <p:tgtEl>
                                          <p:spTgt spid="485"/>
                                        </p:tgtEl>
                                      </p:cBhvr>
                                    </p:animEffect>
                                    <p:set>
                                      <p:cBhvr>
                                        <p:cTn id="15" dur="1" fill="hold">
                                          <p:stCondLst>
                                            <p:cond delay="499"/>
                                          </p:stCondLst>
                                        </p:cTn>
                                        <p:tgtEl>
                                          <p:spTgt spid="485"/>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grpId="1" nodeType="afterEffect">
                                  <p:stCondLst>
                                    <p:cond delay="0"/>
                                  </p:stCondLst>
                                  <p:childTnLst>
                                    <p:set>
                                      <p:cBhvr>
                                        <p:cTn id="18" dur="1" fill="hold">
                                          <p:stCondLst>
                                            <p:cond delay="0"/>
                                          </p:stCondLst>
                                        </p:cTn>
                                        <p:tgtEl>
                                          <p:spTgt spid="487"/>
                                        </p:tgtEl>
                                        <p:attrNameLst>
                                          <p:attrName>style.visibility</p:attrName>
                                        </p:attrNameLst>
                                      </p:cBhvr>
                                      <p:to>
                                        <p:strVal val="visible"/>
                                      </p:to>
                                    </p:set>
                                    <p:animEffect transition="in" filter="fade">
                                      <p:cBhvr>
                                        <p:cTn id="19" dur="500"/>
                                        <p:tgtEl>
                                          <p:spTgt spid="487"/>
                                        </p:tgtEl>
                                      </p:cBhvr>
                                    </p:animEffect>
                                  </p:childTnLst>
                                </p:cTn>
                              </p:par>
                            </p:childTnLst>
                          </p:cTn>
                        </p:par>
                        <p:par>
                          <p:cTn id="20" fill="hold">
                            <p:stCondLst>
                              <p:cond delay="3000"/>
                            </p:stCondLst>
                            <p:childTnLst>
                              <p:par>
                                <p:cTn id="21" presetID="63" presetClass="path" presetSubtype="0" accel="50000" decel="50000" fill="hold" grpId="0" nodeType="afterEffect">
                                  <p:stCondLst>
                                    <p:cond delay="0"/>
                                  </p:stCondLst>
                                  <p:childTnLst>
                                    <p:animMotion origin="layout" path="M -0.00191 0.00255 L 0.49028 -0.00417 " pathEditMode="relative" rAng="0" ptsTypes="AA">
                                      <p:cBhvr>
                                        <p:cTn id="22" dur="2000" fill="hold"/>
                                        <p:tgtEl>
                                          <p:spTgt spid="487"/>
                                        </p:tgtEl>
                                        <p:attrNameLst>
                                          <p:attrName>ppt_x</p:attrName>
                                          <p:attrName>ppt_y</p:attrName>
                                        </p:attrNameLst>
                                      </p:cBhvr>
                                      <p:rCtr x="24601" y="-347"/>
                                    </p:animMotion>
                                  </p:childTnLst>
                                </p:cTn>
                              </p:par>
                            </p:childTnLst>
                          </p:cTn>
                        </p:par>
                        <p:par>
                          <p:cTn id="23" fill="hold">
                            <p:stCondLst>
                              <p:cond delay="5000"/>
                            </p:stCondLst>
                            <p:childTnLst>
                              <p:par>
                                <p:cTn id="24" presetID="10" presetClass="exit" presetSubtype="0" fill="hold" grpId="2" nodeType="afterEffect">
                                  <p:stCondLst>
                                    <p:cond delay="0"/>
                                  </p:stCondLst>
                                  <p:childTnLst>
                                    <p:animEffect transition="out" filter="fade">
                                      <p:cBhvr>
                                        <p:cTn id="25" dur="500"/>
                                        <p:tgtEl>
                                          <p:spTgt spid="487"/>
                                        </p:tgtEl>
                                      </p:cBhvr>
                                    </p:animEffect>
                                    <p:set>
                                      <p:cBhvr>
                                        <p:cTn id="26" dur="1" fill="hold">
                                          <p:stCondLst>
                                            <p:cond delay="499"/>
                                          </p:stCondLst>
                                        </p:cTn>
                                        <p:tgtEl>
                                          <p:spTgt spid="48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3000"/>
                                        <p:tgtEl>
                                          <p:spTgt spid="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animBg="1"/>
      <p:bldP spid="485" grpId="1" animBg="1"/>
      <p:bldP spid="487" grpId="0" animBg="1"/>
      <p:bldP spid="487" grpId="1" animBg="1"/>
      <p:bldP spid="487" grpId="2"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p:txBody>
          <a:bodyPr>
            <a:normAutofit fontScale="90000"/>
          </a:bodyPr>
          <a:lstStyle/>
          <a:p>
            <a:r>
              <a:rPr lang="en-GB" dirty="0" smtClean="0">
                <a:solidFill>
                  <a:schemeClr val="accent1">
                    <a:lumMod val="60000"/>
                    <a:lumOff val="40000"/>
                  </a:schemeClr>
                </a:solidFill>
              </a:rPr>
              <a:t>The Double Slit Experiment – Part 5</a:t>
            </a:r>
            <a:endParaRPr lang="en-GB" dirty="0">
              <a:solidFill>
                <a:schemeClr val="accent1">
                  <a:lumMod val="60000"/>
                  <a:lumOff val="40000"/>
                </a:schemeClr>
              </a:solidFill>
            </a:endParaRPr>
          </a:p>
        </p:txBody>
      </p:sp>
      <p:grpSp>
        <p:nvGrpSpPr>
          <p:cNvPr id="24" name="Group 23"/>
          <p:cNvGrpSpPr/>
          <p:nvPr/>
        </p:nvGrpSpPr>
        <p:grpSpPr>
          <a:xfrm>
            <a:off x="6883400" y="1428750"/>
            <a:ext cx="1778000" cy="4889500"/>
            <a:chOff x="6883400" y="1428750"/>
            <a:chExt cx="1778000" cy="4889500"/>
          </a:xfrm>
        </p:grpSpPr>
        <p:sp>
          <p:nvSpPr>
            <p:cNvPr id="156" name="Rectangle 155"/>
            <p:cNvSpPr/>
            <p:nvPr/>
          </p:nvSpPr>
          <p:spPr>
            <a:xfrm rot="10800000">
              <a:off x="7542293" y="2406650"/>
              <a:ext cx="668402" cy="391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ounded Rectangular Callout 50"/>
            <p:cNvSpPr/>
            <p:nvPr/>
          </p:nvSpPr>
          <p:spPr>
            <a:xfrm>
              <a:off x="6883400" y="1428750"/>
              <a:ext cx="1778000" cy="933450"/>
            </a:xfrm>
            <a:prstGeom prst="wedgeRoundRectCallout">
              <a:avLst>
                <a:gd name="adj1" fmla="val -17349"/>
                <a:gd name="adj2" fmla="val 273364"/>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No</a:t>
              </a:r>
            </a:p>
            <a:p>
              <a:pPr algn="ctr"/>
              <a:r>
                <a:rPr lang="en-GB" dirty="0" smtClean="0"/>
                <a:t>‘Interference’ Pattern </a:t>
              </a:r>
              <a:endParaRPr lang="en-GB" dirty="0"/>
            </a:p>
          </p:txBody>
        </p:sp>
        <p:sp>
          <p:nvSpPr>
            <p:cNvPr id="80" name="Rectangle 79"/>
            <p:cNvSpPr/>
            <p:nvPr/>
          </p:nvSpPr>
          <p:spPr>
            <a:xfrm rot="10800000">
              <a:off x="7327900" y="4060508"/>
              <a:ext cx="1116106" cy="988671"/>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215900" y="1428750"/>
            <a:ext cx="1983800" cy="3235950"/>
            <a:chOff x="215900" y="1428750"/>
            <a:chExt cx="1983800" cy="3235950"/>
          </a:xfrm>
        </p:grpSpPr>
        <p:sp>
          <p:nvSpPr>
            <p:cNvPr id="47" name="Rounded Rectangular Callout 46"/>
            <p:cNvSpPr/>
            <p:nvPr/>
          </p:nvSpPr>
          <p:spPr>
            <a:xfrm>
              <a:off x="215900" y="1428750"/>
              <a:ext cx="1555751" cy="933450"/>
            </a:xfrm>
            <a:prstGeom prst="wedgeRoundRectCallout">
              <a:avLst>
                <a:gd name="adj1" fmla="val 67721"/>
                <a:gd name="adj2" fmla="val 275748"/>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Beam of Light</a:t>
              </a:r>
              <a:endParaRPr lang="en-GB" dirty="0"/>
            </a:p>
          </p:txBody>
        </p:sp>
        <p:sp>
          <p:nvSpPr>
            <p:cNvPr id="445" name="Oval 444"/>
            <p:cNvSpPr/>
            <p:nvPr/>
          </p:nvSpPr>
          <p:spPr>
            <a:xfrm rot="11427094">
              <a:off x="2091700" y="45567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6" name="Oval 475"/>
          <p:cNvSpPr/>
          <p:nvPr/>
        </p:nvSpPr>
        <p:spPr>
          <a:xfrm rot="11427094">
            <a:off x="6455350" y="455670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3139420" y="1428750"/>
            <a:ext cx="2010429" cy="3228400"/>
            <a:chOff x="3139420" y="1428750"/>
            <a:chExt cx="2010429" cy="3228400"/>
          </a:xfrm>
        </p:grpSpPr>
        <p:sp>
          <p:nvSpPr>
            <p:cNvPr id="49" name="Rounded Rectangular Callout 48"/>
            <p:cNvSpPr/>
            <p:nvPr/>
          </p:nvSpPr>
          <p:spPr>
            <a:xfrm>
              <a:off x="3594100" y="1428750"/>
              <a:ext cx="1555749" cy="955675"/>
            </a:xfrm>
            <a:prstGeom prst="wedgeRoundRectCallout">
              <a:avLst>
                <a:gd name="adj1" fmla="val -50323"/>
                <a:gd name="adj2" fmla="val 22533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Detect </a:t>
              </a:r>
            </a:p>
            <a:p>
              <a:pPr algn="ctr"/>
              <a:r>
                <a:rPr lang="en-GB" dirty="0" smtClean="0"/>
                <a:t>Photon?</a:t>
              </a:r>
              <a:endParaRPr lang="en-GB" dirty="0"/>
            </a:p>
          </p:txBody>
        </p:sp>
        <p:sp>
          <p:nvSpPr>
            <p:cNvPr id="475" name="Oval 474"/>
            <p:cNvSpPr/>
            <p:nvPr/>
          </p:nvSpPr>
          <p:spPr>
            <a:xfrm rot="11427094">
              <a:off x="4188400" y="4549150"/>
              <a:ext cx="108000" cy="108000"/>
            </a:xfrm>
            <a:prstGeom prst="ellipse">
              <a:avLst/>
            </a:prstGeom>
            <a:gradFill flip="none" rotWithShape="1">
              <a:gsLst>
                <a:gs pos="0">
                  <a:srgbClr val="FFFFFF"/>
                </a:gs>
                <a:gs pos="97000">
                  <a:schemeClr val="tx1">
                    <a:lumMod val="65000"/>
                    <a:lumOff val="3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20130427">
              <a:off x="3139420" y="4128586"/>
              <a:ext cx="1106088" cy="190975"/>
            </a:xfrm>
            <a:prstGeom prst="rect">
              <a:avLst/>
            </a:prstGeom>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5238750" y="1428750"/>
            <a:ext cx="1555749" cy="4933949"/>
            <a:chOff x="5238750" y="1428750"/>
            <a:chExt cx="1555749" cy="4933949"/>
          </a:xfrm>
        </p:grpSpPr>
        <p:grpSp>
          <p:nvGrpSpPr>
            <p:cNvPr id="28" name="Group 43"/>
            <p:cNvGrpSpPr/>
            <p:nvPr/>
          </p:nvGrpSpPr>
          <p:grpSpPr>
            <a:xfrm flipH="1">
              <a:off x="6527800" y="2451100"/>
              <a:ext cx="133350" cy="3911599"/>
              <a:chOff x="6239435" y="1233111"/>
              <a:chExt cx="2380129" cy="4303058"/>
            </a:xfrm>
            <a:solidFill>
              <a:schemeClr val="tx1"/>
            </a:solidFill>
          </p:grpSpPr>
          <p:sp>
            <p:nvSpPr>
              <p:cNvPr id="30" name="Rectangle 29"/>
              <p:cNvSpPr/>
              <p:nvPr/>
            </p:nvSpPr>
            <p:spPr>
              <a:xfrm>
                <a:off x="6455819" y="1233111"/>
                <a:ext cx="1425389" cy="4303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239435" y="2904565"/>
                <a:ext cx="2380129" cy="1089211"/>
              </a:xfrm>
              <a:prstGeom prst="rect">
                <a:avLst/>
              </a:prstGeom>
              <a:gr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ounded Rectangular Callout 28"/>
            <p:cNvSpPr/>
            <p:nvPr/>
          </p:nvSpPr>
          <p:spPr>
            <a:xfrm>
              <a:off x="5238750" y="1428750"/>
              <a:ext cx="1555749" cy="933450"/>
            </a:xfrm>
            <a:prstGeom prst="wedgeRoundRectCallout">
              <a:avLst>
                <a:gd name="adj1" fmla="val 33262"/>
                <a:gd name="adj2" fmla="val 26884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Detector Screen</a:t>
              </a:r>
              <a:endParaRPr lang="en-GB" dirty="0"/>
            </a:p>
          </p:txBody>
        </p:sp>
      </p:grpSp>
      <p:grpSp>
        <p:nvGrpSpPr>
          <p:cNvPr id="32" name="Group 31"/>
          <p:cNvGrpSpPr/>
          <p:nvPr/>
        </p:nvGrpSpPr>
        <p:grpSpPr>
          <a:xfrm>
            <a:off x="1860550" y="1428750"/>
            <a:ext cx="1644650" cy="4598244"/>
            <a:chOff x="1860550" y="1428750"/>
            <a:chExt cx="1644650" cy="4598244"/>
          </a:xfrm>
        </p:grpSpPr>
        <p:sp>
          <p:nvSpPr>
            <p:cNvPr id="33" name="Rectangle 32"/>
            <p:cNvSpPr/>
            <p:nvPr/>
          </p:nvSpPr>
          <p:spPr>
            <a:xfrm>
              <a:off x="2831210" y="316230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rot="16200000">
              <a:off x="2853435" y="4518025"/>
              <a:ext cx="88900" cy="13335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ed Rectangular Callout 34"/>
            <p:cNvSpPr/>
            <p:nvPr/>
          </p:nvSpPr>
          <p:spPr>
            <a:xfrm>
              <a:off x="1860550" y="1428750"/>
              <a:ext cx="1644650" cy="933450"/>
            </a:xfrm>
            <a:prstGeom prst="wedgeRoundRectCallout">
              <a:avLst>
                <a:gd name="adj1" fmla="val -2801"/>
                <a:gd name="adj2" fmla="val 24966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Barrier with a double slit</a:t>
              </a:r>
              <a:endParaRPr lang="en-GB" dirty="0"/>
            </a:p>
          </p:txBody>
        </p:sp>
        <p:sp>
          <p:nvSpPr>
            <p:cNvPr id="36" name="Rectangle 35"/>
            <p:cNvSpPr/>
            <p:nvPr/>
          </p:nvSpPr>
          <p:spPr>
            <a:xfrm>
              <a:off x="2831210" y="4718050"/>
              <a:ext cx="140590" cy="130894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Double Slit Experiment</a:t>
            </a:r>
            <a:endParaRPr lang="en-GB" dirty="0"/>
          </a:p>
        </p:txBody>
      </p:sp>
      <p:sp>
        <p:nvSpPr>
          <p:cNvPr id="3" name="Content Placeholder 2"/>
          <p:cNvSpPr>
            <a:spLocks noGrp="1"/>
          </p:cNvSpPr>
          <p:nvPr>
            <p:ph idx="1"/>
          </p:nvPr>
        </p:nvSpPr>
        <p:spPr/>
        <p:txBody>
          <a:bodyPr>
            <a:normAutofit/>
          </a:bodyPr>
          <a:lstStyle/>
          <a:p>
            <a:r>
              <a:rPr lang="en-GB" dirty="0" smtClean="0"/>
              <a:t>Questions:</a:t>
            </a:r>
          </a:p>
          <a:p>
            <a:pPr lvl="1"/>
            <a:r>
              <a:rPr lang="en-GB" dirty="0" smtClean="0"/>
              <a:t>How does the Photon know where to end up?</a:t>
            </a:r>
          </a:p>
          <a:p>
            <a:pPr lvl="1"/>
            <a:r>
              <a:rPr lang="en-GB" dirty="0" smtClean="0"/>
              <a:t>If there is interference, what does the Photon interfere with?</a:t>
            </a:r>
          </a:p>
          <a:p>
            <a:pPr lvl="1"/>
            <a:r>
              <a:rPr lang="en-GB" dirty="0" smtClean="0"/>
              <a:t>Why does trying to detect what is happening affect the outcome?</a:t>
            </a:r>
          </a:p>
          <a:p>
            <a:r>
              <a:rPr lang="en-GB" dirty="0" smtClean="0"/>
              <a:t>There are many different </a:t>
            </a:r>
            <a:r>
              <a:rPr lang="en-GB" i="1" dirty="0" smtClean="0"/>
              <a:t>Quantum Theory Interpretations </a:t>
            </a:r>
            <a:r>
              <a:rPr lang="en-GB" dirty="0" smtClean="0"/>
              <a:t>which scientists 100 years after the discovery of quantum nature of light are still arguing about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Quantum Theory Interpretation</a:t>
            </a:r>
          </a:p>
        </p:txBody>
      </p:sp>
      <p:sp>
        <p:nvSpPr>
          <p:cNvPr id="3" name="Content Placeholder 2"/>
          <p:cNvSpPr>
            <a:spLocks noGrp="1"/>
          </p:cNvSpPr>
          <p:nvPr>
            <p:ph idx="1"/>
          </p:nvPr>
        </p:nvSpPr>
        <p:spPr/>
        <p:txBody>
          <a:bodyPr/>
          <a:lstStyle/>
          <a:p>
            <a:r>
              <a:rPr lang="en-GB" dirty="0" smtClean="0"/>
              <a:t>Quantum Theory Interpretations try to </a:t>
            </a:r>
            <a:r>
              <a:rPr lang="en-GB" i="1" dirty="0" smtClean="0"/>
              <a:t>explain</a:t>
            </a:r>
            <a:r>
              <a:rPr lang="en-GB" dirty="0" smtClean="0"/>
              <a:t> what is happening</a:t>
            </a:r>
          </a:p>
          <a:p>
            <a:pPr lvl="1"/>
            <a:r>
              <a:rPr lang="en-GB" dirty="0" smtClean="0"/>
              <a:t>Copenhagen Interpretation</a:t>
            </a:r>
          </a:p>
          <a:p>
            <a:pPr lvl="1"/>
            <a:r>
              <a:rPr lang="en-GB" dirty="0" smtClean="0"/>
              <a:t>Instrumentalist  - “Shut up and calculate!”</a:t>
            </a:r>
          </a:p>
          <a:p>
            <a:pPr lvl="1"/>
            <a:r>
              <a:rPr lang="en-GB" dirty="0"/>
              <a:t>Others …</a:t>
            </a:r>
          </a:p>
          <a:p>
            <a:pPr lvl="1"/>
            <a:r>
              <a:rPr lang="en-GB" dirty="0" smtClean="0"/>
              <a:t>The Many Universes Interpretation  (Multiverse)</a:t>
            </a:r>
          </a:p>
          <a:p>
            <a:r>
              <a:rPr lang="en-GB" dirty="0" smtClean="0"/>
              <a:t>They don’t have to be true. They only have to be consistent.</a:t>
            </a:r>
          </a:p>
          <a:p>
            <a:pPr>
              <a:buNone/>
            </a:pP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5427095" y="2565706"/>
            <a:ext cx="70388" cy="53204"/>
            <a:chOff x="881590" y="3474005"/>
            <a:chExt cx="2115235" cy="1935215"/>
          </a:xfrm>
        </p:grpSpPr>
        <p:sp>
          <p:nvSpPr>
            <p:cNvPr id="74" name="Rectangle 73"/>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454" y="4462979"/>
              <a:ext cx="716575" cy="859890"/>
            </a:xfrm>
            <a:prstGeom prst="rect">
              <a:avLst/>
            </a:prstGeom>
            <a:ln/>
          </p:spPr>
          <p:style>
            <a:lnRef idx="0">
              <a:schemeClr val="dk1"/>
            </a:lnRef>
            <a:fillRef idx="3">
              <a:schemeClr val="dk1"/>
            </a:fillRef>
            <a:effectRef idx="3">
              <a:schemeClr val="dk1"/>
            </a:effectRef>
            <a:fontRef idx="minor">
              <a:schemeClr val="lt1"/>
            </a:fontRef>
          </p:style>
        </p:pic>
      </p:grpSp>
      <p:grpSp>
        <p:nvGrpSpPr>
          <p:cNvPr id="69" name="Group 68"/>
          <p:cNvGrpSpPr/>
          <p:nvPr/>
        </p:nvGrpSpPr>
        <p:grpSpPr>
          <a:xfrm>
            <a:off x="5456950" y="2573904"/>
            <a:ext cx="123368" cy="106407"/>
            <a:chOff x="881590" y="3474005"/>
            <a:chExt cx="2115235" cy="1935215"/>
          </a:xfrm>
        </p:grpSpPr>
        <p:sp>
          <p:nvSpPr>
            <p:cNvPr id="70" name="Rectangle 69"/>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456" y="4485725"/>
              <a:ext cx="716572" cy="814374"/>
            </a:xfrm>
            <a:prstGeom prst="rect">
              <a:avLst/>
            </a:prstGeom>
            <a:ln/>
          </p:spPr>
          <p:style>
            <a:lnRef idx="0">
              <a:schemeClr val="dk1"/>
            </a:lnRef>
            <a:fillRef idx="3">
              <a:schemeClr val="dk1"/>
            </a:fillRef>
            <a:effectRef idx="3">
              <a:schemeClr val="dk1"/>
            </a:effectRef>
            <a:fontRef idx="minor">
              <a:schemeClr val="lt1"/>
            </a:fontRef>
          </p:style>
        </p:pic>
      </p:grpSp>
      <p:grpSp>
        <p:nvGrpSpPr>
          <p:cNvPr id="62" name="Group 61"/>
          <p:cNvGrpSpPr/>
          <p:nvPr/>
        </p:nvGrpSpPr>
        <p:grpSpPr>
          <a:xfrm>
            <a:off x="5517105" y="2598642"/>
            <a:ext cx="199231" cy="172958"/>
            <a:chOff x="881590" y="3474005"/>
            <a:chExt cx="2115235" cy="1935215"/>
          </a:xfrm>
        </p:grpSpPr>
        <p:sp>
          <p:nvSpPr>
            <p:cNvPr id="63" name="Rectangle 62"/>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454" y="4488371"/>
              <a:ext cx="716573" cy="809105"/>
            </a:xfrm>
            <a:prstGeom prst="rect">
              <a:avLst/>
            </a:prstGeom>
            <a:ln/>
          </p:spPr>
          <p:style>
            <a:lnRef idx="0">
              <a:schemeClr val="dk1"/>
            </a:lnRef>
            <a:fillRef idx="3">
              <a:schemeClr val="dk1"/>
            </a:fillRef>
            <a:effectRef idx="3">
              <a:schemeClr val="dk1"/>
            </a:effectRef>
            <a:fontRef idx="minor">
              <a:schemeClr val="lt1"/>
            </a:fontRef>
          </p:style>
        </p:pic>
      </p:grpSp>
      <p:grpSp>
        <p:nvGrpSpPr>
          <p:cNvPr id="58" name="Group 57"/>
          <p:cNvGrpSpPr/>
          <p:nvPr/>
        </p:nvGrpSpPr>
        <p:grpSpPr>
          <a:xfrm>
            <a:off x="5652120" y="2618910"/>
            <a:ext cx="303774" cy="319506"/>
            <a:chOff x="881590" y="3474005"/>
            <a:chExt cx="2115235" cy="1935215"/>
          </a:xfrm>
        </p:grpSpPr>
        <p:sp>
          <p:nvSpPr>
            <p:cNvPr id="59" name="Rectangle 58"/>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454" y="4559013"/>
              <a:ext cx="716575" cy="667827"/>
            </a:xfrm>
            <a:prstGeom prst="rect">
              <a:avLst/>
            </a:prstGeom>
            <a:ln/>
          </p:spPr>
          <p:style>
            <a:lnRef idx="0">
              <a:schemeClr val="dk1"/>
            </a:lnRef>
            <a:fillRef idx="3">
              <a:schemeClr val="dk1"/>
            </a:fillRef>
            <a:effectRef idx="3">
              <a:schemeClr val="dk1"/>
            </a:effectRef>
            <a:fontRef idx="minor">
              <a:schemeClr val="lt1"/>
            </a:fontRef>
          </p:style>
        </p:pic>
      </p:grpSp>
      <p:grpSp>
        <p:nvGrpSpPr>
          <p:cNvPr id="54" name="Group 53"/>
          <p:cNvGrpSpPr/>
          <p:nvPr/>
        </p:nvGrpSpPr>
        <p:grpSpPr>
          <a:xfrm>
            <a:off x="5856363" y="2753925"/>
            <a:ext cx="345338" cy="331019"/>
            <a:chOff x="881590" y="3474005"/>
            <a:chExt cx="2115235" cy="1935215"/>
          </a:xfrm>
        </p:grpSpPr>
        <p:sp>
          <p:nvSpPr>
            <p:cNvPr id="55" name="Rectangle 54"/>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0453" y="4526520"/>
              <a:ext cx="716577" cy="732802"/>
            </a:xfrm>
            <a:prstGeom prst="rect">
              <a:avLst/>
            </a:prstGeom>
            <a:ln/>
          </p:spPr>
          <p:style>
            <a:lnRef idx="0">
              <a:schemeClr val="dk1"/>
            </a:lnRef>
            <a:fillRef idx="3">
              <a:schemeClr val="dk1"/>
            </a:fillRef>
            <a:effectRef idx="3">
              <a:schemeClr val="dk1"/>
            </a:effectRef>
            <a:fontRef idx="minor">
              <a:schemeClr val="lt1"/>
            </a:fontRef>
          </p:style>
        </p:pic>
      </p:grpSp>
      <p:grpSp>
        <p:nvGrpSpPr>
          <p:cNvPr id="50" name="Group 49"/>
          <p:cNvGrpSpPr/>
          <p:nvPr/>
        </p:nvGrpSpPr>
        <p:grpSpPr>
          <a:xfrm>
            <a:off x="6102170" y="2948231"/>
            <a:ext cx="470832" cy="435764"/>
            <a:chOff x="881590" y="3474005"/>
            <a:chExt cx="2115235" cy="1935215"/>
          </a:xfrm>
        </p:grpSpPr>
        <p:sp>
          <p:nvSpPr>
            <p:cNvPr id="51" name="Rectangle 50"/>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52" name="Picture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0453" y="4513450"/>
              <a:ext cx="716575" cy="758944"/>
            </a:xfrm>
            <a:prstGeom prst="rect">
              <a:avLst/>
            </a:prstGeom>
            <a:ln/>
          </p:spPr>
          <p:style>
            <a:lnRef idx="0">
              <a:schemeClr val="dk1"/>
            </a:lnRef>
            <a:fillRef idx="3">
              <a:schemeClr val="dk1"/>
            </a:fillRef>
            <a:effectRef idx="3">
              <a:schemeClr val="dk1"/>
            </a:effectRef>
            <a:fontRef idx="minor">
              <a:schemeClr val="lt1"/>
            </a:fontRef>
          </p:style>
        </p:pic>
      </p:grpSp>
      <p:grpSp>
        <p:nvGrpSpPr>
          <p:cNvPr id="46" name="Group 45"/>
          <p:cNvGrpSpPr/>
          <p:nvPr/>
        </p:nvGrpSpPr>
        <p:grpSpPr>
          <a:xfrm>
            <a:off x="6327195" y="3187859"/>
            <a:ext cx="594031" cy="601181"/>
            <a:chOff x="881590" y="3474005"/>
            <a:chExt cx="2115235" cy="1935215"/>
          </a:xfrm>
        </p:grpSpPr>
        <p:sp>
          <p:nvSpPr>
            <p:cNvPr id="47" name="Rectangle 46"/>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48" name="Pictur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0454" y="4545891"/>
              <a:ext cx="716575" cy="694063"/>
            </a:xfrm>
            <a:prstGeom prst="rect">
              <a:avLst/>
            </a:prstGeom>
            <a:ln/>
          </p:spPr>
          <p:style>
            <a:lnRef idx="0">
              <a:schemeClr val="dk1"/>
            </a:lnRef>
            <a:fillRef idx="3">
              <a:schemeClr val="dk1"/>
            </a:fillRef>
            <a:effectRef idx="3">
              <a:schemeClr val="dk1"/>
            </a:effectRef>
            <a:fontRef idx="minor">
              <a:schemeClr val="lt1"/>
            </a:fontRef>
          </p:style>
        </p:pic>
      </p:grpSp>
      <p:grpSp>
        <p:nvGrpSpPr>
          <p:cNvPr id="42" name="Group 41"/>
          <p:cNvGrpSpPr/>
          <p:nvPr/>
        </p:nvGrpSpPr>
        <p:grpSpPr>
          <a:xfrm>
            <a:off x="6417205" y="3509170"/>
            <a:ext cx="890522" cy="819930"/>
            <a:chOff x="881590" y="3474005"/>
            <a:chExt cx="2115235" cy="1935215"/>
          </a:xfrm>
        </p:grpSpPr>
        <p:sp>
          <p:nvSpPr>
            <p:cNvPr id="43" name="Rectangle 42"/>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44" name="Picture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45" name="Picture 4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70454" y="4462979"/>
              <a:ext cx="716575" cy="859890"/>
            </a:xfrm>
            <a:prstGeom prst="rect">
              <a:avLst/>
            </a:prstGeom>
            <a:ln/>
          </p:spPr>
          <p:style>
            <a:lnRef idx="0">
              <a:schemeClr val="dk1"/>
            </a:lnRef>
            <a:fillRef idx="3">
              <a:schemeClr val="dk1"/>
            </a:fillRef>
            <a:effectRef idx="3">
              <a:schemeClr val="dk1"/>
            </a:effectRef>
            <a:fontRef idx="minor">
              <a:schemeClr val="lt1"/>
            </a:fontRef>
          </p:style>
        </p:pic>
      </p:grpSp>
      <p:grpSp>
        <p:nvGrpSpPr>
          <p:cNvPr id="38" name="Group 37"/>
          <p:cNvGrpSpPr/>
          <p:nvPr/>
        </p:nvGrpSpPr>
        <p:grpSpPr>
          <a:xfrm>
            <a:off x="5967155" y="3885901"/>
            <a:ext cx="1216478" cy="1171678"/>
            <a:chOff x="881590" y="3474005"/>
            <a:chExt cx="2115235" cy="1935215"/>
          </a:xfrm>
        </p:grpSpPr>
        <p:sp>
          <p:nvSpPr>
            <p:cNvPr id="39" name="Rectangle 38"/>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40" name="Picture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70454" y="4462979"/>
              <a:ext cx="716575" cy="859890"/>
            </a:xfrm>
            <a:prstGeom prst="rect">
              <a:avLst/>
            </a:prstGeom>
            <a:ln/>
          </p:spPr>
          <p:style>
            <a:lnRef idx="0">
              <a:schemeClr val="dk1"/>
            </a:lnRef>
            <a:fillRef idx="3">
              <a:schemeClr val="dk1"/>
            </a:fillRef>
            <a:effectRef idx="3">
              <a:schemeClr val="dk1"/>
            </a:effectRef>
            <a:fontRef idx="minor">
              <a:schemeClr val="lt1"/>
            </a:fontRef>
          </p:style>
        </p:pic>
      </p:grpSp>
      <p:grpSp>
        <p:nvGrpSpPr>
          <p:cNvPr id="34" name="Group 33"/>
          <p:cNvGrpSpPr/>
          <p:nvPr/>
        </p:nvGrpSpPr>
        <p:grpSpPr>
          <a:xfrm>
            <a:off x="5337085" y="4194085"/>
            <a:ext cx="1453733" cy="1457121"/>
            <a:chOff x="881590" y="3474005"/>
            <a:chExt cx="2115235" cy="1935215"/>
          </a:xfrm>
        </p:grpSpPr>
        <p:sp>
          <p:nvSpPr>
            <p:cNvPr id="35" name="Rectangle 34"/>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37" name="Picture 3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70454" y="4462979"/>
              <a:ext cx="716575" cy="859890"/>
            </a:xfrm>
            <a:prstGeom prst="rect">
              <a:avLst/>
            </a:prstGeom>
            <a:ln/>
          </p:spPr>
          <p:style>
            <a:lnRef idx="0">
              <a:schemeClr val="dk1"/>
            </a:lnRef>
            <a:fillRef idx="3">
              <a:schemeClr val="dk1"/>
            </a:fillRef>
            <a:effectRef idx="3">
              <a:schemeClr val="dk1"/>
            </a:effectRef>
            <a:fontRef idx="minor">
              <a:schemeClr val="lt1"/>
            </a:fontRef>
          </p:style>
        </p:pic>
      </p:grpSp>
      <p:grpSp>
        <p:nvGrpSpPr>
          <p:cNvPr id="30" name="Group 29"/>
          <p:cNvGrpSpPr/>
          <p:nvPr/>
        </p:nvGrpSpPr>
        <p:grpSpPr>
          <a:xfrm>
            <a:off x="4710405" y="4593418"/>
            <a:ext cx="1653477" cy="1639337"/>
            <a:chOff x="881590" y="3474005"/>
            <a:chExt cx="2115235" cy="1935215"/>
          </a:xfrm>
        </p:grpSpPr>
        <p:sp>
          <p:nvSpPr>
            <p:cNvPr id="31" name="Rectangle 30"/>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33" name="Picture 3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0454" y="4538686"/>
              <a:ext cx="716575" cy="708476"/>
            </a:xfrm>
            <a:prstGeom prst="rect">
              <a:avLst/>
            </a:prstGeom>
            <a:ln/>
          </p:spPr>
          <p:style>
            <a:lnRef idx="0">
              <a:schemeClr val="dk1"/>
            </a:lnRef>
            <a:fillRef idx="3">
              <a:schemeClr val="dk1"/>
            </a:fillRef>
            <a:effectRef idx="3">
              <a:schemeClr val="dk1"/>
            </a:effectRef>
            <a:fontRef idx="minor">
              <a:schemeClr val="lt1"/>
            </a:fontRef>
          </p:style>
        </p:pic>
      </p:grpSp>
      <p:grpSp>
        <p:nvGrpSpPr>
          <p:cNvPr id="26" name="Group 25"/>
          <p:cNvGrpSpPr/>
          <p:nvPr/>
        </p:nvGrpSpPr>
        <p:grpSpPr>
          <a:xfrm>
            <a:off x="3709945" y="4133293"/>
            <a:ext cx="1850479" cy="1794488"/>
            <a:chOff x="881590" y="3474005"/>
            <a:chExt cx="2115235" cy="1935215"/>
          </a:xfrm>
        </p:grpSpPr>
        <p:sp>
          <p:nvSpPr>
            <p:cNvPr id="27" name="Rectangle 26"/>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28" name="Pictur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29" name="Picture 2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0454" y="4530757"/>
              <a:ext cx="716575" cy="724334"/>
            </a:xfrm>
            <a:prstGeom prst="rect">
              <a:avLst/>
            </a:prstGeom>
            <a:ln/>
          </p:spPr>
          <p:style>
            <a:lnRef idx="0">
              <a:schemeClr val="dk1"/>
            </a:lnRef>
            <a:fillRef idx="3">
              <a:schemeClr val="dk1"/>
            </a:fillRef>
            <a:effectRef idx="3">
              <a:schemeClr val="dk1"/>
            </a:effectRef>
            <a:fontRef idx="minor">
              <a:schemeClr val="lt1"/>
            </a:fontRef>
          </p:style>
        </p:pic>
      </p:grpSp>
      <p:grpSp>
        <p:nvGrpSpPr>
          <p:cNvPr id="22" name="Group 21"/>
          <p:cNvGrpSpPr/>
          <p:nvPr/>
        </p:nvGrpSpPr>
        <p:grpSpPr>
          <a:xfrm>
            <a:off x="2687528" y="3704024"/>
            <a:ext cx="1987504" cy="1919686"/>
            <a:chOff x="881590" y="3474005"/>
            <a:chExt cx="2115235" cy="1935215"/>
          </a:xfrm>
        </p:grpSpPr>
        <p:sp>
          <p:nvSpPr>
            <p:cNvPr id="23" name="Rectangle 22"/>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0454" y="4529307"/>
              <a:ext cx="716575" cy="727233"/>
            </a:xfrm>
            <a:prstGeom prst="rect">
              <a:avLst/>
            </a:prstGeom>
            <a:ln/>
          </p:spPr>
          <p:style>
            <a:lnRef idx="0">
              <a:schemeClr val="dk1"/>
            </a:lnRef>
            <a:fillRef idx="3">
              <a:schemeClr val="dk1"/>
            </a:fillRef>
            <a:effectRef idx="3">
              <a:schemeClr val="dk1"/>
            </a:effectRef>
            <a:fontRef idx="minor">
              <a:schemeClr val="lt1"/>
            </a:fontRef>
          </p:style>
        </p:pic>
      </p:grpSp>
      <p:grpSp>
        <p:nvGrpSpPr>
          <p:cNvPr id="18" name="Group 17"/>
          <p:cNvGrpSpPr/>
          <p:nvPr/>
        </p:nvGrpSpPr>
        <p:grpSpPr>
          <a:xfrm>
            <a:off x="1599984" y="3132997"/>
            <a:ext cx="2109961" cy="1942061"/>
            <a:chOff x="881590" y="3474005"/>
            <a:chExt cx="2115235" cy="1935215"/>
          </a:xfrm>
        </p:grpSpPr>
        <p:sp>
          <p:nvSpPr>
            <p:cNvPr id="19" name="Rectangle 18"/>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0454" y="4511352"/>
              <a:ext cx="716575" cy="763144"/>
            </a:xfrm>
            <a:prstGeom prst="rect">
              <a:avLst/>
            </a:prstGeom>
            <a:ln/>
          </p:spPr>
          <p:style>
            <a:lnRef idx="0">
              <a:schemeClr val="dk1"/>
            </a:lnRef>
            <a:fillRef idx="3">
              <a:schemeClr val="dk1"/>
            </a:fillRef>
            <a:effectRef idx="3">
              <a:schemeClr val="dk1"/>
            </a:effectRef>
            <a:fontRef idx="minor">
              <a:schemeClr val="lt1"/>
            </a:fontRef>
          </p:style>
        </p:pic>
      </p:grpSp>
      <p:grpSp>
        <p:nvGrpSpPr>
          <p:cNvPr id="14" name="Group 13"/>
          <p:cNvGrpSpPr/>
          <p:nvPr/>
        </p:nvGrpSpPr>
        <p:grpSpPr>
          <a:xfrm>
            <a:off x="872620" y="2301253"/>
            <a:ext cx="2360145" cy="2114101"/>
            <a:chOff x="881590" y="3474005"/>
            <a:chExt cx="2115235" cy="1935215"/>
          </a:xfrm>
        </p:grpSpPr>
        <p:sp>
          <p:nvSpPr>
            <p:cNvPr id="15" name="Rectangle 14"/>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0454" y="4500840"/>
              <a:ext cx="716575" cy="784167"/>
            </a:xfrm>
            <a:prstGeom prst="rect">
              <a:avLst/>
            </a:prstGeom>
            <a:ln/>
          </p:spPr>
          <p:style>
            <a:lnRef idx="0">
              <a:schemeClr val="dk1"/>
            </a:lnRef>
            <a:fillRef idx="3">
              <a:schemeClr val="dk1"/>
            </a:fillRef>
            <a:effectRef idx="3">
              <a:schemeClr val="dk1"/>
            </a:effectRef>
            <a:fontRef idx="minor">
              <a:schemeClr val="lt1"/>
            </a:fontRef>
          </p:style>
        </p:pic>
      </p:grpSp>
      <p:sp>
        <p:nvSpPr>
          <p:cNvPr id="4" name="Title 3"/>
          <p:cNvSpPr>
            <a:spLocks noGrp="1"/>
          </p:cNvSpPr>
          <p:nvPr>
            <p:ph type="title"/>
          </p:nvPr>
        </p:nvSpPr>
        <p:spPr/>
        <p:txBody>
          <a:bodyPr>
            <a:normAutofit fontScale="90000"/>
          </a:bodyPr>
          <a:lstStyle/>
          <a:p>
            <a:r>
              <a:rPr lang="en-GB" dirty="0" smtClean="0">
                <a:solidFill>
                  <a:srgbClr val="A0B1C3"/>
                </a:solidFill>
              </a:rPr>
              <a:t>The </a:t>
            </a:r>
            <a:r>
              <a:rPr lang="en-GB" dirty="0">
                <a:solidFill>
                  <a:srgbClr val="A0B1C3"/>
                </a:solidFill>
              </a:rPr>
              <a:t>‘Multiverse’</a:t>
            </a:r>
          </a:p>
        </p:txBody>
      </p:sp>
      <p:grpSp>
        <p:nvGrpSpPr>
          <p:cNvPr id="10" name="Group 9"/>
          <p:cNvGrpSpPr/>
          <p:nvPr/>
        </p:nvGrpSpPr>
        <p:grpSpPr>
          <a:xfrm>
            <a:off x="339844" y="1132857"/>
            <a:ext cx="2520280" cy="2340260"/>
            <a:chOff x="881590" y="3474005"/>
            <a:chExt cx="2115235" cy="1935215"/>
          </a:xfrm>
        </p:grpSpPr>
        <p:sp>
          <p:nvSpPr>
            <p:cNvPr id="11" name="Rectangle 10"/>
            <p:cNvSpPr/>
            <p:nvPr/>
          </p:nvSpPr>
          <p:spPr>
            <a:xfrm>
              <a:off x="881590" y="3474005"/>
              <a:ext cx="2115235" cy="193521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225965" y="3577335"/>
              <a:ext cx="1626003" cy="1786880"/>
            </a:xfrm>
            <a:prstGeom prst="rect">
              <a:avLst/>
            </a:prstGeom>
          </p:spPr>
        </p:pic>
        <p:pic>
          <p:nvPicPr>
            <p:cNvPr id="13" name="Picture 1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0454" y="4514700"/>
              <a:ext cx="716575" cy="756449"/>
            </a:xfrm>
            <a:prstGeom prst="rect">
              <a:avLst/>
            </a:prstGeom>
            <a:ln/>
          </p:spPr>
          <p:style>
            <a:lnRef idx="0">
              <a:schemeClr val="dk1"/>
            </a:lnRef>
            <a:fillRef idx="3">
              <a:schemeClr val="dk1"/>
            </a:fillRef>
            <a:effectRef idx="3">
              <a:schemeClr val="dk1"/>
            </a:effectRef>
            <a:fontRef idx="minor">
              <a:schemeClr val="lt1"/>
            </a:fontRef>
          </p:style>
        </p:pic>
      </p:grpSp>
      <p:sp>
        <p:nvSpPr>
          <p:cNvPr id="68" name="Rectangle 67"/>
          <p:cNvSpPr/>
          <p:nvPr/>
        </p:nvSpPr>
        <p:spPr>
          <a:xfrm>
            <a:off x="2963866" y="1261865"/>
            <a:ext cx="5607849" cy="523220"/>
          </a:xfrm>
          <a:prstGeom prst="rect">
            <a:avLst/>
          </a:prstGeom>
        </p:spPr>
        <p:txBody>
          <a:bodyPr wrap="square">
            <a:spAutoFit/>
          </a:bodyPr>
          <a:lstStyle/>
          <a:p>
            <a:r>
              <a:rPr lang="en-GB" sz="2800" dirty="0" smtClean="0">
                <a:solidFill>
                  <a:schemeClr val="bg1"/>
                </a:solidFill>
              </a:rPr>
              <a:t>We </a:t>
            </a:r>
            <a:r>
              <a:rPr lang="en-GB" sz="2800" dirty="0">
                <a:solidFill>
                  <a:schemeClr val="bg1"/>
                </a:solidFill>
              </a:rPr>
              <a:t>are aware of only a part of </a:t>
            </a:r>
            <a:r>
              <a:rPr lang="en-GB" sz="2800" dirty="0" smtClean="0">
                <a:solidFill>
                  <a:schemeClr val="bg1"/>
                </a:solidFill>
              </a:rPr>
              <a:t>reality</a:t>
            </a:r>
            <a:endParaRPr lang="en-GB" sz="2800" dirty="0">
              <a:solidFill>
                <a:schemeClr val="bg1"/>
              </a:solidFill>
            </a:endParaRPr>
          </a:p>
        </p:txBody>
      </p:sp>
      <p:sp>
        <p:nvSpPr>
          <p:cNvPr id="77" name="Rectangle 76"/>
          <p:cNvSpPr/>
          <p:nvPr/>
        </p:nvSpPr>
        <p:spPr>
          <a:xfrm>
            <a:off x="4077882" y="1899810"/>
            <a:ext cx="4572000" cy="1384995"/>
          </a:xfrm>
          <a:prstGeom prst="rect">
            <a:avLst/>
          </a:prstGeom>
        </p:spPr>
        <p:txBody>
          <a:bodyPr>
            <a:spAutoFit/>
          </a:bodyPr>
          <a:lstStyle/>
          <a:p>
            <a:r>
              <a:rPr lang="en-GB" sz="2800" dirty="0">
                <a:solidFill>
                  <a:schemeClr val="bg1"/>
                </a:solidFill>
              </a:rPr>
              <a:t>Every object in a universe has a counterpart in another universe</a:t>
            </a:r>
          </a:p>
        </p:txBody>
      </p:sp>
    </p:spTree>
    <p:extLst>
      <p:ext uri="{BB962C8B-B14F-4D97-AF65-F5344CB8AC3E}">
        <p14:creationId xmlns:p14="http://schemas.microsoft.com/office/powerpoint/2010/main" val="55950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1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100"/>
                            </p:stCondLst>
                            <p:childTnLst>
                              <p:par>
                                <p:cTn id="13" presetID="10" presetClass="entr" presetSubtype="0" fill="hold" nodeType="afterEffect">
                                  <p:stCondLst>
                                    <p:cond delay="1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childTnLst>
                                </p:cTn>
                              </p:par>
                            </p:childTnLst>
                          </p:cTn>
                        </p:par>
                        <p:par>
                          <p:cTn id="19" fill="hold">
                            <p:stCondLst>
                              <p:cond delay="3200"/>
                            </p:stCondLst>
                            <p:childTnLst>
                              <p:par>
                                <p:cTn id="20" presetID="10" presetClass="entr" presetSubtype="0" fill="hold" nodeType="afterEffect">
                                  <p:stCondLst>
                                    <p:cond delay="1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childTnLst>
                          </p:cTn>
                        </p:par>
                        <p:par>
                          <p:cTn id="23" fill="hold">
                            <p:stCondLst>
                              <p:cond delay="4300"/>
                            </p:stCondLst>
                            <p:childTnLst>
                              <p:par>
                                <p:cTn id="24" presetID="10" presetClass="entr" presetSubtype="0" fill="hold" nodeType="afterEffect">
                                  <p:stCondLst>
                                    <p:cond delay="1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childTnLst>
                          </p:cTn>
                        </p:par>
                        <p:par>
                          <p:cTn id="27" fill="hold">
                            <p:stCondLst>
                              <p:cond delay="5400"/>
                            </p:stCondLst>
                            <p:childTnLst>
                              <p:par>
                                <p:cTn id="28" presetID="10" presetClass="entr" presetSubtype="0" fill="hold" nodeType="afterEffect">
                                  <p:stCondLst>
                                    <p:cond delay="1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par>
                          <p:cTn id="31" fill="hold">
                            <p:stCondLst>
                              <p:cond delay="6500"/>
                            </p:stCondLst>
                            <p:childTnLst>
                              <p:par>
                                <p:cTn id="32" presetID="10" presetClass="entr" presetSubtype="0" fill="hold" nodeType="afterEffect">
                                  <p:stCondLst>
                                    <p:cond delay="1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childTnLst>
                                </p:cTn>
                              </p:par>
                            </p:childTnLst>
                          </p:cTn>
                        </p:par>
                        <p:par>
                          <p:cTn id="35" fill="hold">
                            <p:stCondLst>
                              <p:cond delay="7600"/>
                            </p:stCondLst>
                            <p:childTnLst>
                              <p:par>
                                <p:cTn id="36" presetID="10" presetClass="entr" presetSubtype="0" fill="hold" nodeType="afterEffect">
                                  <p:stCondLst>
                                    <p:cond delay="10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childTnLst>
                                </p:cTn>
                              </p:par>
                            </p:childTnLst>
                          </p:cTn>
                        </p:par>
                        <p:par>
                          <p:cTn id="39" fill="hold">
                            <p:stCondLst>
                              <p:cond delay="8700"/>
                            </p:stCondLst>
                            <p:childTnLst>
                              <p:par>
                                <p:cTn id="40" presetID="10" presetClass="entr" presetSubtype="0" fill="hold" nodeType="afterEffect">
                                  <p:stCondLst>
                                    <p:cond delay="1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childTnLst>
                                </p:cTn>
                              </p:par>
                            </p:childTnLst>
                          </p:cTn>
                        </p:par>
                        <p:par>
                          <p:cTn id="43" fill="hold">
                            <p:stCondLst>
                              <p:cond delay="9800"/>
                            </p:stCondLst>
                            <p:childTnLst>
                              <p:par>
                                <p:cTn id="44" presetID="10" presetClass="entr" presetSubtype="0" fill="hold" nodeType="afterEffect">
                                  <p:stCondLst>
                                    <p:cond delay="1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childTnLst>
                                </p:cTn>
                              </p:par>
                              <p:par>
                                <p:cTn id="47" presetID="10" presetClass="entr" presetSubtype="0" fill="hold" grpId="0" nodeType="withEffect">
                                  <p:stCondLst>
                                    <p:cond delay="10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childTnLst>
                                </p:cTn>
                              </p:par>
                            </p:childTnLst>
                          </p:cTn>
                        </p:par>
                        <p:par>
                          <p:cTn id="50" fill="hold">
                            <p:stCondLst>
                              <p:cond delay="10900"/>
                            </p:stCondLst>
                            <p:childTnLst>
                              <p:par>
                                <p:cTn id="51" presetID="10" presetClass="entr" presetSubtype="0" fill="hold" nodeType="afterEffect">
                                  <p:stCondLst>
                                    <p:cond delay="10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childTnLst>
                                </p:cTn>
                              </p:par>
                            </p:childTnLst>
                          </p:cTn>
                        </p:par>
                        <p:par>
                          <p:cTn id="54" fill="hold">
                            <p:stCondLst>
                              <p:cond delay="12000"/>
                            </p:stCondLst>
                            <p:childTnLst>
                              <p:par>
                                <p:cTn id="55" presetID="10" presetClass="entr" presetSubtype="0" fill="hold" nodeType="afterEffect">
                                  <p:stCondLst>
                                    <p:cond delay="10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childTnLst>
                                </p:cTn>
                              </p:par>
                            </p:childTnLst>
                          </p:cTn>
                        </p:par>
                        <p:par>
                          <p:cTn id="58" fill="hold">
                            <p:stCondLst>
                              <p:cond delay="13100"/>
                            </p:stCondLst>
                            <p:childTnLst>
                              <p:par>
                                <p:cTn id="59" presetID="10"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1000"/>
                                        <p:tgtEl>
                                          <p:spTgt spid="58"/>
                                        </p:tgtEl>
                                      </p:cBhvr>
                                    </p:animEffect>
                                  </p:childTnLst>
                                </p:cTn>
                              </p:par>
                            </p:childTnLst>
                          </p:cTn>
                        </p:par>
                        <p:par>
                          <p:cTn id="62" fill="hold">
                            <p:stCondLst>
                              <p:cond delay="14100"/>
                            </p:stCondLst>
                            <p:childTnLst>
                              <p:par>
                                <p:cTn id="63" presetID="10" presetClass="entr" presetSubtype="0" fill="hold" nodeType="afterEffect">
                                  <p:stCondLst>
                                    <p:cond delay="1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childTnLst>
                                </p:cTn>
                              </p:par>
                            </p:childTnLst>
                          </p:cTn>
                        </p:par>
                        <p:par>
                          <p:cTn id="66" fill="hold">
                            <p:stCondLst>
                              <p:cond delay="15200"/>
                            </p:stCondLst>
                            <p:childTnLst>
                              <p:par>
                                <p:cTn id="67" presetID="10" presetClass="entr" presetSubtype="0" fill="hold" nodeType="afterEffect">
                                  <p:stCondLst>
                                    <p:cond delay="10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childTnLst>
                                </p:cTn>
                              </p:par>
                            </p:childTnLst>
                          </p:cTn>
                        </p:par>
                        <p:par>
                          <p:cTn id="70" fill="hold">
                            <p:stCondLst>
                              <p:cond delay="16300"/>
                            </p:stCondLst>
                            <p:childTnLst>
                              <p:par>
                                <p:cTn id="71" presetID="10" presetClass="entr" presetSubtype="0" fill="hold" nodeType="afterEffect">
                                  <p:stCondLst>
                                    <p:cond delay="10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ltiverse.jpg"/>
          <p:cNvPicPr>
            <a:picLocks noChangeAspect="1"/>
          </p:cNvPicPr>
          <p:nvPr/>
        </p:nvPicPr>
        <p:blipFill>
          <a:blip r:embed="rId2">
            <a:lum contrast="-74000"/>
          </a:blip>
          <a:stretch>
            <a:fillRect/>
          </a:stretch>
        </p:blipFill>
        <p:spPr>
          <a:xfrm>
            <a:off x="1460500" y="1295400"/>
            <a:ext cx="8312150" cy="6234113"/>
          </a:xfrm>
          <a:prstGeom prst="ellipse">
            <a:avLst/>
          </a:prstGeom>
          <a:ln>
            <a:noFill/>
          </a:ln>
          <a:effectLst>
            <a:softEdge rad="635000"/>
          </a:effectLst>
        </p:spPr>
      </p:pic>
      <p:sp>
        <p:nvSpPr>
          <p:cNvPr id="2" name="Title 1"/>
          <p:cNvSpPr>
            <a:spLocks noGrp="1"/>
          </p:cNvSpPr>
          <p:nvPr>
            <p:ph type="title"/>
          </p:nvPr>
        </p:nvSpPr>
        <p:spPr/>
        <p:txBody>
          <a:bodyPr>
            <a:normAutofit fontScale="90000"/>
          </a:bodyPr>
          <a:lstStyle/>
          <a:p>
            <a:r>
              <a:rPr lang="en-GB" dirty="0" smtClean="0"/>
              <a:t>The ‘Multiverse’</a:t>
            </a:r>
            <a:endParaRPr lang="en-GB" dirty="0"/>
          </a:p>
        </p:txBody>
      </p:sp>
      <p:sp>
        <p:nvSpPr>
          <p:cNvPr id="3" name="Content Placeholder 2"/>
          <p:cNvSpPr>
            <a:spLocks noGrp="1"/>
          </p:cNvSpPr>
          <p:nvPr>
            <p:ph idx="1"/>
          </p:nvPr>
        </p:nvSpPr>
        <p:spPr>
          <a:xfrm>
            <a:off x="457200" y="1071547"/>
            <a:ext cx="8337550" cy="4935553"/>
          </a:xfrm>
        </p:spPr>
        <p:txBody>
          <a:bodyPr>
            <a:normAutofit/>
          </a:bodyPr>
          <a:lstStyle/>
          <a:p>
            <a:r>
              <a:rPr lang="en-GB" sz="3600" dirty="0" smtClean="0"/>
              <a:t>Counterparts can behave differently from each other</a:t>
            </a:r>
          </a:p>
          <a:p>
            <a:endParaRPr lang="en-GB" sz="3600" dirty="0" smtClean="0"/>
          </a:p>
          <a:p>
            <a:r>
              <a:rPr lang="en-GB" sz="3600" dirty="0" smtClean="0"/>
              <a:t>Counterparts can affect each other at the Quantum level</a:t>
            </a:r>
          </a:p>
          <a:p>
            <a:endParaRPr lang="en-GB" sz="3600" dirty="0" smtClean="0"/>
          </a:p>
          <a:p>
            <a:r>
              <a:rPr lang="en-GB" sz="3600" dirty="0" smtClean="0"/>
              <a:t>Result of effects is </a:t>
            </a:r>
            <a:r>
              <a:rPr lang="en-GB" sz="3600" i="1" dirty="0" smtClean="0"/>
              <a:t>Quantum Interference</a:t>
            </a:r>
          </a:p>
          <a:p>
            <a:endParaRPr lang="en-GB" sz="36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ltiverse.jpg"/>
          <p:cNvPicPr>
            <a:picLocks noChangeAspect="1"/>
          </p:cNvPicPr>
          <p:nvPr/>
        </p:nvPicPr>
        <p:blipFill>
          <a:blip r:embed="rId2">
            <a:lum contrast="-74000"/>
          </a:blip>
          <a:stretch>
            <a:fillRect/>
          </a:stretch>
        </p:blipFill>
        <p:spPr>
          <a:xfrm>
            <a:off x="1460500" y="1295400"/>
            <a:ext cx="8312150" cy="6234113"/>
          </a:xfrm>
          <a:prstGeom prst="ellipse">
            <a:avLst/>
          </a:prstGeom>
          <a:ln>
            <a:noFill/>
          </a:ln>
          <a:effectLst>
            <a:softEdge rad="635000"/>
          </a:effectLst>
        </p:spPr>
      </p:pic>
      <p:sp>
        <p:nvSpPr>
          <p:cNvPr id="2" name="Title 1"/>
          <p:cNvSpPr>
            <a:spLocks noGrp="1"/>
          </p:cNvSpPr>
          <p:nvPr>
            <p:ph type="title"/>
          </p:nvPr>
        </p:nvSpPr>
        <p:spPr/>
        <p:txBody>
          <a:bodyPr>
            <a:normAutofit fontScale="90000"/>
          </a:bodyPr>
          <a:lstStyle/>
          <a:p>
            <a:r>
              <a:rPr lang="en-GB" dirty="0" smtClean="0"/>
              <a:t>The ‘Multiverse’</a:t>
            </a:r>
            <a:endParaRPr lang="en-GB" dirty="0"/>
          </a:p>
        </p:txBody>
      </p:sp>
      <p:sp>
        <p:nvSpPr>
          <p:cNvPr id="3" name="Content Placeholder 2"/>
          <p:cNvSpPr>
            <a:spLocks noGrp="1"/>
          </p:cNvSpPr>
          <p:nvPr>
            <p:ph idx="1"/>
          </p:nvPr>
        </p:nvSpPr>
        <p:spPr>
          <a:xfrm>
            <a:off x="457200" y="1071547"/>
            <a:ext cx="8337550" cy="4935553"/>
          </a:xfrm>
        </p:spPr>
        <p:txBody>
          <a:bodyPr>
            <a:normAutofit/>
          </a:bodyPr>
          <a:lstStyle/>
          <a:p>
            <a:r>
              <a:rPr lang="en-GB" dirty="0" smtClean="0"/>
              <a:t>Across the multiverse, the photon goes through both slits at the same time a phenomenon known as</a:t>
            </a:r>
            <a:r>
              <a:rPr lang="en-GB" i="1" dirty="0" smtClean="0"/>
              <a:t> Superposition</a:t>
            </a:r>
          </a:p>
          <a:p>
            <a:endParaRPr lang="en-GB" dirty="0" smtClean="0"/>
          </a:p>
          <a:p>
            <a:r>
              <a:rPr lang="en-GB" dirty="0" smtClean="0"/>
              <a:t>The Photons experience </a:t>
            </a:r>
            <a:r>
              <a:rPr lang="en-GB" i="1" dirty="0" smtClean="0"/>
              <a:t>Quantum Interference</a:t>
            </a:r>
            <a:r>
              <a:rPr lang="en-GB" dirty="0" smtClean="0"/>
              <a:t> with each other between universes</a:t>
            </a:r>
          </a:p>
          <a:p>
            <a:endParaRPr lang="en-GB" dirty="0" smtClean="0"/>
          </a:p>
          <a:p>
            <a:r>
              <a:rPr lang="en-GB" dirty="0" smtClean="0"/>
              <a:t>The final resulting  pattern is a interference pattern across the Multiverse.</a:t>
            </a:r>
          </a:p>
          <a:p>
            <a:endParaRPr lang="en-GB" dirty="0" smtClean="0"/>
          </a:p>
        </p:txBody>
      </p:sp>
    </p:spTree>
    <p:extLst>
      <p:ext uri="{BB962C8B-B14F-4D97-AF65-F5344CB8AC3E}">
        <p14:creationId xmlns:p14="http://schemas.microsoft.com/office/powerpoint/2010/main" val="90586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The QuBit</a:t>
            </a:r>
            <a:endParaRPr lang="en-GB" dirty="0"/>
          </a:p>
        </p:txBody>
      </p:sp>
      <p:sp>
        <p:nvSpPr>
          <p:cNvPr id="5" name="Subtitle 4"/>
          <p:cNvSpPr>
            <a:spLocks noGrp="1"/>
          </p:cNvSpPr>
          <p:nvPr>
            <p:ph type="subTitle" idx="1"/>
          </p:nvPr>
        </p:nvSpPr>
        <p:spPr/>
        <p:txBody>
          <a:bodyPr/>
          <a:lstStyle/>
          <a:p>
            <a:r>
              <a:rPr lang="en-GB" dirty="0" smtClean="0"/>
              <a:t>A </a:t>
            </a:r>
            <a:r>
              <a:rPr lang="en-GB" dirty="0" err="1" smtClean="0"/>
              <a:t>Multiversal</a:t>
            </a:r>
            <a:r>
              <a:rPr lang="en-GB" dirty="0" smtClean="0"/>
              <a:t> Object</a:t>
            </a:r>
            <a:endParaRPr lang="en-GB" dirty="0"/>
          </a:p>
        </p:txBody>
      </p:sp>
    </p:spTree>
    <p:extLst>
      <p:ext uri="{BB962C8B-B14F-4D97-AF65-F5344CB8AC3E}">
        <p14:creationId xmlns:p14="http://schemas.microsoft.com/office/powerpoint/2010/main" val="138196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Aim</a:t>
            </a:r>
            <a:endParaRPr lang="en-GB" dirty="0"/>
          </a:p>
        </p:txBody>
      </p:sp>
      <p:sp>
        <p:nvSpPr>
          <p:cNvPr id="3" name="Content Placeholder 2"/>
          <p:cNvSpPr>
            <a:spLocks noGrp="1"/>
          </p:cNvSpPr>
          <p:nvPr>
            <p:ph idx="1"/>
          </p:nvPr>
        </p:nvSpPr>
        <p:spPr>
          <a:xfrm>
            <a:off x="438150" y="1473200"/>
            <a:ext cx="8229600" cy="4830763"/>
          </a:xfrm>
        </p:spPr>
        <p:txBody>
          <a:bodyPr>
            <a:normAutofit/>
          </a:bodyPr>
          <a:lstStyle/>
          <a:p>
            <a:pPr marL="0" indent="0" algn="ctr">
              <a:buNone/>
            </a:pPr>
            <a:r>
              <a:rPr lang="en-GB" dirty="0" smtClean="0"/>
              <a:t>To show you how Quantum Theory and Quantum Effects are being used to bring about future generations of computers</a:t>
            </a:r>
          </a:p>
        </p:txBody>
      </p:sp>
      <p:pic>
        <p:nvPicPr>
          <p:cNvPr id="1026" name="Picture 2" descr="C:\Program Files (x86)\Microsoft Office\MEDIA\CAGCAT10\j029384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35090">
            <a:off x="3612759" y="3230712"/>
            <a:ext cx="1738274" cy="182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2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QuBit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1542396"/>
              </p:ext>
            </p:extLst>
          </p:nvPr>
        </p:nvGraphicFramePr>
        <p:xfrm>
          <a:off x="296525" y="1223755"/>
          <a:ext cx="8532439" cy="463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77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167F439-9EAC-46C1-B70F-6F3FD6454E7B}"/>
                                            </p:graphicEl>
                                          </p:spTgt>
                                        </p:tgtEl>
                                        <p:attrNameLst>
                                          <p:attrName>style.visibility</p:attrName>
                                        </p:attrNameLst>
                                      </p:cBhvr>
                                      <p:to>
                                        <p:strVal val="visible"/>
                                      </p:to>
                                    </p:set>
                                    <p:animEffect transition="in" filter="fade">
                                      <p:cBhvr>
                                        <p:cTn id="7" dur="2000"/>
                                        <p:tgtEl>
                                          <p:spTgt spid="4">
                                            <p:graphicEl>
                                              <a:dgm id="{0167F439-9EAC-46C1-B70F-6F3FD6454E7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3A77F3E-9D5D-441B-931B-3ED524C3D16F}"/>
                                            </p:graphicEl>
                                          </p:spTgt>
                                        </p:tgtEl>
                                        <p:attrNameLst>
                                          <p:attrName>style.visibility</p:attrName>
                                        </p:attrNameLst>
                                      </p:cBhvr>
                                      <p:to>
                                        <p:strVal val="visible"/>
                                      </p:to>
                                    </p:set>
                                    <p:animEffect transition="in" filter="fade">
                                      <p:cBhvr>
                                        <p:cTn id="12" dur="2000"/>
                                        <p:tgtEl>
                                          <p:spTgt spid="4">
                                            <p:graphicEl>
                                              <a:dgm id="{93A77F3E-9D5D-441B-931B-3ED524C3D16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A61870E-5841-4AA3-988C-869F08A61CC8}"/>
                                            </p:graphicEl>
                                          </p:spTgt>
                                        </p:tgtEl>
                                        <p:attrNameLst>
                                          <p:attrName>style.visibility</p:attrName>
                                        </p:attrNameLst>
                                      </p:cBhvr>
                                      <p:to>
                                        <p:strVal val="visible"/>
                                      </p:to>
                                    </p:set>
                                    <p:animEffect transition="in" filter="fade">
                                      <p:cBhvr>
                                        <p:cTn id="15" dur="2000"/>
                                        <p:tgtEl>
                                          <p:spTgt spid="4">
                                            <p:graphicEl>
                                              <a:dgm id="{5A61870E-5841-4AA3-988C-869F08A61CC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CD4D878C-4CE7-4943-AA74-FE08603661EC}"/>
                                            </p:graphicEl>
                                          </p:spTgt>
                                        </p:tgtEl>
                                        <p:attrNameLst>
                                          <p:attrName>style.visibility</p:attrName>
                                        </p:attrNameLst>
                                      </p:cBhvr>
                                      <p:to>
                                        <p:strVal val="visible"/>
                                      </p:to>
                                    </p:set>
                                    <p:animEffect transition="in" filter="fade">
                                      <p:cBhvr>
                                        <p:cTn id="20" dur="2000"/>
                                        <p:tgtEl>
                                          <p:spTgt spid="4">
                                            <p:graphicEl>
                                              <a:dgm id="{CD4D878C-4CE7-4943-AA74-FE08603661E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94885FC8-DCEF-41F7-A5A8-75F71EF9DA15}"/>
                                            </p:graphicEl>
                                          </p:spTgt>
                                        </p:tgtEl>
                                        <p:attrNameLst>
                                          <p:attrName>style.visibility</p:attrName>
                                        </p:attrNameLst>
                                      </p:cBhvr>
                                      <p:to>
                                        <p:strVal val="visible"/>
                                      </p:to>
                                    </p:set>
                                    <p:animEffect transition="in" filter="fade">
                                      <p:cBhvr>
                                        <p:cTn id="23" dur="2000"/>
                                        <p:tgtEl>
                                          <p:spTgt spid="4">
                                            <p:graphicEl>
                                              <a:dgm id="{94885FC8-DCEF-41F7-A5A8-75F71EF9DA1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CBE59806-E890-4E57-828C-B0CA9B3210C1}"/>
                                            </p:graphicEl>
                                          </p:spTgt>
                                        </p:tgtEl>
                                        <p:attrNameLst>
                                          <p:attrName>style.visibility</p:attrName>
                                        </p:attrNameLst>
                                      </p:cBhvr>
                                      <p:to>
                                        <p:strVal val="visible"/>
                                      </p:to>
                                    </p:set>
                                    <p:animEffect transition="in" filter="fade">
                                      <p:cBhvr>
                                        <p:cTn id="28" dur="2000"/>
                                        <p:tgtEl>
                                          <p:spTgt spid="4">
                                            <p:graphicEl>
                                              <a:dgm id="{CBE59806-E890-4E57-828C-B0CA9B3210C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5D9F5A13-CD05-4FA9-AF39-95F81C2403E8}"/>
                                            </p:graphicEl>
                                          </p:spTgt>
                                        </p:tgtEl>
                                        <p:attrNameLst>
                                          <p:attrName>style.visibility</p:attrName>
                                        </p:attrNameLst>
                                      </p:cBhvr>
                                      <p:to>
                                        <p:strVal val="visible"/>
                                      </p:to>
                                    </p:set>
                                    <p:animEffect transition="in" filter="fade">
                                      <p:cBhvr>
                                        <p:cTn id="31" dur="2000"/>
                                        <p:tgtEl>
                                          <p:spTgt spid="4">
                                            <p:graphicEl>
                                              <a:dgm id="{5D9F5A13-CD05-4FA9-AF39-95F81C2403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ts.jpg"/>
          <p:cNvPicPr>
            <a:picLocks noChangeAspect="1"/>
          </p:cNvPicPr>
          <p:nvPr/>
        </p:nvPicPr>
        <p:blipFill>
          <a:blip r:embed="rId2">
            <a:duotone>
              <a:prstClr val="black"/>
              <a:schemeClr val="accent1">
                <a:tint val="45000"/>
                <a:satMod val="400000"/>
              </a:schemeClr>
            </a:duotone>
            <a:lum contrast="-72000"/>
          </a:blip>
          <a:stretch>
            <a:fillRect/>
          </a:stretch>
        </p:blipFill>
        <p:spPr>
          <a:xfrm rot="19911162">
            <a:off x="-5902192" y="2693508"/>
            <a:ext cx="8678553" cy="5972407"/>
          </a:xfrm>
          <a:prstGeom prst="ellipse">
            <a:avLst/>
          </a:prstGeom>
          <a:ln>
            <a:noFill/>
          </a:ln>
          <a:effectLst>
            <a:softEdge rad="635000"/>
          </a:effectLst>
        </p:spPr>
      </p:pic>
      <p:sp>
        <p:nvSpPr>
          <p:cNvPr id="2" name="Title 1"/>
          <p:cNvSpPr>
            <a:spLocks noGrp="1"/>
          </p:cNvSpPr>
          <p:nvPr>
            <p:ph type="title"/>
          </p:nvPr>
        </p:nvSpPr>
        <p:spPr/>
        <p:txBody>
          <a:bodyPr>
            <a:normAutofit fontScale="90000"/>
          </a:bodyPr>
          <a:lstStyle/>
          <a:p>
            <a:r>
              <a:rPr lang="en-GB" dirty="0" smtClean="0"/>
              <a:t>The QuBit</a:t>
            </a:r>
            <a:endParaRPr lang="en-GB" dirty="0"/>
          </a:p>
        </p:txBody>
      </p:sp>
      <p:sp>
        <p:nvSpPr>
          <p:cNvPr id="3" name="Content Placeholder 2"/>
          <p:cNvSpPr>
            <a:spLocks noGrp="1"/>
          </p:cNvSpPr>
          <p:nvPr>
            <p:ph idx="1"/>
          </p:nvPr>
        </p:nvSpPr>
        <p:spPr/>
        <p:txBody>
          <a:bodyPr>
            <a:normAutofit fontScale="92500" lnSpcReduction="10000"/>
          </a:bodyPr>
          <a:lstStyle/>
          <a:p>
            <a:r>
              <a:rPr lang="en-GB" dirty="0"/>
              <a:t>Physicists measure </a:t>
            </a:r>
            <a:r>
              <a:rPr lang="en-GB" i="1" dirty="0"/>
              <a:t>Expectation</a:t>
            </a:r>
            <a:r>
              <a:rPr lang="en-GB" dirty="0"/>
              <a:t> </a:t>
            </a:r>
            <a:r>
              <a:rPr lang="en-GB" dirty="0" smtClean="0"/>
              <a:t>Values </a:t>
            </a:r>
            <a:r>
              <a:rPr lang="en-GB" dirty="0"/>
              <a:t>of Quantum </a:t>
            </a:r>
            <a:r>
              <a:rPr lang="en-GB" dirty="0" smtClean="0"/>
              <a:t>Systems or Observables</a:t>
            </a:r>
            <a:endParaRPr lang="en-GB" dirty="0"/>
          </a:p>
          <a:p>
            <a:r>
              <a:rPr lang="en-GB" dirty="0" smtClean="0"/>
              <a:t>Expectation </a:t>
            </a:r>
            <a:r>
              <a:rPr lang="en-GB" dirty="0"/>
              <a:t>Values of Quantum Observables are:</a:t>
            </a:r>
          </a:p>
          <a:p>
            <a:pPr lvl="1"/>
            <a:r>
              <a:rPr lang="en-GB" dirty="0"/>
              <a:t>The average outcome of a measurement repeated many times or ...</a:t>
            </a:r>
          </a:p>
          <a:p>
            <a:pPr lvl="1"/>
            <a:r>
              <a:rPr lang="en-GB" dirty="0"/>
              <a:t>The average outcome of a measurement performed on many copies of a system over a region of the Multiverse</a:t>
            </a:r>
            <a:r>
              <a:rPr lang="en-GB" dirty="0" smtClean="0"/>
              <a:t>.</a:t>
            </a:r>
          </a:p>
          <a:p>
            <a:r>
              <a:rPr lang="en-GB" dirty="0" smtClean="0"/>
              <a:t>If a Quantum System has Observables which are all defined in terms of Boolean Values that system can be termed a QuBit.</a:t>
            </a:r>
            <a:endParaRPr lang="en-GB" dirty="0"/>
          </a:p>
        </p:txBody>
      </p:sp>
    </p:spTree>
    <p:extLst>
      <p:ext uri="{BB962C8B-B14F-4D97-AF65-F5344CB8AC3E}">
        <p14:creationId xmlns:p14="http://schemas.microsoft.com/office/powerpoint/2010/main" val="3634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ts.jpg"/>
          <p:cNvPicPr>
            <a:picLocks noChangeAspect="1"/>
          </p:cNvPicPr>
          <p:nvPr/>
        </p:nvPicPr>
        <p:blipFill>
          <a:blip r:embed="rId2">
            <a:duotone>
              <a:prstClr val="black"/>
              <a:schemeClr val="accent1">
                <a:tint val="45000"/>
                <a:satMod val="400000"/>
              </a:schemeClr>
            </a:duotone>
            <a:lum contrast="-72000"/>
          </a:blip>
          <a:stretch>
            <a:fillRect/>
          </a:stretch>
        </p:blipFill>
        <p:spPr>
          <a:xfrm rot="19911162">
            <a:off x="4718988" y="487586"/>
            <a:ext cx="8678553" cy="5972407"/>
          </a:xfrm>
          <a:prstGeom prst="ellipse">
            <a:avLst/>
          </a:prstGeom>
          <a:ln>
            <a:noFill/>
          </a:ln>
          <a:effectLst>
            <a:softEdge rad="635000"/>
          </a:effectLst>
        </p:spPr>
      </p:pic>
      <p:sp>
        <p:nvSpPr>
          <p:cNvPr id="2" name="Title 1"/>
          <p:cNvSpPr>
            <a:spLocks noGrp="1"/>
          </p:cNvSpPr>
          <p:nvPr>
            <p:ph type="title"/>
          </p:nvPr>
        </p:nvSpPr>
        <p:spPr/>
        <p:txBody>
          <a:bodyPr>
            <a:normAutofit fontScale="90000"/>
          </a:bodyPr>
          <a:lstStyle/>
          <a:p>
            <a:r>
              <a:rPr lang="en-GB" dirty="0" smtClean="0"/>
              <a:t>The QuBit</a:t>
            </a:r>
            <a:endParaRPr lang="en-GB" dirty="0"/>
          </a:p>
        </p:txBody>
      </p:sp>
      <p:sp>
        <p:nvSpPr>
          <p:cNvPr id="3" name="Content Placeholder 2"/>
          <p:cNvSpPr>
            <a:spLocks noGrp="1"/>
          </p:cNvSpPr>
          <p:nvPr>
            <p:ph idx="1"/>
          </p:nvPr>
        </p:nvSpPr>
        <p:spPr>
          <a:xfrm>
            <a:off x="457200" y="1339850"/>
            <a:ext cx="8229600" cy="4845049"/>
          </a:xfrm>
        </p:spPr>
        <p:txBody>
          <a:bodyPr>
            <a:normAutofit fontScale="92500" lnSpcReduction="10000"/>
          </a:bodyPr>
          <a:lstStyle/>
          <a:p>
            <a:r>
              <a:rPr lang="en-GB" sz="3500" dirty="0" smtClean="0"/>
              <a:t>A Bit : A classical system which can take one of two values – one or zero</a:t>
            </a:r>
          </a:p>
          <a:p>
            <a:r>
              <a:rPr lang="en-GB" sz="3500" dirty="0" smtClean="0"/>
              <a:t>A Boolean Observable: A Quantum Observable whose spectrum contains two values and which can be either or both values simultaneously.</a:t>
            </a:r>
          </a:p>
          <a:p>
            <a:pPr lvl="1"/>
            <a:r>
              <a:rPr lang="en-GB" sz="3200" dirty="0" smtClean="0"/>
              <a:t>Sharp (Same Value in all Universes)</a:t>
            </a:r>
          </a:p>
          <a:p>
            <a:pPr lvl="1"/>
            <a:r>
              <a:rPr lang="en-GB" sz="3200" dirty="0" smtClean="0"/>
              <a:t>Non-Sharp (Superposition)</a:t>
            </a:r>
          </a:p>
          <a:p>
            <a:r>
              <a:rPr lang="en-GB" sz="3500" dirty="0" smtClean="0"/>
              <a:t>A QuBit : A physical system, each of whose non-trivial observables is Boolean</a:t>
            </a:r>
            <a:endParaRPr lang="en-GB" sz="3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 Single QuBit System</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5972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Single QuBit System</a:t>
            </a:r>
            <a:endParaRPr lang="en-GB" dirty="0"/>
          </a:p>
        </p:txBody>
      </p:sp>
      <p:sp>
        <p:nvSpPr>
          <p:cNvPr id="4" name="Rectangle 3"/>
          <p:cNvSpPr/>
          <p:nvPr/>
        </p:nvSpPr>
        <p:spPr>
          <a:xfrm rot="2700000">
            <a:off x="3498236" y="5250837"/>
            <a:ext cx="101046" cy="1158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5" name="Rectangle 4"/>
          <p:cNvSpPr/>
          <p:nvPr/>
        </p:nvSpPr>
        <p:spPr>
          <a:xfrm rot="2700000">
            <a:off x="3366668" y="3028337"/>
            <a:ext cx="101046" cy="115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6" name="Rectangle 5"/>
          <p:cNvSpPr/>
          <p:nvPr/>
        </p:nvSpPr>
        <p:spPr>
          <a:xfrm rot="2700000">
            <a:off x="5631835" y="5250837"/>
            <a:ext cx="101046" cy="1158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7" name="Rectangle 6"/>
          <p:cNvSpPr/>
          <p:nvPr/>
        </p:nvSpPr>
        <p:spPr>
          <a:xfrm rot="2700000">
            <a:off x="5631836" y="3072787"/>
            <a:ext cx="101046" cy="1158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10" name="TextBox 9"/>
          <p:cNvSpPr txBox="1"/>
          <p:nvPr/>
        </p:nvSpPr>
        <p:spPr>
          <a:xfrm>
            <a:off x="3505200" y="59182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1" name="TextBox 10"/>
          <p:cNvSpPr txBox="1"/>
          <p:nvPr/>
        </p:nvSpPr>
        <p:spPr>
          <a:xfrm>
            <a:off x="5816600" y="39624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2" name="TextBox 11"/>
          <p:cNvSpPr txBox="1"/>
          <p:nvPr/>
        </p:nvSpPr>
        <p:spPr>
          <a:xfrm>
            <a:off x="5861050" y="5873750"/>
            <a:ext cx="808619" cy="390640"/>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3" name="TextBox 12"/>
          <p:cNvSpPr txBox="1"/>
          <p:nvPr/>
        </p:nvSpPr>
        <p:spPr>
          <a:xfrm>
            <a:off x="3683000" y="3962400"/>
            <a:ext cx="808619" cy="390640"/>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4" name="Oval 13"/>
          <p:cNvSpPr/>
          <p:nvPr/>
        </p:nvSpPr>
        <p:spPr>
          <a:xfrm>
            <a:off x="1949450" y="5740400"/>
            <a:ext cx="177800" cy="1778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949450" y="5740400"/>
            <a:ext cx="177800" cy="177800"/>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5549900" y="1962150"/>
            <a:ext cx="923517" cy="588030"/>
            <a:chOff x="5594350" y="1835766"/>
            <a:chExt cx="923517" cy="721380"/>
          </a:xfrm>
        </p:grpSpPr>
        <p:sp>
          <p:nvSpPr>
            <p:cNvPr id="18" name="Rectangle 17"/>
            <p:cNvSpPr/>
            <p:nvPr/>
          </p:nvSpPr>
          <p:spPr>
            <a:xfrm rot="16200000">
              <a:off x="5328367" y="2101749"/>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772150" y="1944826"/>
              <a:ext cx="745717" cy="369331"/>
            </a:xfrm>
            <a:prstGeom prst="rect">
              <a:avLst/>
            </a:prstGeom>
            <a:noFill/>
          </p:spPr>
          <p:txBody>
            <a:bodyPr wrap="none" rtlCol="0">
              <a:spAutoFit/>
            </a:bodyPr>
            <a:lstStyle/>
            <a:p>
              <a:r>
                <a:rPr lang="en-GB" b="1" dirty="0" smtClean="0">
                  <a:solidFill>
                    <a:schemeClr val="bg1"/>
                  </a:solidFill>
                </a:rPr>
                <a:t>North</a:t>
              </a:r>
              <a:endParaRPr lang="en-GB" b="1" dirty="0">
                <a:solidFill>
                  <a:schemeClr val="bg1"/>
                </a:solidFill>
              </a:endParaRPr>
            </a:p>
          </p:txBody>
        </p:sp>
      </p:grpSp>
      <p:grpSp>
        <p:nvGrpSpPr>
          <p:cNvPr id="22" name="Group 21"/>
          <p:cNvGrpSpPr/>
          <p:nvPr/>
        </p:nvGrpSpPr>
        <p:grpSpPr>
          <a:xfrm>
            <a:off x="6794500" y="3162300"/>
            <a:ext cx="577850" cy="628107"/>
            <a:chOff x="6423235" y="2895600"/>
            <a:chExt cx="781495" cy="628107"/>
          </a:xfrm>
        </p:grpSpPr>
        <p:sp>
          <p:nvSpPr>
            <p:cNvPr id="17" name="Rectangle 16"/>
            <p:cNvSpPr/>
            <p:nvPr/>
          </p:nvSpPr>
          <p:spPr>
            <a:xfrm>
              <a:off x="6483350" y="3334293"/>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423235" y="2895600"/>
              <a:ext cx="781495" cy="369332"/>
            </a:xfrm>
            <a:prstGeom prst="rect">
              <a:avLst/>
            </a:prstGeom>
            <a:noFill/>
          </p:spPr>
          <p:txBody>
            <a:bodyPr wrap="square" rtlCol="0">
              <a:spAutoFit/>
            </a:bodyPr>
            <a:lstStyle/>
            <a:p>
              <a:r>
                <a:rPr lang="en-GB" b="1" dirty="0" smtClean="0">
                  <a:solidFill>
                    <a:schemeClr val="bg1"/>
                  </a:solidFill>
                </a:rPr>
                <a:t>East</a:t>
              </a:r>
              <a:endParaRPr lang="en-GB" b="1" dirty="0">
                <a:solidFill>
                  <a:schemeClr val="bg1"/>
                </a:solidFill>
              </a:endParaRPr>
            </a:p>
          </p:txBody>
        </p:sp>
      </p:grpSp>
      <p:cxnSp>
        <p:nvCxnSpPr>
          <p:cNvPr id="26" name="Straight Arrow Connector 25"/>
          <p:cNvCxnSpPr/>
          <p:nvPr/>
        </p:nvCxnSpPr>
        <p:spPr>
          <a:xfrm>
            <a:off x="971550" y="5829300"/>
            <a:ext cx="71120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4800" y="1162050"/>
            <a:ext cx="8623301" cy="1015663"/>
          </a:xfrm>
          <a:prstGeom prst="rect">
            <a:avLst/>
          </a:prstGeom>
          <a:noFill/>
        </p:spPr>
        <p:txBody>
          <a:bodyPr wrap="square" rtlCol="0">
            <a:spAutoFit/>
          </a:bodyPr>
          <a:lstStyle/>
          <a:p>
            <a:r>
              <a:rPr lang="en-GB" sz="2000" dirty="0" smtClean="0">
                <a:solidFill>
                  <a:schemeClr val="bg1"/>
                </a:solidFill>
              </a:rPr>
              <a:t>An observable ‘Z’ is deemed to be -1 when going to the North Direction and 1 when going in the East Direction. &lt;Z(t)&gt; is the Expectation (Average) Value being measured.</a:t>
            </a:r>
            <a:endParaRPr lang="en-GB" sz="2000" dirty="0">
              <a:solidFill>
                <a:schemeClr val="bg1"/>
              </a:solidFill>
            </a:endParaRPr>
          </a:p>
        </p:txBody>
      </p:sp>
      <p:graphicFrame>
        <p:nvGraphicFramePr>
          <p:cNvPr id="47" name="Table 46"/>
          <p:cNvGraphicFramePr>
            <a:graphicFrameLocks noGrp="1"/>
          </p:cNvGraphicFramePr>
          <p:nvPr/>
        </p:nvGraphicFramePr>
        <p:xfrm>
          <a:off x="393700" y="2273300"/>
          <a:ext cx="1714500" cy="1854200"/>
        </p:xfrm>
        <a:graphic>
          <a:graphicData uri="http://schemas.openxmlformats.org/drawingml/2006/table">
            <a:tbl>
              <a:tblPr firstRow="1" bandRow="1">
                <a:tableStyleId>{5C22544A-7EE6-4342-B048-85BDC9FD1C3A}</a:tableStyleId>
              </a:tblPr>
              <a:tblGrid>
                <a:gridCol w="857250"/>
                <a:gridCol w="857250"/>
              </a:tblGrid>
              <a:tr h="370840">
                <a:tc>
                  <a:txBody>
                    <a:bodyPr/>
                    <a:lstStyle/>
                    <a:p>
                      <a:pPr algn="ctr"/>
                      <a:r>
                        <a:rPr lang="en-GB" dirty="0" smtClean="0"/>
                        <a:t>Time</a:t>
                      </a:r>
                      <a:endParaRPr lang="en-GB" dirty="0"/>
                    </a:p>
                  </a:txBody>
                  <a:tcPr/>
                </a:tc>
                <a:tc>
                  <a:txBody>
                    <a:bodyPr/>
                    <a:lstStyle/>
                    <a:p>
                      <a:pPr algn="ctr"/>
                      <a:r>
                        <a:rPr lang="en-GB" dirty="0" smtClean="0"/>
                        <a:t>&lt;Z(t)&gt;</a:t>
                      </a:r>
                      <a:endParaRPr lang="en-GB" dirty="0"/>
                    </a:p>
                  </a:txBody>
                  <a:tcPr/>
                </a:tc>
              </a:tr>
              <a:tr h="370840">
                <a:tc>
                  <a:txBody>
                    <a:bodyPr/>
                    <a:lstStyle/>
                    <a:p>
                      <a:pPr algn="ctr"/>
                      <a:r>
                        <a:rPr lang="en-GB" dirty="0" smtClean="0"/>
                        <a:t>0</a:t>
                      </a:r>
                      <a:endParaRPr lang="en-GB" dirty="0"/>
                    </a:p>
                  </a:txBody>
                  <a:tcPr/>
                </a:tc>
                <a:tc>
                  <a:txBody>
                    <a:bodyPr/>
                    <a:lstStyle/>
                    <a:p>
                      <a:pPr algn="ctr"/>
                      <a:r>
                        <a:rPr lang="en-GB" dirty="0" smtClean="0"/>
                        <a:t>1</a:t>
                      </a:r>
                      <a:endParaRPr lang="en-GB" dirty="0"/>
                    </a:p>
                  </a:txBody>
                  <a:tcPr/>
                </a:tc>
              </a:tr>
              <a:tr h="370840">
                <a:tc>
                  <a:txBody>
                    <a:bodyPr/>
                    <a:lstStyle/>
                    <a:p>
                      <a:pPr algn="ctr"/>
                      <a:endParaRPr lang="en-GB"/>
                    </a:p>
                  </a:txBody>
                  <a:tcPr/>
                </a:tc>
                <a:tc>
                  <a:txBody>
                    <a:bodyPr/>
                    <a:lstStyle/>
                    <a:p>
                      <a:pPr algn="ctr"/>
                      <a:endParaRPr lang="en-GB"/>
                    </a:p>
                  </a:txBody>
                  <a:tcPr/>
                </a:tc>
              </a:tr>
              <a:tr h="370840">
                <a:tc>
                  <a:txBody>
                    <a:bodyPr/>
                    <a:lstStyle/>
                    <a:p>
                      <a:pPr algn="ctr"/>
                      <a:endParaRPr lang="en-GB"/>
                    </a:p>
                  </a:txBody>
                  <a:tcPr/>
                </a:tc>
                <a:tc>
                  <a:txBody>
                    <a:bodyPr/>
                    <a:lstStyle/>
                    <a:p>
                      <a:pPr algn="ctr"/>
                      <a:endParaRPr lang="en-GB"/>
                    </a:p>
                  </a:txBody>
                  <a:tcPr/>
                </a:tc>
              </a:tr>
              <a:tr h="370840">
                <a:tc>
                  <a:txBody>
                    <a:bodyPr/>
                    <a:lstStyle/>
                    <a:p>
                      <a:pPr algn="ctr"/>
                      <a:endParaRPr lang="en-GB"/>
                    </a:p>
                  </a:txBody>
                  <a:tcPr/>
                </a:tc>
                <a:tc>
                  <a:txBody>
                    <a:bodyPr/>
                    <a:lstStyle/>
                    <a:p>
                      <a:pPr algn="ctr"/>
                      <a:endParaRPr lang="en-GB"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Single QuBit System</a:t>
            </a:r>
            <a:endParaRPr lang="en-GB" dirty="0"/>
          </a:p>
        </p:txBody>
      </p:sp>
      <p:sp>
        <p:nvSpPr>
          <p:cNvPr id="4" name="Rectangle 3"/>
          <p:cNvSpPr/>
          <p:nvPr/>
        </p:nvSpPr>
        <p:spPr>
          <a:xfrm rot="2700000">
            <a:off x="3498236" y="5250837"/>
            <a:ext cx="101046" cy="1158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5" name="Rectangle 4"/>
          <p:cNvSpPr/>
          <p:nvPr/>
        </p:nvSpPr>
        <p:spPr>
          <a:xfrm rot="2700000">
            <a:off x="3366668" y="3028337"/>
            <a:ext cx="101046" cy="115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6" name="Rectangle 5"/>
          <p:cNvSpPr/>
          <p:nvPr/>
        </p:nvSpPr>
        <p:spPr>
          <a:xfrm rot="2700000">
            <a:off x="5631835" y="5250837"/>
            <a:ext cx="101046" cy="1158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7" name="Rectangle 6"/>
          <p:cNvSpPr/>
          <p:nvPr/>
        </p:nvSpPr>
        <p:spPr>
          <a:xfrm rot="2700000">
            <a:off x="5631836" y="3072787"/>
            <a:ext cx="101046" cy="1158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10" name="TextBox 9"/>
          <p:cNvSpPr txBox="1"/>
          <p:nvPr/>
        </p:nvSpPr>
        <p:spPr>
          <a:xfrm>
            <a:off x="3505200" y="59182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1" name="TextBox 10"/>
          <p:cNvSpPr txBox="1"/>
          <p:nvPr/>
        </p:nvSpPr>
        <p:spPr>
          <a:xfrm>
            <a:off x="5816600" y="39624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2" name="TextBox 11"/>
          <p:cNvSpPr txBox="1"/>
          <p:nvPr/>
        </p:nvSpPr>
        <p:spPr>
          <a:xfrm>
            <a:off x="5861050" y="5873750"/>
            <a:ext cx="808619" cy="390640"/>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3" name="TextBox 12"/>
          <p:cNvSpPr txBox="1"/>
          <p:nvPr/>
        </p:nvSpPr>
        <p:spPr>
          <a:xfrm>
            <a:off x="3683000" y="3962400"/>
            <a:ext cx="808619" cy="390640"/>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4" name="Oval 13"/>
          <p:cNvSpPr/>
          <p:nvPr/>
        </p:nvSpPr>
        <p:spPr>
          <a:xfrm>
            <a:off x="3416300" y="4762500"/>
            <a:ext cx="177800" cy="1778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438650" y="5740400"/>
            <a:ext cx="177800" cy="177800"/>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0"/>
          <p:cNvGrpSpPr/>
          <p:nvPr/>
        </p:nvGrpSpPr>
        <p:grpSpPr>
          <a:xfrm>
            <a:off x="5549900" y="1962150"/>
            <a:ext cx="923517" cy="588030"/>
            <a:chOff x="5594350" y="1835766"/>
            <a:chExt cx="923517" cy="721380"/>
          </a:xfrm>
        </p:grpSpPr>
        <p:sp>
          <p:nvSpPr>
            <p:cNvPr id="18" name="Rectangle 17"/>
            <p:cNvSpPr/>
            <p:nvPr/>
          </p:nvSpPr>
          <p:spPr>
            <a:xfrm rot="16200000">
              <a:off x="5328367" y="2101749"/>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772150" y="1944826"/>
              <a:ext cx="745717" cy="369331"/>
            </a:xfrm>
            <a:prstGeom prst="rect">
              <a:avLst/>
            </a:prstGeom>
            <a:noFill/>
          </p:spPr>
          <p:txBody>
            <a:bodyPr wrap="none" rtlCol="0">
              <a:spAutoFit/>
            </a:bodyPr>
            <a:lstStyle/>
            <a:p>
              <a:r>
                <a:rPr lang="en-GB" b="1" dirty="0" smtClean="0">
                  <a:solidFill>
                    <a:schemeClr val="bg1"/>
                  </a:solidFill>
                </a:rPr>
                <a:t>North</a:t>
              </a:r>
              <a:endParaRPr lang="en-GB" b="1" dirty="0">
                <a:solidFill>
                  <a:schemeClr val="bg1"/>
                </a:solidFill>
              </a:endParaRPr>
            </a:p>
          </p:txBody>
        </p:sp>
      </p:grpSp>
      <p:grpSp>
        <p:nvGrpSpPr>
          <p:cNvPr id="8" name="Group 21"/>
          <p:cNvGrpSpPr/>
          <p:nvPr/>
        </p:nvGrpSpPr>
        <p:grpSpPr>
          <a:xfrm>
            <a:off x="6794500" y="3162300"/>
            <a:ext cx="577850" cy="628107"/>
            <a:chOff x="6423235" y="2895600"/>
            <a:chExt cx="781495" cy="628107"/>
          </a:xfrm>
        </p:grpSpPr>
        <p:sp>
          <p:nvSpPr>
            <p:cNvPr id="17" name="Rectangle 16"/>
            <p:cNvSpPr/>
            <p:nvPr/>
          </p:nvSpPr>
          <p:spPr>
            <a:xfrm>
              <a:off x="6483350" y="3334293"/>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423235" y="2895600"/>
              <a:ext cx="781495" cy="369332"/>
            </a:xfrm>
            <a:prstGeom prst="rect">
              <a:avLst/>
            </a:prstGeom>
            <a:noFill/>
          </p:spPr>
          <p:txBody>
            <a:bodyPr wrap="square" rtlCol="0">
              <a:spAutoFit/>
            </a:bodyPr>
            <a:lstStyle/>
            <a:p>
              <a:r>
                <a:rPr lang="en-GB" b="1" dirty="0" smtClean="0">
                  <a:solidFill>
                    <a:schemeClr val="bg1"/>
                  </a:solidFill>
                </a:rPr>
                <a:t>East</a:t>
              </a:r>
              <a:endParaRPr lang="en-GB" b="1" dirty="0">
                <a:solidFill>
                  <a:schemeClr val="bg1"/>
                </a:solidFill>
              </a:endParaRPr>
            </a:p>
          </p:txBody>
        </p:sp>
      </p:grpSp>
      <p:sp>
        <p:nvSpPr>
          <p:cNvPr id="35" name="TextBox 34"/>
          <p:cNvSpPr txBox="1"/>
          <p:nvPr/>
        </p:nvSpPr>
        <p:spPr>
          <a:xfrm>
            <a:off x="304800" y="1162050"/>
            <a:ext cx="8623301" cy="1015663"/>
          </a:xfrm>
          <a:prstGeom prst="rect">
            <a:avLst/>
          </a:prstGeom>
          <a:noFill/>
        </p:spPr>
        <p:txBody>
          <a:bodyPr wrap="square" rtlCol="0">
            <a:spAutoFit/>
          </a:bodyPr>
          <a:lstStyle/>
          <a:p>
            <a:r>
              <a:rPr lang="en-GB" sz="2000" dirty="0" smtClean="0">
                <a:solidFill>
                  <a:schemeClr val="bg1"/>
                </a:solidFill>
              </a:rPr>
              <a:t>At Time 1 the Observable ‘Z’ is in </a:t>
            </a:r>
            <a:r>
              <a:rPr lang="en-GB" sz="2000" dirty="0" err="1" smtClean="0">
                <a:solidFill>
                  <a:schemeClr val="bg1"/>
                </a:solidFill>
              </a:rPr>
              <a:t>SuperPosition</a:t>
            </a:r>
            <a:r>
              <a:rPr lang="en-GB" sz="2000" dirty="0" smtClean="0">
                <a:solidFill>
                  <a:schemeClr val="bg1"/>
                </a:solidFill>
              </a:rPr>
              <a:t> with the photon going in both the North Direction and the East Direction in Different Universes. The Expectation Value of Z(t) is therefore 0.</a:t>
            </a:r>
            <a:endParaRPr lang="en-GB" sz="2000" dirty="0">
              <a:solidFill>
                <a:schemeClr val="bg1"/>
              </a:solidFill>
            </a:endParaRPr>
          </a:p>
        </p:txBody>
      </p:sp>
      <p:graphicFrame>
        <p:nvGraphicFramePr>
          <p:cNvPr id="47" name="Table 46"/>
          <p:cNvGraphicFramePr>
            <a:graphicFrameLocks noGrp="1"/>
          </p:cNvGraphicFramePr>
          <p:nvPr/>
        </p:nvGraphicFramePr>
        <p:xfrm>
          <a:off x="393700" y="2273300"/>
          <a:ext cx="1714500" cy="1854200"/>
        </p:xfrm>
        <a:graphic>
          <a:graphicData uri="http://schemas.openxmlformats.org/drawingml/2006/table">
            <a:tbl>
              <a:tblPr firstRow="1" bandRow="1">
                <a:tableStyleId>{5C22544A-7EE6-4342-B048-85BDC9FD1C3A}</a:tableStyleId>
              </a:tblPr>
              <a:tblGrid>
                <a:gridCol w="857250"/>
                <a:gridCol w="857250"/>
              </a:tblGrid>
              <a:tr h="370840">
                <a:tc>
                  <a:txBody>
                    <a:bodyPr/>
                    <a:lstStyle/>
                    <a:p>
                      <a:pPr algn="ctr"/>
                      <a:r>
                        <a:rPr lang="en-GB" dirty="0" smtClean="0"/>
                        <a:t>Time</a:t>
                      </a:r>
                      <a:endParaRPr lang="en-GB" dirty="0"/>
                    </a:p>
                  </a:txBody>
                  <a:tcPr/>
                </a:tc>
                <a:tc>
                  <a:txBody>
                    <a:bodyPr/>
                    <a:lstStyle/>
                    <a:p>
                      <a:pPr algn="ctr"/>
                      <a:r>
                        <a:rPr lang="en-GB" dirty="0" smtClean="0"/>
                        <a:t>&lt;Z(t)&gt;</a:t>
                      </a:r>
                      <a:endParaRPr lang="en-GB" dirty="0"/>
                    </a:p>
                  </a:txBody>
                  <a:tcPr/>
                </a:tc>
              </a:tr>
              <a:tr h="370840">
                <a:tc>
                  <a:txBody>
                    <a:bodyPr/>
                    <a:lstStyle/>
                    <a:p>
                      <a:pPr algn="ctr"/>
                      <a:r>
                        <a:rPr lang="en-GB" dirty="0" smtClean="0"/>
                        <a:t>0</a:t>
                      </a:r>
                      <a:endParaRPr lang="en-GB" dirty="0"/>
                    </a:p>
                  </a:txBody>
                  <a:tcPr/>
                </a:tc>
                <a:tc>
                  <a:txBody>
                    <a:bodyPr/>
                    <a:lstStyle/>
                    <a:p>
                      <a:pPr algn="ctr"/>
                      <a:r>
                        <a:rPr lang="en-GB" dirty="0" smtClean="0"/>
                        <a:t>1</a:t>
                      </a: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0</a:t>
                      </a:r>
                      <a:endParaRPr lang="en-GB" dirty="0"/>
                    </a:p>
                  </a:txBody>
                  <a:tcPr/>
                </a:tc>
              </a:tr>
              <a:tr h="370840">
                <a:tc>
                  <a:txBody>
                    <a:bodyPr/>
                    <a:lstStyle/>
                    <a:p>
                      <a:pPr algn="ctr"/>
                      <a:endParaRPr lang="en-GB"/>
                    </a:p>
                  </a:txBody>
                  <a:tcPr/>
                </a:tc>
                <a:tc>
                  <a:txBody>
                    <a:bodyPr/>
                    <a:lstStyle/>
                    <a:p>
                      <a:pPr algn="ctr"/>
                      <a:endParaRPr lang="en-GB"/>
                    </a:p>
                  </a:txBody>
                  <a:tcPr/>
                </a:tc>
              </a:tr>
              <a:tr h="370840">
                <a:tc>
                  <a:txBody>
                    <a:bodyPr/>
                    <a:lstStyle/>
                    <a:p>
                      <a:pPr algn="ctr"/>
                      <a:endParaRPr lang="en-GB"/>
                    </a:p>
                  </a:txBody>
                  <a:tcPr/>
                </a:tc>
                <a:tc>
                  <a:txBody>
                    <a:bodyPr/>
                    <a:lstStyle/>
                    <a:p>
                      <a:pPr algn="ctr"/>
                      <a:endParaRPr lang="en-GB" dirty="0"/>
                    </a:p>
                  </a:txBody>
                  <a:tcPr/>
                </a:tc>
              </a:tr>
            </a:tbl>
          </a:graphicData>
        </a:graphic>
      </p:graphicFrame>
      <p:cxnSp>
        <p:nvCxnSpPr>
          <p:cNvPr id="22" name="Straight Arrow Connector 21"/>
          <p:cNvCxnSpPr/>
          <p:nvPr/>
        </p:nvCxnSpPr>
        <p:spPr>
          <a:xfrm rot="5400000" flipH="1" flipV="1">
            <a:off x="3305969" y="5317331"/>
            <a:ext cx="4000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771900" y="5829300"/>
            <a:ext cx="4000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Single QuBit System</a:t>
            </a:r>
            <a:endParaRPr lang="en-GB" dirty="0"/>
          </a:p>
        </p:txBody>
      </p:sp>
      <p:sp>
        <p:nvSpPr>
          <p:cNvPr id="4" name="Rectangle 3"/>
          <p:cNvSpPr/>
          <p:nvPr/>
        </p:nvSpPr>
        <p:spPr>
          <a:xfrm rot="2700000">
            <a:off x="3498236" y="5250837"/>
            <a:ext cx="101046" cy="1158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5" name="Rectangle 4"/>
          <p:cNvSpPr/>
          <p:nvPr/>
        </p:nvSpPr>
        <p:spPr>
          <a:xfrm rot="2700000">
            <a:off x="3366668" y="3028337"/>
            <a:ext cx="101046" cy="115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6" name="Rectangle 5"/>
          <p:cNvSpPr/>
          <p:nvPr/>
        </p:nvSpPr>
        <p:spPr>
          <a:xfrm rot="2700000">
            <a:off x="5631835" y="5250837"/>
            <a:ext cx="101046" cy="1158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7" name="Rectangle 6"/>
          <p:cNvSpPr/>
          <p:nvPr/>
        </p:nvSpPr>
        <p:spPr>
          <a:xfrm rot="2700000">
            <a:off x="5631836" y="3072787"/>
            <a:ext cx="101046" cy="1158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10" name="TextBox 9"/>
          <p:cNvSpPr txBox="1"/>
          <p:nvPr/>
        </p:nvSpPr>
        <p:spPr>
          <a:xfrm>
            <a:off x="3505200" y="59182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1" name="TextBox 10"/>
          <p:cNvSpPr txBox="1"/>
          <p:nvPr/>
        </p:nvSpPr>
        <p:spPr>
          <a:xfrm>
            <a:off x="5816600" y="39624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2" name="TextBox 11"/>
          <p:cNvSpPr txBox="1"/>
          <p:nvPr/>
        </p:nvSpPr>
        <p:spPr>
          <a:xfrm>
            <a:off x="5861050" y="5873750"/>
            <a:ext cx="808619" cy="390640"/>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3" name="TextBox 12"/>
          <p:cNvSpPr txBox="1"/>
          <p:nvPr/>
        </p:nvSpPr>
        <p:spPr>
          <a:xfrm>
            <a:off x="3683000" y="3962400"/>
            <a:ext cx="808619" cy="390640"/>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4" name="Oval 13"/>
          <p:cNvSpPr/>
          <p:nvPr/>
        </p:nvSpPr>
        <p:spPr>
          <a:xfrm>
            <a:off x="4083050" y="3606800"/>
            <a:ext cx="177800" cy="1778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549900" y="4940300"/>
            <a:ext cx="177800" cy="177800"/>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0"/>
          <p:cNvGrpSpPr/>
          <p:nvPr/>
        </p:nvGrpSpPr>
        <p:grpSpPr>
          <a:xfrm>
            <a:off x="5549900" y="1962150"/>
            <a:ext cx="923517" cy="588030"/>
            <a:chOff x="5594350" y="1835766"/>
            <a:chExt cx="923517" cy="721380"/>
          </a:xfrm>
        </p:grpSpPr>
        <p:sp>
          <p:nvSpPr>
            <p:cNvPr id="18" name="Rectangle 17"/>
            <p:cNvSpPr/>
            <p:nvPr/>
          </p:nvSpPr>
          <p:spPr>
            <a:xfrm rot="16200000">
              <a:off x="5328367" y="2101749"/>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772150" y="1944826"/>
              <a:ext cx="745717" cy="369331"/>
            </a:xfrm>
            <a:prstGeom prst="rect">
              <a:avLst/>
            </a:prstGeom>
            <a:noFill/>
          </p:spPr>
          <p:txBody>
            <a:bodyPr wrap="none" rtlCol="0">
              <a:spAutoFit/>
            </a:bodyPr>
            <a:lstStyle/>
            <a:p>
              <a:r>
                <a:rPr lang="en-GB" b="1" dirty="0" smtClean="0">
                  <a:solidFill>
                    <a:schemeClr val="bg1"/>
                  </a:solidFill>
                </a:rPr>
                <a:t>North</a:t>
              </a:r>
              <a:endParaRPr lang="en-GB" b="1" dirty="0">
                <a:solidFill>
                  <a:schemeClr val="bg1"/>
                </a:solidFill>
              </a:endParaRPr>
            </a:p>
          </p:txBody>
        </p:sp>
      </p:grpSp>
      <p:grpSp>
        <p:nvGrpSpPr>
          <p:cNvPr id="8" name="Group 21"/>
          <p:cNvGrpSpPr/>
          <p:nvPr/>
        </p:nvGrpSpPr>
        <p:grpSpPr>
          <a:xfrm>
            <a:off x="6794500" y="3162300"/>
            <a:ext cx="577850" cy="628107"/>
            <a:chOff x="6423235" y="2895600"/>
            <a:chExt cx="781495" cy="628107"/>
          </a:xfrm>
        </p:grpSpPr>
        <p:sp>
          <p:nvSpPr>
            <p:cNvPr id="17" name="Rectangle 16"/>
            <p:cNvSpPr/>
            <p:nvPr/>
          </p:nvSpPr>
          <p:spPr>
            <a:xfrm>
              <a:off x="6483350" y="3334293"/>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423235" y="2895600"/>
              <a:ext cx="781495" cy="369332"/>
            </a:xfrm>
            <a:prstGeom prst="rect">
              <a:avLst/>
            </a:prstGeom>
            <a:noFill/>
          </p:spPr>
          <p:txBody>
            <a:bodyPr wrap="square" rtlCol="0">
              <a:spAutoFit/>
            </a:bodyPr>
            <a:lstStyle/>
            <a:p>
              <a:r>
                <a:rPr lang="en-GB" b="1" dirty="0" smtClean="0">
                  <a:solidFill>
                    <a:schemeClr val="bg1"/>
                  </a:solidFill>
                </a:rPr>
                <a:t>East</a:t>
              </a:r>
              <a:endParaRPr lang="en-GB" b="1" dirty="0">
                <a:solidFill>
                  <a:schemeClr val="bg1"/>
                </a:solidFill>
              </a:endParaRPr>
            </a:p>
          </p:txBody>
        </p:sp>
      </p:grpSp>
      <p:graphicFrame>
        <p:nvGraphicFramePr>
          <p:cNvPr id="47" name="Table 46"/>
          <p:cNvGraphicFramePr>
            <a:graphicFrameLocks noGrp="1"/>
          </p:cNvGraphicFramePr>
          <p:nvPr/>
        </p:nvGraphicFramePr>
        <p:xfrm>
          <a:off x="393700" y="2273300"/>
          <a:ext cx="1714500" cy="1854200"/>
        </p:xfrm>
        <a:graphic>
          <a:graphicData uri="http://schemas.openxmlformats.org/drawingml/2006/table">
            <a:tbl>
              <a:tblPr firstRow="1" bandRow="1">
                <a:tableStyleId>{5C22544A-7EE6-4342-B048-85BDC9FD1C3A}</a:tableStyleId>
              </a:tblPr>
              <a:tblGrid>
                <a:gridCol w="857250"/>
                <a:gridCol w="857250"/>
              </a:tblGrid>
              <a:tr h="370840">
                <a:tc>
                  <a:txBody>
                    <a:bodyPr/>
                    <a:lstStyle/>
                    <a:p>
                      <a:pPr algn="ctr"/>
                      <a:r>
                        <a:rPr lang="en-GB" dirty="0" smtClean="0"/>
                        <a:t>Time</a:t>
                      </a:r>
                      <a:endParaRPr lang="en-GB" dirty="0"/>
                    </a:p>
                  </a:txBody>
                  <a:tcPr/>
                </a:tc>
                <a:tc>
                  <a:txBody>
                    <a:bodyPr/>
                    <a:lstStyle/>
                    <a:p>
                      <a:pPr algn="ctr"/>
                      <a:r>
                        <a:rPr lang="en-GB" dirty="0" smtClean="0"/>
                        <a:t>&lt;Z(t)&gt;</a:t>
                      </a:r>
                      <a:endParaRPr lang="en-GB" dirty="0"/>
                    </a:p>
                  </a:txBody>
                  <a:tcPr/>
                </a:tc>
              </a:tr>
              <a:tr h="370840">
                <a:tc>
                  <a:txBody>
                    <a:bodyPr/>
                    <a:lstStyle/>
                    <a:p>
                      <a:pPr algn="ctr"/>
                      <a:r>
                        <a:rPr lang="en-GB" dirty="0" smtClean="0"/>
                        <a:t>0</a:t>
                      </a:r>
                      <a:endParaRPr lang="en-GB" dirty="0"/>
                    </a:p>
                  </a:txBody>
                  <a:tcPr/>
                </a:tc>
                <a:tc>
                  <a:txBody>
                    <a:bodyPr/>
                    <a:lstStyle/>
                    <a:p>
                      <a:pPr algn="ctr"/>
                      <a:r>
                        <a:rPr lang="en-GB" dirty="0" smtClean="0"/>
                        <a:t>1</a:t>
                      </a: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0</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0</a:t>
                      </a:r>
                      <a:endParaRPr lang="en-GB" dirty="0"/>
                    </a:p>
                  </a:txBody>
                  <a:tcPr/>
                </a:tc>
              </a:tr>
              <a:tr h="370840">
                <a:tc>
                  <a:txBody>
                    <a:bodyPr/>
                    <a:lstStyle/>
                    <a:p>
                      <a:pPr algn="ctr"/>
                      <a:endParaRPr lang="en-GB"/>
                    </a:p>
                  </a:txBody>
                  <a:tcPr/>
                </a:tc>
                <a:tc>
                  <a:txBody>
                    <a:bodyPr/>
                    <a:lstStyle/>
                    <a:p>
                      <a:pPr algn="ctr"/>
                      <a:endParaRPr lang="en-GB" dirty="0"/>
                    </a:p>
                  </a:txBody>
                  <a:tcPr/>
                </a:tc>
              </a:tr>
            </a:tbl>
          </a:graphicData>
        </a:graphic>
      </p:graphicFrame>
      <p:cxnSp>
        <p:nvCxnSpPr>
          <p:cNvPr id="22" name="Straight Arrow Connector 21"/>
          <p:cNvCxnSpPr/>
          <p:nvPr/>
        </p:nvCxnSpPr>
        <p:spPr>
          <a:xfrm rot="5400000" flipH="1" flipV="1">
            <a:off x="5439569" y="5450681"/>
            <a:ext cx="4000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94100" y="3694112"/>
            <a:ext cx="4000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800" y="1162050"/>
            <a:ext cx="8623301" cy="1015663"/>
          </a:xfrm>
          <a:prstGeom prst="rect">
            <a:avLst/>
          </a:prstGeom>
          <a:noFill/>
        </p:spPr>
        <p:txBody>
          <a:bodyPr wrap="square" rtlCol="0">
            <a:spAutoFit/>
          </a:bodyPr>
          <a:lstStyle/>
          <a:p>
            <a:r>
              <a:rPr lang="en-GB" sz="2000" dirty="0" smtClean="0">
                <a:solidFill>
                  <a:schemeClr val="bg1"/>
                </a:solidFill>
              </a:rPr>
              <a:t>At Time 2 the Observable ‘Z’ is in </a:t>
            </a:r>
            <a:r>
              <a:rPr lang="en-GB" sz="2000" dirty="0" err="1" smtClean="0">
                <a:solidFill>
                  <a:schemeClr val="bg1"/>
                </a:solidFill>
              </a:rPr>
              <a:t>SuperPosition</a:t>
            </a:r>
            <a:r>
              <a:rPr lang="en-GB" sz="2000" dirty="0" smtClean="0">
                <a:solidFill>
                  <a:schemeClr val="bg1"/>
                </a:solidFill>
              </a:rPr>
              <a:t> with the photon going in both the East Direction and the North Direction in Different Universes. The Expectation Value of Z(t) is therefore still 0.</a:t>
            </a:r>
            <a:endParaRPr lang="en-GB"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Single QuBit System</a:t>
            </a:r>
            <a:endParaRPr lang="en-GB" dirty="0"/>
          </a:p>
        </p:txBody>
      </p:sp>
      <p:sp>
        <p:nvSpPr>
          <p:cNvPr id="4" name="Rectangle 3"/>
          <p:cNvSpPr/>
          <p:nvPr/>
        </p:nvSpPr>
        <p:spPr>
          <a:xfrm rot="2700000">
            <a:off x="3498236" y="5250837"/>
            <a:ext cx="101046" cy="1158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5" name="Rectangle 4"/>
          <p:cNvSpPr/>
          <p:nvPr/>
        </p:nvSpPr>
        <p:spPr>
          <a:xfrm rot="2700000">
            <a:off x="3366668" y="3028337"/>
            <a:ext cx="101046" cy="115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6" name="Rectangle 5"/>
          <p:cNvSpPr/>
          <p:nvPr/>
        </p:nvSpPr>
        <p:spPr>
          <a:xfrm rot="2700000">
            <a:off x="5631835" y="5250837"/>
            <a:ext cx="101046" cy="1158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7" name="Rectangle 6"/>
          <p:cNvSpPr/>
          <p:nvPr/>
        </p:nvSpPr>
        <p:spPr>
          <a:xfrm rot="2700000">
            <a:off x="5631836" y="3072787"/>
            <a:ext cx="101046" cy="1158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10" name="TextBox 9"/>
          <p:cNvSpPr txBox="1"/>
          <p:nvPr/>
        </p:nvSpPr>
        <p:spPr>
          <a:xfrm>
            <a:off x="3505200" y="59182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1" name="TextBox 10"/>
          <p:cNvSpPr txBox="1"/>
          <p:nvPr/>
        </p:nvSpPr>
        <p:spPr>
          <a:xfrm>
            <a:off x="5816600" y="39624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2" name="TextBox 11"/>
          <p:cNvSpPr txBox="1"/>
          <p:nvPr/>
        </p:nvSpPr>
        <p:spPr>
          <a:xfrm>
            <a:off x="5861050" y="5873750"/>
            <a:ext cx="808619" cy="390640"/>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3" name="TextBox 12"/>
          <p:cNvSpPr txBox="1"/>
          <p:nvPr/>
        </p:nvSpPr>
        <p:spPr>
          <a:xfrm>
            <a:off x="3683000" y="3962400"/>
            <a:ext cx="808619" cy="369332"/>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4" name="Oval 13"/>
          <p:cNvSpPr/>
          <p:nvPr/>
        </p:nvSpPr>
        <p:spPr>
          <a:xfrm>
            <a:off x="6438900" y="3606800"/>
            <a:ext cx="177800" cy="1778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438900" y="3606800"/>
            <a:ext cx="177800" cy="177800"/>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0"/>
          <p:cNvGrpSpPr/>
          <p:nvPr/>
        </p:nvGrpSpPr>
        <p:grpSpPr>
          <a:xfrm>
            <a:off x="5549900" y="1962150"/>
            <a:ext cx="923517" cy="588030"/>
            <a:chOff x="5594350" y="1835766"/>
            <a:chExt cx="923517" cy="721380"/>
          </a:xfrm>
        </p:grpSpPr>
        <p:sp>
          <p:nvSpPr>
            <p:cNvPr id="18" name="Rectangle 17"/>
            <p:cNvSpPr/>
            <p:nvPr/>
          </p:nvSpPr>
          <p:spPr>
            <a:xfrm rot="16200000">
              <a:off x="5328367" y="2101749"/>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772150" y="1944826"/>
              <a:ext cx="745717" cy="369331"/>
            </a:xfrm>
            <a:prstGeom prst="rect">
              <a:avLst/>
            </a:prstGeom>
            <a:noFill/>
          </p:spPr>
          <p:txBody>
            <a:bodyPr wrap="none" rtlCol="0">
              <a:spAutoFit/>
            </a:bodyPr>
            <a:lstStyle/>
            <a:p>
              <a:r>
                <a:rPr lang="en-GB" b="1" dirty="0" smtClean="0">
                  <a:solidFill>
                    <a:schemeClr val="bg1"/>
                  </a:solidFill>
                </a:rPr>
                <a:t>North</a:t>
              </a:r>
              <a:endParaRPr lang="en-GB" b="1" dirty="0">
                <a:solidFill>
                  <a:schemeClr val="bg1"/>
                </a:solidFill>
              </a:endParaRPr>
            </a:p>
          </p:txBody>
        </p:sp>
      </p:grpSp>
      <p:grpSp>
        <p:nvGrpSpPr>
          <p:cNvPr id="8" name="Group 21"/>
          <p:cNvGrpSpPr/>
          <p:nvPr/>
        </p:nvGrpSpPr>
        <p:grpSpPr>
          <a:xfrm>
            <a:off x="6794500" y="3162300"/>
            <a:ext cx="577850" cy="628107"/>
            <a:chOff x="6423235" y="2895600"/>
            <a:chExt cx="781495" cy="628107"/>
          </a:xfrm>
        </p:grpSpPr>
        <p:sp>
          <p:nvSpPr>
            <p:cNvPr id="17" name="Rectangle 16"/>
            <p:cNvSpPr/>
            <p:nvPr/>
          </p:nvSpPr>
          <p:spPr>
            <a:xfrm>
              <a:off x="6483350" y="3334293"/>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423235" y="2895600"/>
              <a:ext cx="781495" cy="369332"/>
            </a:xfrm>
            <a:prstGeom prst="rect">
              <a:avLst/>
            </a:prstGeom>
            <a:noFill/>
          </p:spPr>
          <p:txBody>
            <a:bodyPr wrap="square" rtlCol="0">
              <a:spAutoFit/>
            </a:bodyPr>
            <a:lstStyle/>
            <a:p>
              <a:r>
                <a:rPr lang="en-GB" b="1" dirty="0" smtClean="0">
                  <a:solidFill>
                    <a:schemeClr val="bg1"/>
                  </a:solidFill>
                </a:rPr>
                <a:t>East</a:t>
              </a:r>
              <a:endParaRPr lang="en-GB" b="1" dirty="0">
                <a:solidFill>
                  <a:schemeClr val="bg1"/>
                </a:solidFill>
              </a:endParaRPr>
            </a:p>
          </p:txBody>
        </p:sp>
      </p:grpSp>
      <p:cxnSp>
        <p:nvCxnSpPr>
          <p:cNvPr id="26" name="Straight Arrow Connector 25"/>
          <p:cNvCxnSpPr/>
          <p:nvPr/>
        </p:nvCxnSpPr>
        <p:spPr>
          <a:xfrm>
            <a:off x="5816600" y="3695700"/>
            <a:ext cx="4889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4800" y="1162050"/>
            <a:ext cx="8623301" cy="1015663"/>
          </a:xfrm>
          <a:prstGeom prst="rect">
            <a:avLst/>
          </a:prstGeom>
          <a:noFill/>
        </p:spPr>
        <p:txBody>
          <a:bodyPr wrap="square" rtlCol="0">
            <a:spAutoFit/>
          </a:bodyPr>
          <a:lstStyle/>
          <a:p>
            <a:r>
              <a:rPr lang="en-GB" sz="2000" dirty="0" smtClean="0">
                <a:solidFill>
                  <a:schemeClr val="bg1"/>
                </a:solidFill>
              </a:rPr>
              <a:t>Theoretical predictions backed up by experimental observations show that the East detector always picks up the Photon and the North Detector never does.  So the Expectation value Z(t) is now 1.</a:t>
            </a:r>
            <a:endParaRPr lang="en-GB" sz="2000" dirty="0">
              <a:solidFill>
                <a:schemeClr val="bg1"/>
              </a:solidFill>
            </a:endParaRPr>
          </a:p>
        </p:txBody>
      </p:sp>
      <p:graphicFrame>
        <p:nvGraphicFramePr>
          <p:cNvPr id="47" name="Table 46"/>
          <p:cNvGraphicFramePr>
            <a:graphicFrameLocks noGrp="1"/>
          </p:cNvGraphicFramePr>
          <p:nvPr/>
        </p:nvGraphicFramePr>
        <p:xfrm>
          <a:off x="393700" y="2273300"/>
          <a:ext cx="1714500" cy="1854200"/>
        </p:xfrm>
        <a:graphic>
          <a:graphicData uri="http://schemas.openxmlformats.org/drawingml/2006/table">
            <a:tbl>
              <a:tblPr firstRow="1" bandRow="1">
                <a:tableStyleId>{5C22544A-7EE6-4342-B048-85BDC9FD1C3A}</a:tableStyleId>
              </a:tblPr>
              <a:tblGrid>
                <a:gridCol w="857250"/>
                <a:gridCol w="857250"/>
              </a:tblGrid>
              <a:tr h="370840">
                <a:tc>
                  <a:txBody>
                    <a:bodyPr/>
                    <a:lstStyle/>
                    <a:p>
                      <a:pPr algn="ctr"/>
                      <a:r>
                        <a:rPr lang="en-GB" dirty="0" smtClean="0"/>
                        <a:t>Time</a:t>
                      </a:r>
                      <a:endParaRPr lang="en-GB" dirty="0"/>
                    </a:p>
                  </a:txBody>
                  <a:tcPr/>
                </a:tc>
                <a:tc>
                  <a:txBody>
                    <a:bodyPr/>
                    <a:lstStyle/>
                    <a:p>
                      <a:pPr algn="ctr"/>
                      <a:r>
                        <a:rPr lang="en-GB" dirty="0" smtClean="0"/>
                        <a:t>&lt;Z(t)&gt;</a:t>
                      </a:r>
                      <a:endParaRPr lang="en-GB" dirty="0"/>
                    </a:p>
                  </a:txBody>
                  <a:tcPr/>
                </a:tc>
              </a:tr>
              <a:tr h="370840">
                <a:tc>
                  <a:txBody>
                    <a:bodyPr/>
                    <a:lstStyle/>
                    <a:p>
                      <a:pPr algn="ctr"/>
                      <a:r>
                        <a:rPr lang="en-GB" dirty="0" smtClean="0"/>
                        <a:t>0</a:t>
                      </a:r>
                      <a:endParaRPr lang="en-GB" dirty="0"/>
                    </a:p>
                  </a:txBody>
                  <a:tcPr/>
                </a:tc>
                <a:tc>
                  <a:txBody>
                    <a:bodyPr/>
                    <a:lstStyle/>
                    <a:p>
                      <a:pPr algn="ctr"/>
                      <a:r>
                        <a:rPr lang="en-GB" dirty="0" smtClean="0"/>
                        <a:t>1</a:t>
                      </a: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0</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0</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1</a:t>
                      </a:r>
                      <a:endParaRPr lang="en-GB"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Single QuBit System</a:t>
            </a:r>
            <a:endParaRPr lang="en-GB" dirty="0"/>
          </a:p>
        </p:txBody>
      </p:sp>
      <p:sp>
        <p:nvSpPr>
          <p:cNvPr id="4" name="Rectangle 3"/>
          <p:cNvSpPr/>
          <p:nvPr/>
        </p:nvSpPr>
        <p:spPr>
          <a:xfrm rot="2700000">
            <a:off x="3498236" y="5250837"/>
            <a:ext cx="101046" cy="1158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5" name="Rectangle 4"/>
          <p:cNvSpPr/>
          <p:nvPr/>
        </p:nvSpPr>
        <p:spPr>
          <a:xfrm rot="2700000">
            <a:off x="3366668" y="3028337"/>
            <a:ext cx="101046" cy="115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6" name="Rectangle 5"/>
          <p:cNvSpPr/>
          <p:nvPr/>
        </p:nvSpPr>
        <p:spPr>
          <a:xfrm rot="2700000">
            <a:off x="5631835" y="5250837"/>
            <a:ext cx="101046" cy="1158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7" name="Rectangle 6"/>
          <p:cNvSpPr/>
          <p:nvPr/>
        </p:nvSpPr>
        <p:spPr>
          <a:xfrm rot="2700000">
            <a:off x="5631836" y="3072787"/>
            <a:ext cx="101046" cy="1158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10" name="TextBox 9"/>
          <p:cNvSpPr txBox="1"/>
          <p:nvPr/>
        </p:nvSpPr>
        <p:spPr>
          <a:xfrm>
            <a:off x="3505200" y="59182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1" name="TextBox 10"/>
          <p:cNvSpPr txBox="1"/>
          <p:nvPr/>
        </p:nvSpPr>
        <p:spPr>
          <a:xfrm>
            <a:off x="5816600" y="39624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2" name="TextBox 11"/>
          <p:cNvSpPr txBox="1"/>
          <p:nvPr/>
        </p:nvSpPr>
        <p:spPr>
          <a:xfrm>
            <a:off x="5861050" y="5873750"/>
            <a:ext cx="808619" cy="390640"/>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3" name="TextBox 12"/>
          <p:cNvSpPr txBox="1"/>
          <p:nvPr/>
        </p:nvSpPr>
        <p:spPr>
          <a:xfrm>
            <a:off x="3683000" y="3962400"/>
            <a:ext cx="808619" cy="369332"/>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4" name="Oval 13"/>
          <p:cNvSpPr/>
          <p:nvPr/>
        </p:nvSpPr>
        <p:spPr>
          <a:xfrm>
            <a:off x="6438900" y="3606800"/>
            <a:ext cx="177800" cy="1778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0"/>
          <p:cNvGrpSpPr/>
          <p:nvPr/>
        </p:nvGrpSpPr>
        <p:grpSpPr>
          <a:xfrm>
            <a:off x="5549900" y="1962150"/>
            <a:ext cx="923517" cy="588030"/>
            <a:chOff x="5594350" y="1835766"/>
            <a:chExt cx="923517" cy="721380"/>
          </a:xfrm>
        </p:grpSpPr>
        <p:sp>
          <p:nvSpPr>
            <p:cNvPr id="18" name="Rectangle 17"/>
            <p:cNvSpPr/>
            <p:nvPr/>
          </p:nvSpPr>
          <p:spPr>
            <a:xfrm rot="16200000">
              <a:off x="5328367" y="2101749"/>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772150" y="1944826"/>
              <a:ext cx="745717" cy="369331"/>
            </a:xfrm>
            <a:prstGeom prst="rect">
              <a:avLst/>
            </a:prstGeom>
            <a:noFill/>
          </p:spPr>
          <p:txBody>
            <a:bodyPr wrap="none" rtlCol="0">
              <a:spAutoFit/>
            </a:bodyPr>
            <a:lstStyle/>
            <a:p>
              <a:r>
                <a:rPr lang="en-GB" b="1" dirty="0" smtClean="0">
                  <a:solidFill>
                    <a:schemeClr val="bg1"/>
                  </a:solidFill>
                </a:rPr>
                <a:t>North</a:t>
              </a:r>
              <a:endParaRPr lang="en-GB" b="1" dirty="0">
                <a:solidFill>
                  <a:schemeClr val="bg1"/>
                </a:solidFill>
              </a:endParaRPr>
            </a:p>
          </p:txBody>
        </p:sp>
      </p:grpSp>
      <p:grpSp>
        <p:nvGrpSpPr>
          <p:cNvPr id="8" name="Group 21"/>
          <p:cNvGrpSpPr/>
          <p:nvPr/>
        </p:nvGrpSpPr>
        <p:grpSpPr>
          <a:xfrm>
            <a:off x="6794500" y="3162300"/>
            <a:ext cx="577850" cy="628107"/>
            <a:chOff x="6423235" y="2895600"/>
            <a:chExt cx="781495" cy="628107"/>
          </a:xfrm>
        </p:grpSpPr>
        <p:sp>
          <p:nvSpPr>
            <p:cNvPr id="17" name="Rectangle 16"/>
            <p:cNvSpPr/>
            <p:nvPr/>
          </p:nvSpPr>
          <p:spPr>
            <a:xfrm>
              <a:off x="6483350" y="3334293"/>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423235" y="2895600"/>
              <a:ext cx="781495" cy="369332"/>
            </a:xfrm>
            <a:prstGeom prst="rect">
              <a:avLst/>
            </a:prstGeom>
            <a:noFill/>
          </p:spPr>
          <p:txBody>
            <a:bodyPr wrap="square" rtlCol="0">
              <a:spAutoFit/>
            </a:bodyPr>
            <a:lstStyle/>
            <a:p>
              <a:r>
                <a:rPr lang="en-GB" b="1" dirty="0" smtClean="0">
                  <a:solidFill>
                    <a:schemeClr val="bg1"/>
                  </a:solidFill>
                </a:rPr>
                <a:t>East</a:t>
              </a:r>
              <a:endParaRPr lang="en-GB" b="1" dirty="0">
                <a:solidFill>
                  <a:schemeClr val="bg1"/>
                </a:solidFill>
              </a:endParaRPr>
            </a:p>
          </p:txBody>
        </p:sp>
      </p:grpSp>
      <p:cxnSp>
        <p:nvCxnSpPr>
          <p:cNvPr id="26" name="Straight Arrow Connector 25"/>
          <p:cNvCxnSpPr/>
          <p:nvPr/>
        </p:nvCxnSpPr>
        <p:spPr>
          <a:xfrm>
            <a:off x="5816600" y="3695700"/>
            <a:ext cx="4889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4800" y="1162050"/>
            <a:ext cx="8623301" cy="707886"/>
          </a:xfrm>
          <a:prstGeom prst="rect">
            <a:avLst/>
          </a:prstGeom>
          <a:noFill/>
        </p:spPr>
        <p:txBody>
          <a:bodyPr wrap="square" rtlCol="0">
            <a:spAutoFit/>
          </a:bodyPr>
          <a:lstStyle/>
          <a:p>
            <a:r>
              <a:rPr lang="en-GB" sz="2000" dirty="0" smtClean="0">
                <a:solidFill>
                  <a:schemeClr val="bg1"/>
                </a:solidFill>
              </a:rPr>
              <a:t>Any attempt to determine an intermediate state results in a final expectation value for Z(t) of 0.  In this case photons appear at both detectors.</a:t>
            </a:r>
            <a:endParaRPr lang="en-GB" sz="2000" dirty="0">
              <a:solidFill>
                <a:schemeClr val="bg1"/>
              </a:solidFill>
            </a:endParaRPr>
          </a:p>
        </p:txBody>
      </p:sp>
      <p:graphicFrame>
        <p:nvGraphicFramePr>
          <p:cNvPr id="47" name="Table 46"/>
          <p:cNvGraphicFramePr>
            <a:graphicFrameLocks noGrp="1"/>
          </p:cNvGraphicFramePr>
          <p:nvPr/>
        </p:nvGraphicFramePr>
        <p:xfrm>
          <a:off x="393700" y="2273300"/>
          <a:ext cx="1714500" cy="1854200"/>
        </p:xfrm>
        <a:graphic>
          <a:graphicData uri="http://schemas.openxmlformats.org/drawingml/2006/table">
            <a:tbl>
              <a:tblPr firstRow="1" bandRow="1">
                <a:tableStyleId>{5C22544A-7EE6-4342-B048-85BDC9FD1C3A}</a:tableStyleId>
              </a:tblPr>
              <a:tblGrid>
                <a:gridCol w="857250"/>
                <a:gridCol w="857250"/>
              </a:tblGrid>
              <a:tr h="370840">
                <a:tc>
                  <a:txBody>
                    <a:bodyPr/>
                    <a:lstStyle/>
                    <a:p>
                      <a:pPr algn="ctr"/>
                      <a:r>
                        <a:rPr lang="en-GB" dirty="0" smtClean="0"/>
                        <a:t>Time</a:t>
                      </a:r>
                      <a:endParaRPr lang="en-GB" dirty="0"/>
                    </a:p>
                  </a:txBody>
                  <a:tcPr/>
                </a:tc>
                <a:tc>
                  <a:txBody>
                    <a:bodyPr/>
                    <a:lstStyle/>
                    <a:p>
                      <a:pPr algn="ctr"/>
                      <a:r>
                        <a:rPr lang="en-GB" dirty="0" smtClean="0"/>
                        <a:t>&lt;Z(t)&gt;</a:t>
                      </a:r>
                      <a:endParaRPr lang="en-GB" dirty="0"/>
                    </a:p>
                  </a:txBody>
                  <a:tcPr/>
                </a:tc>
              </a:tr>
              <a:tr h="370840">
                <a:tc>
                  <a:txBody>
                    <a:bodyPr/>
                    <a:lstStyle/>
                    <a:p>
                      <a:pPr algn="ctr"/>
                      <a:r>
                        <a:rPr lang="en-GB" dirty="0" smtClean="0"/>
                        <a:t>0</a:t>
                      </a:r>
                      <a:endParaRPr lang="en-GB" dirty="0"/>
                    </a:p>
                  </a:txBody>
                  <a:tcPr/>
                </a:tc>
                <a:tc>
                  <a:txBody>
                    <a:bodyPr/>
                    <a:lstStyle/>
                    <a:p>
                      <a:pPr algn="ctr"/>
                      <a:r>
                        <a:rPr lang="en-GB" dirty="0" smtClean="0"/>
                        <a:t>1</a:t>
                      </a: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0</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0</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0</a:t>
                      </a:r>
                      <a:endParaRPr lang="en-GB" dirty="0"/>
                    </a:p>
                  </a:txBody>
                  <a:tcPr/>
                </a:tc>
              </a:tr>
            </a:tbl>
          </a:graphicData>
        </a:graphic>
      </p:graphicFrame>
      <p:grpSp>
        <p:nvGrpSpPr>
          <p:cNvPr id="22" name="Group 21"/>
          <p:cNvGrpSpPr/>
          <p:nvPr/>
        </p:nvGrpSpPr>
        <p:grpSpPr>
          <a:xfrm rot="18447310">
            <a:off x="4127500" y="2673350"/>
            <a:ext cx="577850" cy="628107"/>
            <a:chOff x="6423235" y="2895600"/>
            <a:chExt cx="781495" cy="628107"/>
          </a:xfrm>
        </p:grpSpPr>
        <p:sp>
          <p:nvSpPr>
            <p:cNvPr id="23" name="Rectangle 22"/>
            <p:cNvSpPr/>
            <p:nvPr/>
          </p:nvSpPr>
          <p:spPr>
            <a:xfrm>
              <a:off x="6483350" y="3334293"/>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6423235" y="2895600"/>
              <a:ext cx="781495" cy="369332"/>
            </a:xfrm>
            <a:prstGeom prst="rect">
              <a:avLst/>
            </a:prstGeom>
            <a:noFill/>
          </p:spPr>
          <p:txBody>
            <a:bodyPr wrap="square" rtlCol="0">
              <a:spAutoFit/>
            </a:bodyPr>
            <a:lstStyle/>
            <a:p>
              <a:endParaRPr lang="en-GB" b="1" dirty="0">
                <a:solidFill>
                  <a:schemeClr val="bg1"/>
                </a:solidFill>
              </a:endParaRPr>
            </a:p>
          </p:txBody>
        </p:sp>
      </p:grpSp>
      <p:sp>
        <p:nvSpPr>
          <p:cNvPr id="25" name="Oval 24"/>
          <p:cNvSpPr/>
          <p:nvPr/>
        </p:nvSpPr>
        <p:spPr>
          <a:xfrm>
            <a:off x="4083050" y="3606800"/>
            <a:ext cx="177800" cy="1778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549900" y="2717800"/>
            <a:ext cx="177800" cy="177800"/>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p:nvPr/>
        </p:nvCxnSpPr>
        <p:spPr>
          <a:xfrm rot="5400000" flipH="1" flipV="1">
            <a:off x="5439569" y="3228181"/>
            <a:ext cx="4000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594100" y="3694112"/>
            <a:ext cx="4000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949450" y="5651500"/>
            <a:ext cx="177800" cy="177800"/>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dirty="0" smtClean="0"/>
              <a:t>A Real QuBit</a:t>
            </a:r>
            <a:endParaRPr lang="en-GB" dirty="0"/>
          </a:p>
        </p:txBody>
      </p:sp>
      <p:sp>
        <p:nvSpPr>
          <p:cNvPr id="4" name="Rectangle 3"/>
          <p:cNvSpPr/>
          <p:nvPr/>
        </p:nvSpPr>
        <p:spPr>
          <a:xfrm rot="2700000">
            <a:off x="3498236" y="5250837"/>
            <a:ext cx="101046" cy="1158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5" name="Rectangle 4"/>
          <p:cNvSpPr/>
          <p:nvPr/>
        </p:nvSpPr>
        <p:spPr>
          <a:xfrm rot="2700000">
            <a:off x="3366668" y="3028337"/>
            <a:ext cx="101046" cy="115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6" name="Rectangle 5"/>
          <p:cNvSpPr/>
          <p:nvPr/>
        </p:nvSpPr>
        <p:spPr>
          <a:xfrm rot="2700000">
            <a:off x="5631835" y="5250837"/>
            <a:ext cx="101046" cy="1158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7" name="Rectangle 6"/>
          <p:cNvSpPr/>
          <p:nvPr/>
        </p:nvSpPr>
        <p:spPr>
          <a:xfrm rot="2700000">
            <a:off x="5631836" y="3072787"/>
            <a:ext cx="101046" cy="1158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10" name="TextBox 9"/>
          <p:cNvSpPr txBox="1"/>
          <p:nvPr/>
        </p:nvSpPr>
        <p:spPr>
          <a:xfrm>
            <a:off x="3505200" y="59182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1" name="TextBox 10"/>
          <p:cNvSpPr txBox="1"/>
          <p:nvPr/>
        </p:nvSpPr>
        <p:spPr>
          <a:xfrm>
            <a:off x="5816600" y="3962400"/>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sp>
        <p:nvSpPr>
          <p:cNvPr id="12" name="TextBox 11"/>
          <p:cNvSpPr txBox="1"/>
          <p:nvPr/>
        </p:nvSpPr>
        <p:spPr>
          <a:xfrm>
            <a:off x="5861050" y="5873750"/>
            <a:ext cx="808619" cy="390640"/>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3" name="TextBox 12"/>
          <p:cNvSpPr txBox="1"/>
          <p:nvPr/>
        </p:nvSpPr>
        <p:spPr>
          <a:xfrm>
            <a:off x="3683000" y="3962400"/>
            <a:ext cx="808619" cy="369332"/>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sp>
        <p:nvSpPr>
          <p:cNvPr id="14" name="Oval 13"/>
          <p:cNvSpPr/>
          <p:nvPr/>
        </p:nvSpPr>
        <p:spPr>
          <a:xfrm>
            <a:off x="1949450" y="5651500"/>
            <a:ext cx="177800" cy="1778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0"/>
          <p:cNvGrpSpPr/>
          <p:nvPr/>
        </p:nvGrpSpPr>
        <p:grpSpPr>
          <a:xfrm>
            <a:off x="5549900" y="1962150"/>
            <a:ext cx="923517" cy="588030"/>
            <a:chOff x="5594350" y="1835766"/>
            <a:chExt cx="923517" cy="721380"/>
          </a:xfrm>
        </p:grpSpPr>
        <p:sp>
          <p:nvSpPr>
            <p:cNvPr id="18" name="Rectangle 17"/>
            <p:cNvSpPr/>
            <p:nvPr/>
          </p:nvSpPr>
          <p:spPr>
            <a:xfrm rot="16200000">
              <a:off x="5328367" y="2101749"/>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772150" y="1944826"/>
              <a:ext cx="745717" cy="369331"/>
            </a:xfrm>
            <a:prstGeom prst="rect">
              <a:avLst/>
            </a:prstGeom>
            <a:noFill/>
          </p:spPr>
          <p:txBody>
            <a:bodyPr wrap="none" rtlCol="0">
              <a:spAutoFit/>
            </a:bodyPr>
            <a:lstStyle/>
            <a:p>
              <a:r>
                <a:rPr lang="en-GB" b="1" dirty="0" smtClean="0">
                  <a:solidFill>
                    <a:schemeClr val="bg1"/>
                  </a:solidFill>
                </a:rPr>
                <a:t>North</a:t>
              </a:r>
              <a:endParaRPr lang="en-GB" b="1" dirty="0">
                <a:solidFill>
                  <a:schemeClr val="bg1"/>
                </a:solidFill>
              </a:endParaRPr>
            </a:p>
          </p:txBody>
        </p:sp>
      </p:grpSp>
      <p:grpSp>
        <p:nvGrpSpPr>
          <p:cNvPr id="8" name="Group 21"/>
          <p:cNvGrpSpPr/>
          <p:nvPr/>
        </p:nvGrpSpPr>
        <p:grpSpPr>
          <a:xfrm>
            <a:off x="6794500" y="3162300"/>
            <a:ext cx="577850" cy="628107"/>
            <a:chOff x="6423235" y="2895600"/>
            <a:chExt cx="781495" cy="628107"/>
          </a:xfrm>
        </p:grpSpPr>
        <p:sp>
          <p:nvSpPr>
            <p:cNvPr id="17" name="Rectangle 16"/>
            <p:cNvSpPr/>
            <p:nvPr/>
          </p:nvSpPr>
          <p:spPr>
            <a:xfrm>
              <a:off x="6483350" y="3334293"/>
              <a:ext cx="721380" cy="189414"/>
            </a:xfrm>
            <a:prstGeom prst="rect">
              <a:avLst/>
            </a:prstGeom>
            <a:ln>
              <a:noFill/>
            </a:ln>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423235" y="2895600"/>
              <a:ext cx="781495" cy="369332"/>
            </a:xfrm>
            <a:prstGeom prst="rect">
              <a:avLst/>
            </a:prstGeom>
            <a:noFill/>
          </p:spPr>
          <p:txBody>
            <a:bodyPr wrap="square" rtlCol="0">
              <a:spAutoFit/>
            </a:bodyPr>
            <a:lstStyle/>
            <a:p>
              <a:r>
                <a:rPr lang="en-GB" b="1" dirty="0" smtClean="0">
                  <a:solidFill>
                    <a:schemeClr val="bg1"/>
                  </a:solidFill>
                </a:rPr>
                <a:t>East</a:t>
              </a:r>
              <a:endParaRPr lang="en-GB" b="1" dirty="0">
                <a:solidFill>
                  <a:schemeClr val="bg1"/>
                </a:solidFill>
              </a:endParaRPr>
            </a:p>
          </p:txBody>
        </p:sp>
      </p:grpSp>
      <p:cxnSp>
        <p:nvCxnSpPr>
          <p:cNvPr id="26" name="Straight Arrow Connector 25"/>
          <p:cNvCxnSpPr/>
          <p:nvPr/>
        </p:nvCxnSpPr>
        <p:spPr>
          <a:xfrm>
            <a:off x="1416050" y="5740400"/>
            <a:ext cx="4889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4800" y="1162050"/>
            <a:ext cx="8623301" cy="400110"/>
          </a:xfrm>
          <a:prstGeom prst="rect">
            <a:avLst/>
          </a:prstGeom>
          <a:noFill/>
        </p:spPr>
        <p:txBody>
          <a:bodyPr wrap="square" rtlCol="0">
            <a:spAutoFit/>
          </a:bodyPr>
          <a:lstStyle/>
          <a:p>
            <a:r>
              <a:rPr lang="en-GB" sz="2000" dirty="0" smtClean="0">
                <a:solidFill>
                  <a:schemeClr val="bg1"/>
                </a:solidFill>
              </a:rPr>
              <a:t>This is how a system can use a single QuBit to measure a specific value of -1 or 1.  </a:t>
            </a:r>
            <a:endParaRPr lang="en-GB" sz="2000" dirty="0">
              <a:solidFill>
                <a:schemeClr val="bg1"/>
              </a:solidFill>
            </a:endParaRPr>
          </a:p>
        </p:txBody>
      </p:sp>
      <p:graphicFrame>
        <p:nvGraphicFramePr>
          <p:cNvPr id="47" name="Table 46"/>
          <p:cNvGraphicFramePr>
            <a:graphicFrameLocks noGrp="1"/>
          </p:cNvGraphicFramePr>
          <p:nvPr/>
        </p:nvGraphicFramePr>
        <p:xfrm>
          <a:off x="393700" y="2273300"/>
          <a:ext cx="1714500" cy="1854200"/>
        </p:xfrm>
        <a:graphic>
          <a:graphicData uri="http://schemas.openxmlformats.org/drawingml/2006/table">
            <a:tbl>
              <a:tblPr firstRow="1" bandRow="1">
                <a:tableStyleId>{5C22544A-7EE6-4342-B048-85BDC9FD1C3A}</a:tableStyleId>
              </a:tblPr>
              <a:tblGrid>
                <a:gridCol w="857250"/>
                <a:gridCol w="857250"/>
              </a:tblGrid>
              <a:tr h="370840">
                <a:tc>
                  <a:txBody>
                    <a:bodyPr/>
                    <a:lstStyle/>
                    <a:p>
                      <a:pPr algn="ctr"/>
                      <a:r>
                        <a:rPr lang="en-GB" dirty="0" smtClean="0"/>
                        <a:t>Time</a:t>
                      </a:r>
                      <a:endParaRPr lang="en-GB" dirty="0"/>
                    </a:p>
                  </a:txBody>
                  <a:tcPr/>
                </a:tc>
                <a:tc>
                  <a:txBody>
                    <a:bodyPr/>
                    <a:lstStyle/>
                    <a:p>
                      <a:pPr algn="ctr"/>
                      <a:r>
                        <a:rPr lang="en-GB" dirty="0" smtClean="0"/>
                        <a:t>&lt;Z(t)&gt;</a:t>
                      </a:r>
                      <a:endParaRPr lang="en-GB" dirty="0"/>
                    </a:p>
                  </a:txBody>
                  <a:tcPr/>
                </a:tc>
              </a:tr>
              <a:tr h="370840">
                <a:tc>
                  <a:txBody>
                    <a:bodyPr/>
                    <a:lstStyle/>
                    <a:p>
                      <a:pPr algn="ctr"/>
                      <a:r>
                        <a:rPr lang="en-GB" dirty="0" smtClean="0"/>
                        <a:t>0</a:t>
                      </a:r>
                      <a:endParaRPr lang="en-GB" dirty="0"/>
                    </a:p>
                  </a:txBody>
                  <a:tcPr/>
                </a:tc>
                <a:tc>
                  <a:txBody>
                    <a:bodyPr/>
                    <a:lstStyle/>
                    <a:p>
                      <a:pPr algn="ctr"/>
                      <a:r>
                        <a:rPr lang="en-GB" dirty="0" smtClean="0"/>
                        <a:t>1</a:t>
                      </a: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0</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0</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1</a:t>
                      </a:r>
                      <a:endParaRPr lang="en-GB"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2.96296E-6 L 0.15746 -2.96296E-6 L 0.15746 -0.29769 L 0.49149 -0.29931 " pathEditMode="relative" ptsTypes="AA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017 0.00046 L 0.39166 0.00046 L 0.39166 -0.30047 L 0.49045 -0.30047 " pathEditMode="relative" ptsTypes="AAAA">
                                      <p:cBhvr>
                                        <p:cTn id="8"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enda.jpg"/>
          <p:cNvPicPr>
            <a:picLocks noChangeAspect="1"/>
          </p:cNvPicPr>
          <p:nvPr/>
        </p:nvPicPr>
        <p:blipFill>
          <a:blip r:embed="rId3">
            <a:lum bright="15000" contrast="-72000"/>
          </a:blip>
          <a:stretch>
            <a:fillRect/>
          </a:stretch>
        </p:blipFill>
        <p:spPr>
          <a:xfrm>
            <a:off x="6838950" y="4229100"/>
            <a:ext cx="3222961" cy="2133600"/>
          </a:xfrm>
          <a:prstGeom prst="ellipse">
            <a:avLst/>
          </a:prstGeom>
          <a:ln>
            <a:noFill/>
          </a:ln>
          <a:effectLst>
            <a:softEdge rad="317500"/>
          </a:effectLst>
        </p:spPr>
      </p:pic>
      <p:sp>
        <p:nvSpPr>
          <p:cNvPr id="2" name="Title 1"/>
          <p:cNvSpPr>
            <a:spLocks noGrp="1"/>
          </p:cNvSpPr>
          <p:nvPr>
            <p:ph type="title"/>
          </p:nvPr>
        </p:nvSpPr>
        <p:spPr/>
        <p:txBody>
          <a:bodyPr>
            <a:normAutofit fontScale="90000"/>
          </a:bodyPr>
          <a:lstStyle/>
          <a:p>
            <a:r>
              <a:rPr lang="en-GB" dirty="0" smtClean="0"/>
              <a:t>The Agenda</a:t>
            </a:r>
            <a:endParaRPr lang="en-GB" dirty="0"/>
          </a:p>
        </p:txBody>
      </p:sp>
      <p:sp>
        <p:nvSpPr>
          <p:cNvPr id="3" name="Content Placeholder 2"/>
          <p:cNvSpPr>
            <a:spLocks noGrp="1"/>
          </p:cNvSpPr>
          <p:nvPr>
            <p:ph idx="1"/>
          </p:nvPr>
        </p:nvSpPr>
        <p:spPr>
          <a:xfrm>
            <a:off x="438150" y="1473200"/>
            <a:ext cx="8229600" cy="4830763"/>
          </a:xfrm>
        </p:spPr>
        <p:txBody>
          <a:bodyPr>
            <a:noAutofit/>
          </a:bodyPr>
          <a:lstStyle/>
          <a:p>
            <a:r>
              <a:rPr lang="en-GB" sz="3600" dirty="0" smtClean="0"/>
              <a:t>Limits of the ‘Von Neumann’ Machine</a:t>
            </a:r>
          </a:p>
          <a:p>
            <a:r>
              <a:rPr lang="en-GB" sz="3600" dirty="0" smtClean="0"/>
              <a:t>What can Quantum Computing Offer?</a:t>
            </a:r>
          </a:p>
          <a:p>
            <a:r>
              <a:rPr lang="en-GB" sz="3600" dirty="0" smtClean="0"/>
              <a:t>The QuBit</a:t>
            </a:r>
          </a:p>
          <a:p>
            <a:r>
              <a:rPr lang="en-GB" sz="3600" dirty="0" smtClean="0"/>
              <a:t>A Basic Quantum Algorithm</a:t>
            </a:r>
          </a:p>
          <a:p>
            <a:r>
              <a:rPr lang="en-GB" sz="3600" dirty="0" smtClean="0"/>
              <a:t>A Quantum Search Algorithm</a:t>
            </a:r>
          </a:p>
          <a:p>
            <a:r>
              <a:rPr lang="en-GB" sz="3600" dirty="0" smtClean="0"/>
              <a:t>Quantum Computers Today</a:t>
            </a:r>
          </a:p>
        </p:txBody>
      </p:sp>
    </p:spTree>
    <p:extLst>
      <p:ext uri="{BB962C8B-B14F-4D97-AF65-F5344CB8AC3E}">
        <p14:creationId xmlns:p14="http://schemas.microsoft.com/office/powerpoint/2010/main" val="358828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5575515" y="1885211"/>
            <a:ext cx="3240000" cy="32400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2005118" y="1885211"/>
            <a:ext cx="3240000" cy="32400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GB" dirty="0" smtClean="0"/>
              <a:t>A Real QuBit</a:t>
            </a:r>
            <a:endParaRPr lang="en-GB" dirty="0"/>
          </a:p>
        </p:txBody>
      </p:sp>
      <p:cxnSp>
        <p:nvCxnSpPr>
          <p:cNvPr id="28" name="Straight Connector 27"/>
          <p:cNvCxnSpPr>
            <a:cxnSpLocks/>
          </p:cNvCxnSpPr>
          <p:nvPr/>
        </p:nvCxnSpPr>
        <p:spPr>
          <a:xfrm>
            <a:off x="3790316" y="1885211"/>
            <a:ext cx="3240000" cy="32400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448769" y="2784951"/>
            <a:ext cx="8443711" cy="1446550"/>
            <a:chOff x="448769" y="2784951"/>
            <a:chExt cx="8443711" cy="1446550"/>
          </a:xfrm>
        </p:grpSpPr>
        <p:sp>
          <p:nvSpPr>
            <p:cNvPr id="37" name="TextBox 36"/>
            <p:cNvSpPr txBox="1"/>
            <p:nvPr/>
          </p:nvSpPr>
          <p:spPr>
            <a:xfrm>
              <a:off x="2346268" y="2784951"/>
              <a:ext cx="798617" cy="1446550"/>
            </a:xfrm>
            <a:prstGeom prst="rect">
              <a:avLst/>
            </a:prstGeom>
            <a:noFill/>
          </p:spPr>
          <p:txBody>
            <a:bodyPr wrap="none" rtlCol="0">
              <a:spAutoFit/>
            </a:bodyPr>
            <a:lstStyle/>
            <a:p>
              <a:r>
                <a:rPr lang="en-GB" sz="8800" dirty="0" smtClean="0">
                  <a:solidFill>
                    <a:schemeClr val="accent3">
                      <a:lumMod val="75000"/>
                    </a:schemeClr>
                  </a:solidFill>
                </a:rPr>
                <a:t>B</a:t>
              </a:r>
              <a:endParaRPr lang="en-GB" sz="8800" dirty="0">
                <a:solidFill>
                  <a:schemeClr val="accent3">
                    <a:lumMod val="75000"/>
                  </a:schemeClr>
                </a:solidFill>
              </a:endParaRPr>
            </a:p>
          </p:txBody>
        </p:sp>
        <p:sp>
          <p:nvSpPr>
            <p:cNvPr id="39" name="TextBox 38"/>
            <p:cNvSpPr txBox="1"/>
            <p:nvPr/>
          </p:nvSpPr>
          <p:spPr>
            <a:xfrm>
              <a:off x="5890190" y="2784951"/>
              <a:ext cx="798617" cy="1446550"/>
            </a:xfrm>
            <a:prstGeom prst="rect">
              <a:avLst/>
            </a:prstGeom>
            <a:noFill/>
          </p:spPr>
          <p:txBody>
            <a:bodyPr wrap="none" rtlCol="0">
              <a:spAutoFit/>
            </a:bodyPr>
            <a:lstStyle/>
            <a:p>
              <a:r>
                <a:rPr lang="en-GB" sz="8800" dirty="0" smtClean="0">
                  <a:solidFill>
                    <a:schemeClr val="accent3">
                      <a:lumMod val="75000"/>
                    </a:schemeClr>
                  </a:solidFill>
                </a:rPr>
                <a:t>B</a:t>
              </a:r>
              <a:endParaRPr lang="en-GB" sz="8800" dirty="0">
                <a:solidFill>
                  <a:schemeClr val="accent3">
                    <a:lumMod val="75000"/>
                  </a:schemeClr>
                </a:solidFill>
              </a:endParaRPr>
            </a:p>
          </p:txBody>
        </p:sp>
        <p:sp>
          <p:nvSpPr>
            <p:cNvPr id="40" name="TextBox 39"/>
            <p:cNvSpPr txBox="1"/>
            <p:nvPr/>
          </p:nvSpPr>
          <p:spPr>
            <a:xfrm>
              <a:off x="4044985" y="2784951"/>
              <a:ext cx="912429" cy="1446550"/>
            </a:xfrm>
            <a:prstGeom prst="rect">
              <a:avLst/>
            </a:prstGeom>
            <a:noFill/>
          </p:spPr>
          <p:txBody>
            <a:bodyPr wrap="none" rtlCol="0">
              <a:spAutoFit/>
            </a:bodyPr>
            <a:lstStyle/>
            <a:p>
              <a:r>
                <a:rPr lang="en-GB" sz="8800" dirty="0" smtClean="0">
                  <a:solidFill>
                    <a:schemeClr val="accent3">
                      <a:lumMod val="75000"/>
                    </a:schemeClr>
                  </a:solidFill>
                </a:rPr>
                <a:t>N</a:t>
              </a:r>
              <a:endParaRPr lang="en-GB" sz="8800" dirty="0">
                <a:solidFill>
                  <a:schemeClr val="accent3">
                    <a:lumMod val="75000"/>
                  </a:schemeClr>
                </a:solidFill>
              </a:endParaRPr>
            </a:p>
          </p:txBody>
        </p:sp>
        <p:sp>
          <p:nvSpPr>
            <p:cNvPr id="38" name="TextBox 37"/>
            <p:cNvSpPr txBox="1"/>
            <p:nvPr/>
          </p:nvSpPr>
          <p:spPr>
            <a:xfrm>
              <a:off x="448769" y="3215838"/>
              <a:ext cx="1075936" cy="584775"/>
            </a:xfrm>
            <a:prstGeom prst="rect">
              <a:avLst/>
            </a:prstGeom>
            <a:noFill/>
          </p:spPr>
          <p:txBody>
            <a:bodyPr wrap="none" rtlCol="0">
              <a:spAutoFit/>
            </a:bodyPr>
            <a:lstStyle/>
            <a:p>
              <a:r>
                <a:rPr lang="en-GB" sz="3200" dirty="0" smtClean="0">
                  <a:solidFill>
                    <a:schemeClr val="accent3">
                      <a:lumMod val="75000"/>
                    </a:schemeClr>
                  </a:solidFill>
                </a:rPr>
                <a:t>Input</a:t>
              </a:r>
              <a:endParaRPr lang="en-GB" sz="3200" dirty="0">
                <a:solidFill>
                  <a:schemeClr val="accent3">
                    <a:lumMod val="75000"/>
                  </a:schemeClr>
                </a:solidFill>
              </a:endParaRPr>
            </a:p>
          </p:txBody>
        </p:sp>
        <p:sp>
          <p:nvSpPr>
            <p:cNvPr id="42" name="TextBox 41"/>
            <p:cNvSpPr txBox="1"/>
            <p:nvPr/>
          </p:nvSpPr>
          <p:spPr>
            <a:xfrm>
              <a:off x="7510370" y="3215838"/>
              <a:ext cx="1382110" cy="584775"/>
            </a:xfrm>
            <a:prstGeom prst="rect">
              <a:avLst/>
            </a:prstGeom>
            <a:noFill/>
          </p:spPr>
          <p:txBody>
            <a:bodyPr wrap="none" rtlCol="0">
              <a:spAutoFit/>
            </a:bodyPr>
            <a:lstStyle/>
            <a:p>
              <a:r>
                <a:rPr lang="en-GB" sz="3200" dirty="0" smtClean="0">
                  <a:solidFill>
                    <a:schemeClr val="accent3">
                      <a:lumMod val="75000"/>
                    </a:schemeClr>
                  </a:solidFill>
                </a:rPr>
                <a:t>Output</a:t>
              </a:r>
              <a:endParaRPr lang="en-GB" sz="3200" dirty="0">
                <a:solidFill>
                  <a:schemeClr val="accent3">
                    <a:lumMod val="75000"/>
                  </a:schemeClr>
                </a:solidFill>
              </a:endParaRPr>
            </a:p>
          </p:txBody>
        </p:sp>
      </p:grpSp>
      <p:cxnSp>
        <p:nvCxnSpPr>
          <p:cNvPr id="49" name="Straight Connector 48"/>
          <p:cNvCxnSpPr>
            <a:cxnSpLocks/>
          </p:cNvCxnSpPr>
          <p:nvPr/>
        </p:nvCxnSpPr>
        <p:spPr>
          <a:xfrm>
            <a:off x="219920" y="1884851"/>
            <a:ext cx="3240000" cy="32400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939640" y="2384151"/>
            <a:ext cx="7231114" cy="3294809"/>
            <a:chOff x="939640" y="2384151"/>
            <a:chExt cx="7231114" cy="3294809"/>
          </a:xfrm>
        </p:grpSpPr>
        <p:grpSp>
          <p:nvGrpSpPr>
            <p:cNvPr id="55" name="Group 54"/>
            <p:cNvGrpSpPr/>
            <p:nvPr/>
          </p:nvGrpSpPr>
          <p:grpSpPr>
            <a:xfrm>
              <a:off x="4859450" y="2484357"/>
              <a:ext cx="1480790" cy="435609"/>
              <a:chOff x="2502821" y="4288743"/>
              <a:chExt cx="1884784" cy="630929"/>
            </a:xfrm>
          </p:grpSpPr>
          <p:sp>
            <p:nvSpPr>
              <p:cNvPr id="56" name="Rectangle 55"/>
              <p:cNvSpPr/>
              <p:nvPr/>
            </p:nvSpPr>
            <p:spPr>
              <a:xfrm rot="2700000">
                <a:off x="3031653" y="3759911"/>
                <a:ext cx="101046" cy="1158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57" name="TextBox 56"/>
              <p:cNvSpPr txBox="1"/>
              <p:nvPr/>
            </p:nvSpPr>
            <p:spPr>
              <a:xfrm>
                <a:off x="2906815" y="4529032"/>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grpSp>
        <p:grpSp>
          <p:nvGrpSpPr>
            <p:cNvPr id="24" name="Group 23"/>
            <p:cNvGrpSpPr/>
            <p:nvPr/>
          </p:nvGrpSpPr>
          <p:grpSpPr>
            <a:xfrm>
              <a:off x="3009870" y="4329562"/>
              <a:ext cx="1480790" cy="435609"/>
              <a:chOff x="2502821" y="4288743"/>
              <a:chExt cx="1884784" cy="630929"/>
            </a:xfrm>
          </p:grpSpPr>
          <p:sp>
            <p:nvSpPr>
              <p:cNvPr id="4" name="Rectangle 3"/>
              <p:cNvSpPr/>
              <p:nvPr/>
            </p:nvSpPr>
            <p:spPr>
              <a:xfrm rot="2700000">
                <a:off x="3031653" y="3759911"/>
                <a:ext cx="101046" cy="1158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10" name="TextBox 9"/>
              <p:cNvSpPr txBox="1"/>
              <p:nvPr/>
            </p:nvSpPr>
            <p:spPr>
              <a:xfrm>
                <a:off x="2906815" y="4529032"/>
                <a:ext cx="1480790" cy="390640"/>
              </a:xfrm>
              <a:prstGeom prst="rect">
                <a:avLst/>
              </a:prstGeom>
              <a:noFill/>
            </p:spPr>
            <p:txBody>
              <a:bodyPr wrap="none" rtlCol="0">
                <a:spAutoFit/>
              </a:bodyPr>
              <a:lstStyle/>
              <a:p>
                <a:r>
                  <a:rPr lang="en-GB" b="1" dirty="0" smtClean="0">
                    <a:solidFill>
                      <a:schemeClr val="bg1"/>
                    </a:solidFill>
                  </a:rPr>
                  <a:t>Beam Splitter</a:t>
                </a:r>
                <a:endParaRPr lang="en-GB" b="1" dirty="0">
                  <a:solidFill>
                    <a:schemeClr val="bg1"/>
                  </a:solidFill>
                </a:endParaRPr>
              </a:p>
            </p:txBody>
          </p:sp>
        </p:grpSp>
        <p:grpSp>
          <p:nvGrpSpPr>
            <p:cNvPr id="25" name="Group 24"/>
            <p:cNvGrpSpPr/>
            <p:nvPr/>
          </p:nvGrpSpPr>
          <p:grpSpPr>
            <a:xfrm>
              <a:off x="3009870" y="2469916"/>
              <a:ext cx="1130423" cy="323991"/>
              <a:chOff x="2393386" y="2032986"/>
              <a:chExt cx="1418827" cy="508657"/>
            </a:xfrm>
          </p:grpSpPr>
          <p:sp>
            <p:nvSpPr>
              <p:cNvPr id="5" name="Rectangle 4"/>
              <p:cNvSpPr/>
              <p:nvPr/>
            </p:nvSpPr>
            <p:spPr>
              <a:xfrm rot="2700000">
                <a:off x="2922218" y="1504154"/>
                <a:ext cx="101046" cy="115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13" name="TextBox 12"/>
              <p:cNvSpPr txBox="1"/>
              <p:nvPr/>
            </p:nvSpPr>
            <p:spPr>
              <a:xfrm>
                <a:off x="3003594" y="2172311"/>
                <a:ext cx="808619" cy="369332"/>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grpSp>
        <p:cxnSp>
          <p:nvCxnSpPr>
            <p:cNvPr id="22" name="Straight Arrow Connector 21"/>
            <p:cNvCxnSpPr/>
            <p:nvPr/>
          </p:nvCxnSpPr>
          <p:spPr>
            <a:xfrm>
              <a:off x="939640" y="4218451"/>
              <a:ext cx="4889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860184" y="2384151"/>
              <a:ext cx="4889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72184" y="5094185"/>
              <a:ext cx="736099" cy="584775"/>
            </a:xfrm>
            <a:prstGeom prst="rect">
              <a:avLst/>
            </a:prstGeom>
            <a:noFill/>
          </p:spPr>
          <p:txBody>
            <a:bodyPr wrap="none" rtlCol="0">
              <a:spAutoFit/>
            </a:bodyPr>
            <a:lstStyle/>
            <a:p>
              <a:r>
                <a:rPr lang="en-GB" sz="3200" dirty="0">
                  <a:solidFill>
                    <a:srgbClr val="A0B1C3"/>
                  </a:solidFill>
                </a:rPr>
                <a:t>t</a:t>
              </a:r>
              <a:r>
                <a:rPr lang="en-GB" sz="3200" dirty="0" smtClean="0">
                  <a:solidFill>
                    <a:srgbClr val="A0B1C3"/>
                  </a:solidFill>
                </a:rPr>
                <a:t>=0</a:t>
              </a:r>
              <a:endParaRPr lang="en-GB" sz="3200" dirty="0">
                <a:solidFill>
                  <a:srgbClr val="A0B1C3"/>
                </a:solidFill>
              </a:endParaRPr>
            </a:p>
          </p:txBody>
        </p:sp>
        <p:sp>
          <p:nvSpPr>
            <p:cNvPr id="30" name="TextBox 29"/>
            <p:cNvSpPr txBox="1"/>
            <p:nvPr/>
          </p:nvSpPr>
          <p:spPr>
            <a:xfrm>
              <a:off x="3885714" y="5094185"/>
              <a:ext cx="736099" cy="584775"/>
            </a:xfrm>
            <a:prstGeom prst="rect">
              <a:avLst/>
            </a:prstGeom>
            <a:noFill/>
          </p:spPr>
          <p:txBody>
            <a:bodyPr wrap="none" rtlCol="0">
              <a:spAutoFit/>
            </a:bodyPr>
            <a:lstStyle/>
            <a:p>
              <a:r>
                <a:rPr lang="en-GB" sz="3200" dirty="0" smtClean="0">
                  <a:solidFill>
                    <a:srgbClr val="A0B1C3"/>
                  </a:solidFill>
                </a:rPr>
                <a:t>t=1</a:t>
              </a:r>
              <a:endParaRPr lang="en-GB" sz="3200" dirty="0">
                <a:solidFill>
                  <a:srgbClr val="A0B1C3"/>
                </a:solidFill>
              </a:endParaRPr>
            </a:p>
          </p:txBody>
        </p:sp>
        <p:sp>
          <p:nvSpPr>
            <p:cNvPr id="31" name="TextBox 30"/>
            <p:cNvSpPr txBox="1"/>
            <p:nvPr/>
          </p:nvSpPr>
          <p:spPr>
            <a:xfrm>
              <a:off x="5665165" y="5094185"/>
              <a:ext cx="736099" cy="584775"/>
            </a:xfrm>
            <a:prstGeom prst="rect">
              <a:avLst/>
            </a:prstGeom>
            <a:noFill/>
          </p:spPr>
          <p:txBody>
            <a:bodyPr wrap="none" rtlCol="0">
              <a:spAutoFit/>
            </a:bodyPr>
            <a:lstStyle/>
            <a:p>
              <a:r>
                <a:rPr lang="en-GB" sz="3200" dirty="0" smtClean="0">
                  <a:solidFill>
                    <a:srgbClr val="A0B1C3"/>
                  </a:solidFill>
                </a:rPr>
                <a:t>t=2</a:t>
              </a:r>
              <a:endParaRPr lang="en-GB" sz="3200" dirty="0">
                <a:solidFill>
                  <a:srgbClr val="A0B1C3"/>
                </a:solidFill>
              </a:endParaRPr>
            </a:p>
          </p:txBody>
        </p:sp>
        <p:sp>
          <p:nvSpPr>
            <p:cNvPr id="32" name="TextBox 31"/>
            <p:cNvSpPr txBox="1"/>
            <p:nvPr/>
          </p:nvSpPr>
          <p:spPr>
            <a:xfrm>
              <a:off x="7434655" y="5094185"/>
              <a:ext cx="736099" cy="584775"/>
            </a:xfrm>
            <a:prstGeom prst="rect">
              <a:avLst/>
            </a:prstGeom>
            <a:noFill/>
          </p:spPr>
          <p:txBody>
            <a:bodyPr wrap="none" rtlCol="0">
              <a:spAutoFit/>
            </a:bodyPr>
            <a:lstStyle/>
            <a:p>
              <a:r>
                <a:rPr lang="en-GB" sz="3200" dirty="0" smtClean="0">
                  <a:solidFill>
                    <a:srgbClr val="A0B1C3"/>
                  </a:solidFill>
                </a:rPr>
                <a:t>t=3</a:t>
              </a:r>
              <a:endParaRPr lang="en-GB" sz="3200" dirty="0">
                <a:solidFill>
                  <a:srgbClr val="A0B1C3"/>
                </a:solidFill>
              </a:endParaRPr>
            </a:p>
          </p:txBody>
        </p:sp>
        <p:grpSp>
          <p:nvGrpSpPr>
            <p:cNvPr id="52" name="Group 51"/>
            <p:cNvGrpSpPr/>
            <p:nvPr/>
          </p:nvGrpSpPr>
          <p:grpSpPr>
            <a:xfrm>
              <a:off x="4855075" y="4306165"/>
              <a:ext cx="1130423" cy="323991"/>
              <a:chOff x="2393386" y="2032986"/>
              <a:chExt cx="1418827" cy="508657"/>
            </a:xfrm>
          </p:grpSpPr>
          <p:sp>
            <p:nvSpPr>
              <p:cNvPr id="53" name="Rectangle 52"/>
              <p:cNvSpPr/>
              <p:nvPr/>
            </p:nvSpPr>
            <p:spPr>
              <a:xfrm rot="2700000">
                <a:off x="2922218" y="1504154"/>
                <a:ext cx="101046" cy="11587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54" name="TextBox 53"/>
              <p:cNvSpPr txBox="1"/>
              <p:nvPr/>
            </p:nvSpPr>
            <p:spPr>
              <a:xfrm>
                <a:off x="3003594" y="2172311"/>
                <a:ext cx="808619" cy="369332"/>
              </a:xfrm>
              <a:prstGeom prst="rect">
                <a:avLst/>
              </a:prstGeom>
              <a:noFill/>
            </p:spPr>
            <p:txBody>
              <a:bodyPr wrap="none" rtlCol="0">
                <a:spAutoFit/>
              </a:bodyPr>
              <a:lstStyle/>
              <a:p>
                <a:r>
                  <a:rPr lang="en-GB" b="1" dirty="0" smtClean="0">
                    <a:solidFill>
                      <a:schemeClr val="bg1"/>
                    </a:solidFill>
                  </a:rPr>
                  <a:t>Mirror</a:t>
                </a:r>
                <a:endParaRPr lang="en-GB" b="1" dirty="0">
                  <a:solidFill>
                    <a:schemeClr val="bg1"/>
                  </a:solidFill>
                </a:endParaRPr>
              </a:p>
            </p:txBody>
          </p:sp>
        </p:grpSp>
      </p:grpSp>
      <p:sp>
        <p:nvSpPr>
          <p:cNvPr id="61" name="Diamond 60"/>
          <p:cNvSpPr/>
          <p:nvPr/>
        </p:nvSpPr>
        <p:spPr>
          <a:xfrm>
            <a:off x="1980536" y="2772164"/>
            <a:ext cx="1556349" cy="1542168"/>
          </a:xfrm>
          <a:prstGeom prst="diamond">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5400" dirty="0" smtClean="0"/>
              <a:t>B</a:t>
            </a:r>
            <a:endParaRPr lang="en-GB" sz="5400" dirty="0"/>
          </a:p>
        </p:txBody>
      </p:sp>
      <p:sp>
        <p:nvSpPr>
          <p:cNvPr id="62" name="Diamond 61"/>
          <p:cNvSpPr/>
          <p:nvPr/>
        </p:nvSpPr>
        <p:spPr>
          <a:xfrm>
            <a:off x="3780587" y="2772164"/>
            <a:ext cx="1556349" cy="1542168"/>
          </a:xfrm>
          <a:prstGeom prst="diamond">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5400" dirty="0" smtClean="0"/>
              <a:t>N</a:t>
            </a:r>
            <a:endParaRPr lang="en-GB" sz="5400" dirty="0"/>
          </a:p>
        </p:txBody>
      </p:sp>
      <p:sp>
        <p:nvSpPr>
          <p:cNvPr id="63" name="Diamond 62"/>
          <p:cNvSpPr/>
          <p:nvPr/>
        </p:nvSpPr>
        <p:spPr>
          <a:xfrm>
            <a:off x="5562110" y="2772164"/>
            <a:ext cx="1556349" cy="1542168"/>
          </a:xfrm>
          <a:prstGeom prst="diamond">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5400" dirty="0" smtClean="0"/>
              <a:t>B</a:t>
            </a:r>
            <a:endParaRPr lang="en-GB" sz="5400" dirty="0"/>
          </a:p>
        </p:txBody>
      </p:sp>
      <p:sp>
        <p:nvSpPr>
          <p:cNvPr id="65" name="Rounded Rectangular Callout 64"/>
          <p:cNvSpPr/>
          <p:nvPr/>
        </p:nvSpPr>
        <p:spPr>
          <a:xfrm>
            <a:off x="2231740" y="1268760"/>
            <a:ext cx="2269459" cy="810090"/>
          </a:xfrm>
          <a:prstGeom prst="wedgeRoundRectCallout">
            <a:avLst>
              <a:gd name="adj1" fmla="val 48530"/>
              <a:gd name="adj2" fmla="val 207627"/>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800" dirty="0" smtClean="0"/>
              <a:t>NOT  Gate</a:t>
            </a:r>
            <a:endParaRPr lang="en-GB" sz="2800" dirty="0"/>
          </a:p>
        </p:txBody>
      </p:sp>
      <p:sp>
        <p:nvSpPr>
          <p:cNvPr id="66" name="Rounded Rectangular Callout 65"/>
          <p:cNvSpPr/>
          <p:nvPr/>
        </p:nvSpPr>
        <p:spPr>
          <a:xfrm>
            <a:off x="4760857" y="1268760"/>
            <a:ext cx="2269459" cy="810090"/>
          </a:xfrm>
          <a:prstGeom prst="wedgeRoundRectCallout">
            <a:avLst>
              <a:gd name="adj1" fmla="val 10279"/>
              <a:gd name="adj2" fmla="val 18905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800" dirty="0" smtClean="0"/>
              <a:t>What’s This?</a:t>
            </a:r>
            <a:endParaRPr lang="en-GB" sz="2800" dirty="0"/>
          </a:p>
        </p:txBody>
      </p:sp>
      <p:sp>
        <p:nvSpPr>
          <p:cNvPr id="68" name="Right Arrow 67"/>
          <p:cNvSpPr/>
          <p:nvPr/>
        </p:nvSpPr>
        <p:spPr>
          <a:xfrm>
            <a:off x="746575" y="3099130"/>
            <a:ext cx="1136491" cy="888237"/>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dirty="0" smtClean="0"/>
              <a:t>Input</a:t>
            </a:r>
            <a:endParaRPr lang="en-GB" dirty="0"/>
          </a:p>
        </p:txBody>
      </p:sp>
      <p:sp>
        <p:nvSpPr>
          <p:cNvPr id="69" name="Right Arrow 68"/>
          <p:cNvSpPr/>
          <p:nvPr/>
        </p:nvSpPr>
        <p:spPr>
          <a:xfrm>
            <a:off x="7234458" y="3099130"/>
            <a:ext cx="1136491" cy="888237"/>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dirty="0" smtClean="0"/>
              <a:t>Output</a:t>
            </a:r>
            <a:endParaRPr lang="en-GB" dirty="0"/>
          </a:p>
        </p:txBody>
      </p:sp>
      <p:sp>
        <p:nvSpPr>
          <p:cNvPr id="70" name="Rounded Rectangular Callout 69"/>
          <p:cNvSpPr/>
          <p:nvPr/>
        </p:nvSpPr>
        <p:spPr>
          <a:xfrm>
            <a:off x="6546056" y="4561999"/>
            <a:ext cx="2269459" cy="1168121"/>
          </a:xfrm>
          <a:prstGeom prst="wedgeRoundRectCallout">
            <a:avLst>
              <a:gd name="adj1" fmla="val -58574"/>
              <a:gd name="adj2" fmla="val -95675"/>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800" dirty="0" smtClean="0"/>
              <a:t>New Mode of Computation</a:t>
            </a:r>
            <a:endParaRPr lang="en-GB" sz="2800" dirty="0"/>
          </a:p>
        </p:txBody>
      </p:sp>
      <p:sp>
        <p:nvSpPr>
          <p:cNvPr id="71" name="TextBox 70"/>
          <p:cNvSpPr txBox="1"/>
          <p:nvPr/>
        </p:nvSpPr>
        <p:spPr>
          <a:xfrm>
            <a:off x="2176344" y="5678960"/>
            <a:ext cx="4761688" cy="584775"/>
          </a:xfrm>
          <a:prstGeom prst="rect">
            <a:avLst/>
          </a:prstGeom>
          <a:noFill/>
        </p:spPr>
        <p:txBody>
          <a:bodyPr wrap="none" rtlCol="0">
            <a:spAutoFit/>
          </a:bodyPr>
          <a:lstStyle/>
          <a:p>
            <a:r>
              <a:rPr lang="en-GB" sz="3200" dirty="0" smtClean="0">
                <a:solidFill>
                  <a:srgbClr val="A0B1C3"/>
                </a:solidFill>
              </a:rPr>
              <a:t>Operation is Unit Operator</a:t>
            </a:r>
            <a:endParaRPr lang="en-GB" sz="3200" dirty="0">
              <a:solidFill>
                <a:srgbClr val="A0B1C3"/>
              </a:solidFill>
            </a:endParaRPr>
          </a:p>
        </p:txBody>
      </p:sp>
    </p:spTree>
    <p:extLst>
      <p:ext uri="{BB962C8B-B14F-4D97-AF65-F5344CB8AC3E}">
        <p14:creationId xmlns:p14="http://schemas.microsoft.com/office/powerpoint/2010/main" val="84289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10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58"/>
                                        </p:tgtEl>
                                      </p:cBhvr>
                                    </p:animEffect>
                                    <p:set>
                                      <p:cBhvr>
                                        <p:cTn id="26" dur="1" fill="hold">
                                          <p:stCondLst>
                                            <p:cond delay="1999"/>
                                          </p:stCondLst>
                                        </p:cTn>
                                        <p:tgtEl>
                                          <p:spTgt spid="58"/>
                                        </p:tgtEl>
                                        <p:attrNameLst>
                                          <p:attrName>style.visibility</p:attrName>
                                        </p:attrNameLst>
                                      </p:cBhvr>
                                      <p:to>
                                        <p:strVal val="hidden"/>
                                      </p:to>
                                    </p:set>
                                  </p:childTnLst>
                                </p:cTn>
                              </p:par>
                              <p:par>
                                <p:cTn id="27" presetID="8" presetClass="emph" presetSubtype="0" fill="hold" nodeType="withEffect">
                                  <p:stCondLst>
                                    <p:cond delay="0"/>
                                  </p:stCondLst>
                                  <p:childTnLst>
                                    <p:animRot by="2700000">
                                      <p:cBhvr>
                                        <p:cTn id="28" dur="2000" fill="hold"/>
                                        <p:tgtEl>
                                          <p:spTgt spid="49"/>
                                        </p:tgtEl>
                                        <p:attrNameLst>
                                          <p:attrName>r</p:attrName>
                                        </p:attrNameLst>
                                      </p:cBhvr>
                                    </p:animRot>
                                  </p:childTnLst>
                                </p:cTn>
                              </p:par>
                              <p:par>
                                <p:cTn id="29" presetID="8" presetClass="emph" presetSubtype="0" fill="hold" nodeType="withEffect">
                                  <p:stCondLst>
                                    <p:cond delay="0"/>
                                  </p:stCondLst>
                                  <p:childTnLst>
                                    <p:animRot by="2700000">
                                      <p:cBhvr>
                                        <p:cTn id="30" dur="2000" fill="hold"/>
                                        <p:tgtEl>
                                          <p:spTgt spid="50"/>
                                        </p:tgtEl>
                                        <p:attrNameLst>
                                          <p:attrName>r</p:attrName>
                                        </p:attrNameLst>
                                      </p:cBhvr>
                                    </p:animRot>
                                  </p:childTnLst>
                                </p:cTn>
                              </p:par>
                              <p:par>
                                <p:cTn id="31" presetID="8" presetClass="emph" presetSubtype="0" fill="hold" nodeType="withEffect">
                                  <p:stCondLst>
                                    <p:cond delay="0"/>
                                  </p:stCondLst>
                                  <p:childTnLst>
                                    <p:animRot by="2700000">
                                      <p:cBhvr>
                                        <p:cTn id="32" dur="2000" fill="hold"/>
                                        <p:tgtEl>
                                          <p:spTgt spid="28"/>
                                        </p:tgtEl>
                                        <p:attrNameLst>
                                          <p:attrName>r</p:attrName>
                                        </p:attrNameLst>
                                      </p:cBhvr>
                                    </p:animRot>
                                  </p:childTnLst>
                                </p:cTn>
                              </p:par>
                              <p:par>
                                <p:cTn id="33" presetID="8" presetClass="emph" presetSubtype="0" fill="hold" nodeType="withEffect">
                                  <p:stCondLst>
                                    <p:cond delay="0"/>
                                  </p:stCondLst>
                                  <p:childTnLst>
                                    <p:animRot by="2700000">
                                      <p:cBhvr>
                                        <p:cTn id="34" dur="2000" fill="hold"/>
                                        <p:tgtEl>
                                          <p:spTgt spid="2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59"/>
                                        </p:tgtEl>
                                      </p:cBhvr>
                                    </p:animEffect>
                                    <p:set>
                                      <p:cBhvr>
                                        <p:cTn id="39" dur="1" fill="hold">
                                          <p:stCondLst>
                                            <p:cond delay="999"/>
                                          </p:stCondLst>
                                        </p:cTn>
                                        <p:tgtEl>
                                          <p:spTgt spid="5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49"/>
                                        </p:tgtEl>
                                      </p:cBhvr>
                                    </p:animEffect>
                                    <p:set>
                                      <p:cBhvr>
                                        <p:cTn id="42" dur="1" fill="hold">
                                          <p:stCondLst>
                                            <p:cond delay="999"/>
                                          </p:stCondLst>
                                        </p:cTn>
                                        <p:tgtEl>
                                          <p:spTgt spid="4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50"/>
                                        </p:tgtEl>
                                      </p:cBhvr>
                                    </p:animEffect>
                                    <p:set>
                                      <p:cBhvr>
                                        <p:cTn id="45" dur="1" fill="hold">
                                          <p:stCondLst>
                                            <p:cond delay="999"/>
                                          </p:stCondLst>
                                        </p:cTn>
                                        <p:tgtEl>
                                          <p:spTgt spid="5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1000"/>
                                        <p:tgtEl>
                                          <p:spTgt spid="29"/>
                                        </p:tgtEl>
                                      </p:cBhvr>
                                    </p:animEffect>
                                    <p:set>
                                      <p:cBhvr>
                                        <p:cTn id="51" dur="1" fill="hold">
                                          <p:stCondLst>
                                            <p:cond delay="999"/>
                                          </p:stCondLst>
                                        </p:cTn>
                                        <p:tgtEl>
                                          <p:spTgt spid="29"/>
                                        </p:tgtEl>
                                        <p:attrNameLst>
                                          <p:attrName>style.visibility</p:attrName>
                                        </p:attrNameLst>
                                      </p:cBhvr>
                                      <p:to>
                                        <p:strVal val="hidden"/>
                                      </p:to>
                                    </p:set>
                                  </p:childTnLst>
                                </p:cTn>
                              </p:par>
                              <p:par>
                                <p:cTn id="52" presetID="10" presetClass="entr" presetSubtype="0" fill="hold" grpId="0" nodeType="withEffect">
                                  <p:stCondLst>
                                    <p:cond delay="25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2000"/>
                                        <p:tgtEl>
                                          <p:spTgt spid="61"/>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2000"/>
                                        <p:tgtEl>
                                          <p:spTgt spid="62"/>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2000"/>
                                        <p:tgtEl>
                                          <p:spTgt spid="63"/>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2000"/>
                                        <p:tgtEl>
                                          <p:spTgt spid="68"/>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2000"/>
                                        <p:tgtEl>
                                          <p:spTgt spid="69"/>
                                        </p:tgtEl>
                                      </p:cBhvr>
                                    </p:animEffect>
                                  </p:childTnLst>
                                </p:cTn>
                              </p:par>
                              <p:par>
                                <p:cTn id="67" presetID="10" presetClass="entr" presetSubtype="0" fill="hold" grpId="0" nodeType="withEffect">
                                  <p:stCondLst>
                                    <p:cond delay="25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500"/>
                                        <p:tgtEl>
                                          <p:spTgt spid="6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66"/>
                                        </p:tgtEl>
                                      </p:cBhvr>
                                    </p:animEffect>
                                    <p:set>
                                      <p:cBhvr>
                                        <p:cTn id="84" dur="1" fill="hold">
                                          <p:stCondLst>
                                            <p:cond delay="499"/>
                                          </p:stCondLst>
                                        </p:cTn>
                                        <p:tgtEl>
                                          <p:spTgt spid="66"/>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5" grpId="0" animBg="1"/>
      <p:bldP spid="66" grpId="0" animBg="1"/>
      <p:bldP spid="66" grpId="1" animBg="1"/>
      <p:bldP spid="68" grpId="0" animBg="1"/>
      <p:bldP spid="69" grpId="0" animBg="1"/>
      <p:bldP spid="70" grpId="0" animBg="1"/>
      <p:bldP spid="7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Quantum Computations are Reversible</a:t>
            </a:r>
            <a:endParaRPr lang="en-GB" dirty="0"/>
          </a:p>
        </p:txBody>
      </p:sp>
      <p:sp>
        <p:nvSpPr>
          <p:cNvPr id="3" name="Content Placeholder 2"/>
          <p:cNvSpPr>
            <a:spLocks noGrp="1"/>
          </p:cNvSpPr>
          <p:nvPr>
            <p:ph idx="1"/>
          </p:nvPr>
        </p:nvSpPr>
        <p:spPr/>
        <p:txBody>
          <a:bodyPr/>
          <a:lstStyle/>
          <a:p>
            <a:pPr algn="ctr">
              <a:buNone/>
            </a:pPr>
            <a:endParaRPr lang="en-GB" dirty="0" smtClean="0"/>
          </a:p>
          <a:p>
            <a:pPr algn="ctr">
              <a:buNone/>
            </a:pPr>
            <a:endParaRPr lang="en-GB" dirty="0" smtClean="0"/>
          </a:p>
          <a:p>
            <a:pPr algn="ctr">
              <a:buNone/>
            </a:pPr>
            <a:r>
              <a:rPr lang="en-GB" dirty="0" smtClean="0"/>
              <a:t>WARNING!</a:t>
            </a:r>
          </a:p>
          <a:p>
            <a:pPr algn="ctr">
              <a:buNone/>
            </a:pPr>
            <a:r>
              <a:rPr lang="en-GB" dirty="0" smtClean="0"/>
              <a:t>Severe Scientific Reasoning Break ...</a:t>
            </a:r>
            <a:endParaRPr lang="en-GB" dirty="0"/>
          </a:p>
        </p:txBody>
      </p:sp>
      <p:pic>
        <p:nvPicPr>
          <p:cNvPr id="4" name="Picture 3" descr="Huh.jpg"/>
          <p:cNvPicPr>
            <a:picLocks noChangeAspect="1"/>
          </p:cNvPicPr>
          <p:nvPr/>
        </p:nvPicPr>
        <p:blipFill>
          <a:blip r:embed="rId2"/>
          <a:stretch>
            <a:fillRect/>
          </a:stretch>
        </p:blipFill>
        <p:spPr>
          <a:xfrm>
            <a:off x="3771900" y="3562350"/>
            <a:ext cx="1644650" cy="225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Quantum Computations are Reversible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71546"/>
                <a:ext cx="8229600" cy="5335604"/>
              </a:xfrm>
            </p:spPr>
            <p:txBody>
              <a:bodyPr>
                <a:normAutofit/>
              </a:bodyPr>
              <a:lstStyle/>
              <a:p>
                <a:r>
                  <a:rPr lang="en-GB" dirty="0" smtClean="0"/>
                  <a:t>Gates represented </a:t>
                </a:r>
                <a:r>
                  <a:rPr lang="en-GB" smtClean="0"/>
                  <a:t>by unitary </a:t>
                </a:r>
                <a:r>
                  <a:rPr lang="en-GB" dirty="0" smtClean="0"/>
                  <a:t>matrices</a:t>
                </a:r>
              </a:p>
              <a:p>
                <a:pPr marL="457200" lvl="1" indent="0">
                  <a:buNone/>
                </a:pPr>
                <a14:m>
                  <m:oMath xmlns:m="http://schemas.openxmlformats.org/officeDocument/2006/math">
                    <m:d>
                      <m:dPr>
                        <m:ctrlPr>
                          <a:rPr lang="en-GB" i="1" smtClean="0">
                            <a:latin typeface="Cambria Math"/>
                          </a:rPr>
                        </m:ctrlPr>
                      </m:dPr>
                      <m:e>
                        <m:f>
                          <m:fPr>
                            <m:type m:val="noBar"/>
                            <m:ctrlPr>
                              <a:rPr lang="en-GB" i="1" smtClean="0">
                                <a:latin typeface="Cambria Math"/>
                              </a:rPr>
                            </m:ctrlPr>
                          </m:fPr>
                          <m:num>
                            <m:r>
                              <a:rPr lang="en-GB" b="0" i="1" smtClean="0">
                                <a:latin typeface="Cambria Math"/>
                              </a:rPr>
                              <m:t>0     1</m:t>
                            </m:r>
                          </m:num>
                          <m:den>
                            <m:r>
                              <a:rPr lang="en-GB" b="0" i="1" smtClean="0">
                                <a:latin typeface="Cambria Math"/>
                              </a:rPr>
                              <m:t>1    0</m:t>
                            </m:r>
                          </m:den>
                        </m:f>
                      </m:e>
                    </m:d>
                    <m:r>
                      <a:rPr lang="en-GB" b="0" i="1" smtClean="0">
                        <a:latin typeface="Cambria Math"/>
                      </a:rPr>
                      <m:t> </m:t>
                    </m:r>
                    <m:r>
                      <a:rPr lang="en-GB" b="0" i="1" smtClean="0">
                        <a:latin typeface="Cambria Math"/>
                      </a:rPr>
                      <m:t>𝑜𝑟</m:t>
                    </m:r>
                    <m:r>
                      <a:rPr lang="en-GB" b="0" i="1" smtClean="0">
                        <a:latin typeface="Cambria Math"/>
                      </a:rPr>
                      <m:t> </m:t>
                    </m:r>
                    <m:d>
                      <m:dPr>
                        <m:ctrlPr>
                          <a:rPr lang="en-GB" b="0" i="1" smtClean="0">
                            <a:latin typeface="Cambria Math"/>
                          </a:rPr>
                        </m:ctrlPr>
                      </m:dPr>
                      <m:e>
                        <m:f>
                          <m:fPr>
                            <m:type m:val="noBar"/>
                            <m:ctrlPr>
                              <a:rPr lang="en-GB" b="0" i="1" smtClean="0">
                                <a:latin typeface="Cambria Math"/>
                              </a:rPr>
                            </m:ctrlPr>
                          </m:fPr>
                          <m:num>
                            <m:r>
                              <a:rPr lang="en-GB" b="0" i="1" smtClean="0">
                                <a:latin typeface="Cambria Math"/>
                              </a:rPr>
                              <m:t>0 −</m:t>
                            </m:r>
                            <m:r>
                              <a:rPr lang="en-GB" b="0" i="1" smtClean="0">
                                <a:latin typeface="Cambria Math"/>
                              </a:rPr>
                              <m:t>𝑖</m:t>
                            </m:r>
                          </m:num>
                          <m:den>
                            <m:r>
                              <a:rPr lang="en-GB" b="0" i="1" smtClean="0">
                                <a:latin typeface="Cambria Math"/>
                              </a:rPr>
                              <m:t>𝑖</m:t>
                            </m:r>
                            <m:r>
                              <a:rPr lang="en-GB" b="0" i="1" smtClean="0">
                                <a:latin typeface="Cambria Math"/>
                              </a:rPr>
                              <m:t>     0</m:t>
                            </m:r>
                          </m:den>
                        </m:f>
                      </m:e>
                    </m:d>
                    <m:r>
                      <a:rPr lang="en-GB" b="0" i="1" smtClean="0">
                        <a:latin typeface="Cambria Math"/>
                      </a:rPr>
                      <m:t> </m:t>
                    </m:r>
                    <m:r>
                      <a:rPr lang="en-GB" b="0" i="1" smtClean="0">
                        <a:latin typeface="Cambria Math"/>
                      </a:rPr>
                      <m:t>𝑜𝑟</m:t>
                    </m:r>
                    <m:d>
                      <m:dPr>
                        <m:ctrlPr>
                          <a:rPr lang="en-GB" b="0" i="1" smtClean="0">
                            <a:latin typeface="Cambria Math"/>
                          </a:rPr>
                        </m:ctrlPr>
                      </m:dPr>
                      <m:e>
                        <m:f>
                          <m:fPr>
                            <m:type m:val="noBar"/>
                            <m:ctrlPr>
                              <a:rPr lang="en-GB" b="0" i="1" smtClean="0">
                                <a:latin typeface="Cambria Math"/>
                              </a:rPr>
                            </m:ctrlPr>
                          </m:fPr>
                          <m:num>
                            <m:r>
                              <a:rPr lang="en-GB" b="0" i="1" smtClean="0">
                                <a:latin typeface="Cambria Math"/>
                              </a:rPr>
                              <m:t>1    0</m:t>
                            </m:r>
                          </m:num>
                          <m:den>
                            <m:r>
                              <a:rPr lang="en-GB" b="0" i="1" smtClean="0">
                                <a:latin typeface="Cambria Math"/>
                              </a:rPr>
                              <m:t>0 −1</m:t>
                            </m:r>
                          </m:den>
                        </m:f>
                      </m:e>
                    </m:d>
                    <m:r>
                      <a:rPr lang="en-GB" b="0" i="1" smtClean="0">
                        <a:latin typeface="Cambria Math"/>
                      </a:rPr>
                      <m:t> </m:t>
                    </m:r>
                    <m:r>
                      <a:rPr lang="en-GB" b="0" i="1" smtClean="0">
                        <a:latin typeface="Cambria Math"/>
                      </a:rPr>
                      <m:t>𝑜𝑟</m:t>
                    </m:r>
                    <m:r>
                      <a:rPr lang="en-GB" b="0" i="1" smtClean="0">
                        <a:latin typeface="Cambria Math"/>
                      </a:rPr>
                      <m:t> </m:t>
                    </m:r>
                    <m:d>
                      <m:dPr>
                        <m:ctrlPr>
                          <a:rPr lang="en-GB" b="0" i="1" smtClean="0">
                            <a:latin typeface="Cambria Math"/>
                          </a:rPr>
                        </m:ctrlPr>
                      </m:dPr>
                      <m:e>
                        <m:f>
                          <m:fPr>
                            <m:type m:val="noBar"/>
                            <m:ctrlPr>
                              <a:rPr lang="en-GB" b="0" i="1" smtClean="0">
                                <a:latin typeface="Cambria Math"/>
                              </a:rPr>
                            </m:ctrlPr>
                          </m:fPr>
                          <m:num>
                            <m:r>
                              <a:rPr lang="en-GB" b="0" i="1" smtClean="0">
                                <a:latin typeface="Cambria Math"/>
                              </a:rPr>
                              <m:t>1     0</m:t>
                            </m:r>
                          </m:num>
                          <m:den>
                            <m:r>
                              <a:rPr lang="en-GB" b="0" i="1" smtClean="0">
                                <a:latin typeface="Cambria Math"/>
                              </a:rPr>
                              <m:t>0     1</m:t>
                            </m:r>
                          </m:den>
                        </m:f>
                      </m:e>
                    </m:d>
                  </m:oMath>
                </a14:m>
                <a:r>
                  <a:rPr lang="en-GB" i="1" dirty="0" smtClean="0"/>
                  <a:t> </a:t>
                </a:r>
              </a:p>
              <a:p>
                <a:r>
                  <a:rPr lang="en-GB" dirty="0" smtClean="0"/>
                  <a:t>All unitary matrices have inverse matrices that are also unitary</a:t>
                </a:r>
              </a:p>
              <a:p>
                <a:r>
                  <a:rPr lang="en-GB" dirty="0" smtClean="0"/>
                  <a:t>… so all quantum gates are reversible …</a:t>
                </a:r>
              </a:p>
              <a:p>
                <a:r>
                  <a:rPr lang="en-GB" dirty="0" smtClean="0"/>
                  <a:t>… gates represent computations …</a:t>
                </a:r>
              </a:p>
              <a:p>
                <a:r>
                  <a:rPr lang="en-GB" dirty="0" smtClean="0"/>
                  <a:t>… so all quantum computations are reversible.</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71546"/>
                <a:ext cx="8229600" cy="5335604"/>
              </a:xfrm>
              <a:blipFill rotWithShape="1">
                <a:blip r:embed="rId2"/>
                <a:stretch>
                  <a:fillRect l="-1630" t="-1486" r="-2074"/>
                </a:stretch>
              </a:blipFill>
            </p:spPr>
            <p:txBody>
              <a:bodyPr/>
              <a:lstStyle/>
              <a:p>
                <a:r>
                  <a:rPr lang="en-GB">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Quantum Computations are Reversible</a:t>
            </a:r>
            <a:endParaRPr lang="en-GB" dirty="0"/>
          </a:p>
        </p:txBody>
      </p:sp>
      <p:sp>
        <p:nvSpPr>
          <p:cNvPr id="3" name="Content Placeholder 2"/>
          <p:cNvSpPr>
            <a:spLocks noGrp="1"/>
          </p:cNvSpPr>
          <p:nvPr>
            <p:ph idx="1"/>
          </p:nvPr>
        </p:nvSpPr>
        <p:spPr/>
        <p:txBody>
          <a:bodyPr/>
          <a:lstStyle/>
          <a:p>
            <a:pPr algn="ctr">
              <a:buNone/>
            </a:pPr>
            <a:endParaRPr lang="en-GB" dirty="0" smtClean="0"/>
          </a:p>
          <a:p>
            <a:pPr algn="ctr">
              <a:buNone/>
            </a:pPr>
            <a:endParaRPr lang="en-GB" dirty="0" smtClean="0"/>
          </a:p>
          <a:p>
            <a:pPr algn="ctr">
              <a:buNone/>
            </a:pPr>
            <a:r>
              <a:rPr lang="en-GB" dirty="0" smtClean="0"/>
              <a:t>END OF </a:t>
            </a:r>
          </a:p>
          <a:p>
            <a:pPr algn="ctr">
              <a:buNone/>
            </a:pPr>
            <a:r>
              <a:rPr lang="en-GB" dirty="0" smtClean="0"/>
              <a:t>Severe Scientific Reasoning Break ...</a:t>
            </a:r>
            <a:endParaRPr lang="en-GB" dirty="0"/>
          </a:p>
        </p:txBody>
      </p:sp>
      <p:pic>
        <p:nvPicPr>
          <p:cNvPr id="4" name="Picture 3" descr="Huh.jpg"/>
          <p:cNvPicPr>
            <a:picLocks noChangeAspect="1"/>
          </p:cNvPicPr>
          <p:nvPr/>
        </p:nvPicPr>
        <p:blipFill>
          <a:blip r:embed="rId2"/>
          <a:stretch>
            <a:fillRect/>
          </a:stretch>
        </p:blipFill>
        <p:spPr>
          <a:xfrm>
            <a:off x="3771900" y="3562350"/>
            <a:ext cx="1644650" cy="225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289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36885" y="1930185"/>
            <a:ext cx="1476840" cy="1806008"/>
          </a:xfrm>
          <a:prstGeom prst="rect">
            <a:avLst/>
          </a:prstGeom>
          <a:solidFill>
            <a:schemeClr val="accent3">
              <a:lumMod val="75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a:t>
            </a:r>
            <a:r>
              <a:rPr lang="en-GB" sz="2400" dirty="0" smtClean="0"/>
              <a:t>(x)</a:t>
            </a:r>
            <a:endParaRPr lang="en-GB" sz="2400" dirty="0"/>
          </a:p>
        </p:txBody>
      </p:sp>
      <p:grpSp>
        <p:nvGrpSpPr>
          <p:cNvPr id="34" name="Group 33"/>
          <p:cNvGrpSpPr/>
          <p:nvPr/>
        </p:nvGrpSpPr>
        <p:grpSpPr>
          <a:xfrm>
            <a:off x="5022050" y="1910445"/>
            <a:ext cx="1440160" cy="1778425"/>
            <a:chOff x="4752020" y="1977225"/>
            <a:chExt cx="1440160" cy="1778425"/>
          </a:xfrm>
        </p:grpSpPr>
        <p:cxnSp>
          <p:nvCxnSpPr>
            <p:cNvPr id="8" name="Straight Connector 7"/>
            <p:cNvCxnSpPr/>
            <p:nvPr/>
          </p:nvCxnSpPr>
          <p:spPr>
            <a:xfrm rot="10800000">
              <a:off x="4752020" y="2228850"/>
              <a:ext cx="666750" cy="1588"/>
            </a:xfrm>
            <a:prstGeom prst="line">
              <a:avLst/>
            </a:prstGeom>
            <a:ln>
              <a:headEnd type="triangle"/>
              <a:tailEnd type="none"/>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rot="10800000">
              <a:off x="4752020" y="3562350"/>
              <a:ext cx="666750" cy="1588"/>
            </a:xfrm>
            <a:prstGeom prst="line">
              <a:avLst/>
            </a:prstGeom>
            <a:ln>
              <a:headEnd type="triangle"/>
              <a:tailEnd type="none"/>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5453003" y="1977225"/>
              <a:ext cx="317716" cy="461665"/>
            </a:xfrm>
            <a:prstGeom prst="rect">
              <a:avLst/>
            </a:prstGeom>
            <a:noFill/>
          </p:spPr>
          <p:txBody>
            <a:bodyPr wrap="none" rtlCol="0">
              <a:spAutoFit/>
            </a:bodyPr>
            <a:lstStyle/>
            <a:p>
              <a:r>
                <a:rPr lang="en-GB" sz="2400" dirty="0" smtClean="0">
                  <a:solidFill>
                    <a:schemeClr val="bg1"/>
                  </a:solidFill>
                </a:rPr>
                <a:t>x</a:t>
              </a:r>
              <a:endParaRPr lang="en-GB" sz="2400" dirty="0">
                <a:solidFill>
                  <a:schemeClr val="bg1"/>
                </a:solidFill>
              </a:endParaRPr>
            </a:p>
          </p:txBody>
        </p:sp>
        <p:sp>
          <p:nvSpPr>
            <p:cNvPr id="14" name="TextBox 13"/>
            <p:cNvSpPr txBox="1"/>
            <p:nvPr/>
          </p:nvSpPr>
          <p:spPr>
            <a:xfrm>
              <a:off x="5453003" y="3293985"/>
              <a:ext cx="739177" cy="461665"/>
            </a:xfrm>
            <a:prstGeom prst="rect">
              <a:avLst/>
            </a:prstGeom>
            <a:noFill/>
          </p:spPr>
          <p:txBody>
            <a:bodyPr wrap="none" rtlCol="0">
              <a:spAutoFit/>
            </a:bodyPr>
            <a:lstStyle/>
            <a:p>
              <a:r>
                <a:rPr lang="en-GB" sz="2400" dirty="0" smtClean="0">
                  <a:solidFill>
                    <a:schemeClr val="bg1"/>
                  </a:solidFill>
                </a:rPr>
                <a:t>yf(x)</a:t>
              </a:r>
              <a:endParaRPr lang="en-GB" sz="2400" dirty="0">
                <a:solidFill>
                  <a:schemeClr val="bg1"/>
                </a:solidFill>
              </a:endParaRPr>
            </a:p>
          </p:txBody>
        </p:sp>
      </p:grpSp>
      <p:sp>
        <p:nvSpPr>
          <p:cNvPr id="15" name="Title 1"/>
          <p:cNvSpPr>
            <a:spLocks noGrp="1"/>
          </p:cNvSpPr>
          <p:nvPr>
            <p:ph type="title"/>
          </p:nvPr>
        </p:nvSpPr>
        <p:spPr/>
        <p:txBody>
          <a:bodyPr>
            <a:normAutofit fontScale="90000"/>
          </a:bodyPr>
          <a:lstStyle/>
          <a:p>
            <a:r>
              <a:rPr lang="en-GB" dirty="0" smtClean="0"/>
              <a:t>Quantum Computations are Reversible</a:t>
            </a:r>
            <a:endParaRPr lang="en-GB" dirty="0"/>
          </a:p>
        </p:txBody>
      </p:sp>
      <p:sp>
        <p:nvSpPr>
          <p:cNvPr id="17" name="Content Placeholder 2"/>
          <p:cNvSpPr>
            <a:spLocks noGrp="1"/>
          </p:cNvSpPr>
          <p:nvPr>
            <p:ph idx="1"/>
          </p:nvPr>
        </p:nvSpPr>
        <p:spPr>
          <a:xfrm>
            <a:off x="457200" y="4374104"/>
            <a:ext cx="8229600" cy="2033045"/>
          </a:xfrm>
        </p:spPr>
        <p:txBody>
          <a:bodyPr>
            <a:normAutofit/>
          </a:bodyPr>
          <a:lstStyle/>
          <a:p>
            <a:r>
              <a:rPr lang="en-GB" dirty="0" smtClean="0"/>
              <a:t>Must have same number of outputs as inputs</a:t>
            </a:r>
          </a:p>
          <a:p>
            <a:r>
              <a:rPr lang="en-GB" dirty="0" smtClean="0"/>
              <a:t>Must preserve the original input</a:t>
            </a:r>
          </a:p>
          <a:p>
            <a:r>
              <a:rPr lang="en-GB" dirty="0" smtClean="0"/>
              <a:t>Copies the result to the ‘control’ QuBit</a:t>
            </a:r>
            <a:endParaRPr lang="en-GB" dirty="0"/>
          </a:p>
        </p:txBody>
      </p:sp>
      <p:grpSp>
        <p:nvGrpSpPr>
          <p:cNvPr id="35" name="Group 34"/>
          <p:cNvGrpSpPr/>
          <p:nvPr/>
        </p:nvGrpSpPr>
        <p:grpSpPr>
          <a:xfrm>
            <a:off x="2537682" y="1898830"/>
            <a:ext cx="999203" cy="1778425"/>
            <a:chOff x="2267652" y="1965610"/>
            <a:chExt cx="999203" cy="1778425"/>
          </a:xfrm>
        </p:grpSpPr>
        <p:sp>
          <p:nvSpPr>
            <p:cNvPr id="11" name="TextBox 10"/>
            <p:cNvSpPr txBox="1"/>
            <p:nvPr/>
          </p:nvSpPr>
          <p:spPr>
            <a:xfrm>
              <a:off x="2267652" y="1965610"/>
              <a:ext cx="317716" cy="461665"/>
            </a:xfrm>
            <a:prstGeom prst="rect">
              <a:avLst/>
            </a:prstGeom>
            <a:noFill/>
          </p:spPr>
          <p:txBody>
            <a:bodyPr wrap="none" rtlCol="0">
              <a:spAutoFit/>
            </a:bodyPr>
            <a:lstStyle/>
            <a:p>
              <a:r>
                <a:rPr lang="en-GB" sz="2400" dirty="0" smtClean="0">
                  <a:solidFill>
                    <a:schemeClr val="bg1"/>
                  </a:solidFill>
                </a:rPr>
                <a:t>x</a:t>
              </a:r>
              <a:endParaRPr lang="en-GB" sz="2400" dirty="0">
                <a:solidFill>
                  <a:schemeClr val="bg1"/>
                </a:solidFill>
              </a:endParaRPr>
            </a:p>
          </p:txBody>
        </p:sp>
        <p:sp>
          <p:nvSpPr>
            <p:cNvPr id="13" name="TextBox 12"/>
            <p:cNvSpPr txBox="1"/>
            <p:nvPr/>
          </p:nvSpPr>
          <p:spPr>
            <a:xfrm>
              <a:off x="2267652" y="3282370"/>
              <a:ext cx="324128" cy="461665"/>
            </a:xfrm>
            <a:prstGeom prst="rect">
              <a:avLst/>
            </a:prstGeom>
            <a:noFill/>
          </p:spPr>
          <p:txBody>
            <a:bodyPr wrap="none" rtlCol="0">
              <a:spAutoFit/>
            </a:bodyPr>
            <a:lstStyle/>
            <a:p>
              <a:r>
                <a:rPr lang="en-GB" sz="2400" dirty="0" smtClean="0">
                  <a:solidFill>
                    <a:schemeClr val="bg1"/>
                  </a:solidFill>
                </a:rPr>
                <a:t>y</a:t>
              </a:r>
              <a:endParaRPr lang="en-GB" sz="2400" dirty="0">
                <a:solidFill>
                  <a:schemeClr val="bg1"/>
                </a:solidFill>
              </a:endParaRPr>
            </a:p>
          </p:txBody>
        </p:sp>
        <p:cxnSp>
          <p:nvCxnSpPr>
            <p:cNvPr id="28" name="Straight Connector 27"/>
            <p:cNvCxnSpPr/>
            <p:nvPr/>
          </p:nvCxnSpPr>
          <p:spPr>
            <a:xfrm rot="10800000">
              <a:off x="2600105" y="2235640"/>
              <a:ext cx="666750" cy="1588"/>
            </a:xfrm>
            <a:prstGeom prst="line">
              <a:avLst/>
            </a:prstGeom>
            <a:ln>
              <a:headEnd type="triangle"/>
              <a:tailEnd type="none"/>
            </a:ln>
          </p:spPr>
          <p:style>
            <a:lnRef idx="3">
              <a:schemeClr val="accent3"/>
            </a:lnRef>
            <a:fillRef idx="0">
              <a:schemeClr val="accent3"/>
            </a:fillRef>
            <a:effectRef idx="2">
              <a:schemeClr val="accent3"/>
            </a:effectRef>
            <a:fontRef idx="minor">
              <a:schemeClr val="tx1"/>
            </a:fontRef>
          </p:style>
        </p:cxnSp>
        <p:cxnSp>
          <p:nvCxnSpPr>
            <p:cNvPr id="29" name="Straight Connector 28"/>
            <p:cNvCxnSpPr/>
            <p:nvPr/>
          </p:nvCxnSpPr>
          <p:spPr>
            <a:xfrm rot="10800000">
              <a:off x="2600104" y="3552429"/>
              <a:ext cx="666750" cy="1588"/>
            </a:xfrm>
            <a:prstGeom prst="line">
              <a:avLst/>
            </a:prstGeom>
            <a:ln>
              <a:headEnd type="triangle"/>
              <a:tailEnd type="none"/>
            </a:ln>
          </p:spPr>
          <p:style>
            <a:lnRef idx="3">
              <a:schemeClr val="accent3"/>
            </a:lnRef>
            <a:fillRef idx="0">
              <a:schemeClr val="accent3"/>
            </a:fillRef>
            <a:effectRef idx="2">
              <a:schemeClr val="accent3"/>
            </a:effectRef>
            <a:fontRef idx="minor">
              <a:schemeClr val="tx1"/>
            </a:fontRef>
          </p:style>
        </p:cxnSp>
      </p:grpSp>
      <p:grpSp>
        <p:nvGrpSpPr>
          <p:cNvPr id="33" name="Group 32"/>
          <p:cNvGrpSpPr/>
          <p:nvPr/>
        </p:nvGrpSpPr>
        <p:grpSpPr>
          <a:xfrm>
            <a:off x="3536884" y="2162070"/>
            <a:ext cx="1485166" cy="1335165"/>
            <a:chOff x="3266854" y="2228850"/>
            <a:chExt cx="1485166" cy="1335165"/>
          </a:xfrm>
        </p:grpSpPr>
        <p:cxnSp>
          <p:nvCxnSpPr>
            <p:cNvPr id="20" name="Straight Connector 19"/>
            <p:cNvCxnSpPr/>
            <p:nvPr/>
          </p:nvCxnSpPr>
          <p:spPr>
            <a:xfrm>
              <a:off x="4346974" y="2230439"/>
              <a:ext cx="1" cy="1331911"/>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p:nvPr/>
          </p:nvCxnSpPr>
          <p:spPr>
            <a:xfrm>
              <a:off x="3266854" y="2228850"/>
              <a:ext cx="1476841" cy="1589"/>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Straight Connector 31"/>
            <p:cNvCxnSpPr/>
            <p:nvPr/>
          </p:nvCxnSpPr>
          <p:spPr>
            <a:xfrm>
              <a:off x="3275179" y="3562426"/>
              <a:ext cx="1476841" cy="1589"/>
            </a:xfrm>
            <a:prstGeom prst="line">
              <a:avLst/>
            </a:prstGeom>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72642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 Basic Quantum Algorithm</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5625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Basic Quantum Algorithm</a:t>
            </a:r>
            <a:endParaRPr lang="en-GB" dirty="0"/>
          </a:p>
        </p:txBody>
      </p:sp>
      <p:sp>
        <p:nvSpPr>
          <p:cNvPr id="3" name="Content Placeholder 2"/>
          <p:cNvSpPr>
            <a:spLocks noGrp="1"/>
          </p:cNvSpPr>
          <p:nvPr>
            <p:ph idx="1"/>
          </p:nvPr>
        </p:nvSpPr>
        <p:spPr/>
        <p:txBody>
          <a:bodyPr/>
          <a:lstStyle/>
          <a:p>
            <a:r>
              <a:rPr lang="en-GB" dirty="0" smtClean="0"/>
              <a:t>A Program is a way of preparing a computer to carry out a Computation</a:t>
            </a:r>
          </a:p>
          <a:p>
            <a:endParaRPr lang="en-GB" dirty="0"/>
          </a:p>
          <a:p>
            <a:r>
              <a:rPr lang="en-GB" dirty="0" smtClean="0"/>
              <a:t>A Computation is a problem to which an Algorithm is a solution</a:t>
            </a:r>
          </a:p>
          <a:p>
            <a:endParaRPr lang="en-GB" dirty="0" smtClean="0"/>
          </a:p>
          <a:p>
            <a:r>
              <a:rPr lang="en-GB" dirty="0" smtClean="0"/>
              <a:t>An Algorithm is a Hardware-independent specification of a Computation</a:t>
            </a:r>
          </a:p>
          <a:p>
            <a:endParaRPr lang="en-GB" dirty="0" smtClean="0"/>
          </a:p>
          <a:p>
            <a:endParaRPr lang="en-GB" dirty="0" smtClean="0"/>
          </a:p>
          <a:p>
            <a:endParaRPr lang="en-GB" dirty="0" smtClean="0"/>
          </a:p>
          <a:p>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 Basic Quantum Algorithm</a:t>
            </a:r>
            <a:endParaRPr lang="en-GB" dirty="0"/>
          </a:p>
        </p:txBody>
      </p:sp>
      <p:grpSp>
        <p:nvGrpSpPr>
          <p:cNvPr id="2" name="Group 1"/>
          <p:cNvGrpSpPr/>
          <p:nvPr/>
        </p:nvGrpSpPr>
        <p:grpSpPr>
          <a:xfrm>
            <a:off x="3194050" y="1828800"/>
            <a:ext cx="2783877" cy="2178050"/>
            <a:chOff x="3194050" y="1828800"/>
            <a:chExt cx="2783877" cy="2178050"/>
          </a:xfrm>
        </p:grpSpPr>
        <p:sp>
          <p:nvSpPr>
            <p:cNvPr id="5" name="Rectangle 4"/>
            <p:cNvSpPr/>
            <p:nvPr/>
          </p:nvSpPr>
          <p:spPr>
            <a:xfrm>
              <a:off x="3860800" y="1828800"/>
              <a:ext cx="1244600" cy="217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bg1"/>
                  </a:solidFill>
                </a:rPr>
                <a:t>f</a:t>
              </a:r>
              <a:endParaRPr lang="en-GB" sz="4400" dirty="0">
                <a:solidFill>
                  <a:schemeClr val="bg1"/>
                </a:solidFill>
              </a:endParaRPr>
            </a:p>
          </p:txBody>
        </p:sp>
        <p:cxnSp>
          <p:nvCxnSpPr>
            <p:cNvPr id="7" name="Straight Connector 6"/>
            <p:cNvCxnSpPr/>
            <p:nvPr/>
          </p:nvCxnSpPr>
          <p:spPr>
            <a:xfrm rot="10800000">
              <a:off x="3194050" y="222885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105400" y="222885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3194050" y="356235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5105400" y="3562350"/>
              <a:ext cx="666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27400" y="1859518"/>
              <a:ext cx="317716" cy="461665"/>
            </a:xfrm>
            <a:prstGeom prst="rect">
              <a:avLst/>
            </a:prstGeom>
            <a:noFill/>
          </p:spPr>
          <p:txBody>
            <a:bodyPr wrap="none" rtlCol="0">
              <a:spAutoFit/>
            </a:bodyPr>
            <a:lstStyle/>
            <a:p>
              <a:r>
                <a:rPr lang="en-GB" sz="2400" dirty="0" smtClean="0">
                  <a:solidFill>
                    <a:schemeClr val="bg1"/>
                  </a:solidFill>
                </a:rPr>
                <a:t>x</a:t>
              </a:r>
              <a:endParaRPr lang="en-GB" sz="2400" dirty="0">
                <a:solidFill>
                  <a:schemeClr val="bg1"/>
                </a:solidFill>
              </a:endParaRPr>
            </a:p>
          </p:txBody>
        </p:sp>
        <p:sp>
          <p:nvSpPr>
            <p:cNvPr id="14" name="TextBox 13"/>
            <p:cNvSpPr txBox="1"/>
            <p:nvPr/>
          </p:nvSpPr>
          <p:spPr>
            <a:xfrm>
              <a:off x="5283200" y="1859518"/>
              <a:ext cx="317716" cy="461665"/>
            </a:xfrm>
            <a:prstGeom prst="rect">
              <a:avLst/>
            </a:prstGeom>
            <a:noFill/>
          </p:spPr>
          <p:txBody>
            <a:bodyPr wrap="none" rtlCol="0">
              <a:spAutoFit/>
            </a:bodyPr>
            <a:lstStyle/>
            <a:p>
              <a:r>
                <a:rPr lang="en-GB" sz="2400" dirty="0" smtClean="0">
                  <a:solidFill>
                    <a:schemeClr val="bg1"/>
                  </a:solidFill>
                </a:rPr>
                <a:t>x</a:t>
              </a:r>
              <a:endParaRPr lang="en-GB" sz="2400" dirty="0">
                <a:solidFill>
                  <a:schemeClr val="bg1"/>
                </a:solidFill>
              </a:endParaRPr>
            </a:p>
          </p:txBody>
        </p:sp>
        <p:sp>
          <p:nvSpPr>
            <p:cNvPr id="15" name="TextBox 14"/>
            <p:cNvSpPr txBox="1"/>
            <p:nvPr/>
          </p:nvSpPr>
          <p:spPr>
            <a:xfrm>
              <a:off x="3327400" y="3193018"/>
              <a:ext cx="324128" cy="461665"/>
            </a:xfrm>
            <a:prstGeom prst="rect">
              <a:avLst/>
            </a:prstGeom>
            <a:noFill/>
          </p:spPr>
          <p:txBody>
            <a:bodyPr wrap="none" rtlCol="0">
              <a:spAutoFit/>
            </a:bodyPr>
            <a:lstStyle/>
            <a:p>
              <a:r>
                <a:rPr lang="en-GB" sz="2400" dirty="0" smtClean="0">
                  <a:solidFill>
                    <a:schemeClr val="bg1"/>
                  </a:solidFill>
                </a:rPr>
                <a:t>y</a:t>
              </a:r>
              <a:endParaRPr lang="en-GB" sz="2400" dirty="0">
                <a:solidFill>
                  <a:schemeClr val="bg1"/>
                </a:solidFill>
              </a:endParaRPr>
            </a:p>
          </p:txBody>
        </p:sp>
        <p:sp>
          <p:nvSpPr>
            <p:cNvPr id="16" name="TextBox 15"/>
            <p:cNvSpPr txBox="1"/>
            <p:nvPr/>
          </p:nvSpPr>
          <p:spPr>
            <a:xfrm>
              <a:off x="5238750" y="3193018"/>
              <a:ext cx="739177" cy="461665"/>
            </a:xfrm>
            <a:prstGeom prst="rect">
              <a:avLst/>
            </a:prstGeom>
            <a:noFill/>
          </p:spPr>
          <p:txBody>
            <a:bodyPr wrap="none" rtlCol="0">
              <a:spAutoFit/>
            </a:bodyPr>
            <a:lstStyle/>
            <a:p>
              <a:r>
                <a:rPr lang="en-GB" sz="2400" dirty="0" smtClean="0">
                  <a:solidFill>
                    <a:schemeClr val="bg1"/>
                  </a:solidFill>
                </a:rPr>
                <a:t>yf(x)</a:t>
              </a:r>
              <a:endParaRPr lang="en-GB" sz="2400" dirty="0">
                <a:solidFill>
                  <a:schemeClr val="bg1"/>
                </a:solidFill>
              </a:endParaRPr>
            </a:p>
          </p:txBody>
        </p:sp>
      </p:grpSp>
      <p:graphicFrame>
        <p:nvGraphicFramePr>
          <p:cNvPr id="3" name="Diagram 2"/>
          <p:cNvGraphicFramePr/>
          <p:nvPr>
            <p:extLst>
              <p:ext uri="{D42A27DB-BD31-4B8C-83A1-F6EECF244321}">
                <p14:modId xmlns:p14="http://schemas.microsoft.com/office/powerpoint/2010/main" val="3547569619"/>
              </p:ext>
            </p:extLst>
          </p:nvPr>
        </p:nvGraphicFramePr>
        <p:xfrm>
          <a:off x="251520" y="4239090"/>
          <a:ext cx="8640959" cy="2205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0" y="998730"/>
            <a:ext cx="9144000" cy="830997"/>
          </a:xfrm>
          <a:prstGeom prst="rect">
            <a:avLst/>
          </a:prstGeom>
          <a:noFill/>
        </p:spPr>
        <p:txBody>
          <a:bodyPr wrap="square" rtlCol="0">
            <a:spAutoFit/>
          </a:bodyPr>
          <a:lstStyle/>
          <a:p>
            <a:pPr algn="ctr"/>
            <a:r>
              <a:rPr lang="en-GB" sz="2400" dirty="0" smtClean="0">
                <a:solidFill>
                  <a:schemeClr val="bg1"/>
                </a:solidFill>
              </a:rPr>
              <a:t>Question: Can we find out what the Boolean function f(x) is without looking inside the Black Box?</a:t>
            </a:r>
            <a:endParaRPr lang="en-GB"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807156DE-58BF-48FA-B38C-089A4DD9B6D4}"/>
                                            </p:graphicEl>
                                          </p:spTgt>
                                        </p:tgtEl>
                                        <p:attrNameLst>
                                          <p:attrName>style.visibility</p:attrName>
                                        </p:attrNameLst>
                                      </p:cBhvr>
                                      <p:to>
                                        <p:strVal val="visible"/>
                                      </p:to>
                                    </p:set>
                                    <p:animEffect transition="in" filter="fade">
                                      <p:cBhvr>
                                        <p:cTn id="7" dur="500"/>
                                        <p:tgtEl>
                                          <p:spTgt spid="3">
                                            <p:graphicEl>
                                              <a:dgm id="{807156DE-58BF-48FA-B38C-089A4DD9B6D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A2DD8520-3282-465B-B303-FB721C516764}"/>
                                            </p:graphicEl>
                                          </p:spTgt>
                                        </p:tgtEl>
                                        <p:attrNameLst>
                                          <p:attrName>style.visibility</p:attrName>
                                        </p:attrNameLst>
                                      </p:cBhvr>
                                      <p:to>
                                        <p:strVal val="visible"/>
                                      </p:to>
                                    </p:set>
                                    <p:animEffect transition="in" filter="fade">
                                      <p:cBhvr>
                                        <p:cTn id="12" dur="500"/>
                                        <p:tgtEl>
                                          <p:spTgt spid="3">
                                            <p:graphicEl>
                                              <a:dgm id="{A2DD8520-3282-465B-B303-FB721C51676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2DF39969-78A6-4240-8FE4-F0A1A2C6D80E}"/>
                                            </p:graphicEl>
                                          </p:spTgt>
                                        </p:tgtEl>
                                        <p:attrNameLst>
                                          <p:attrName>style.visibility</p:attrName>
                                        </p:attrNameLst>
                                      </p:cBhvr>
                                      <p:to>
                                        <p:strVal val="visible"/>
                                      </p:to>
                                    </p:set>
                                    <p:animEffect transition="in" filter="fade">
                                      <p:cBhvr>
                                        <p:cTn id="15" dur="500"/>
                                        <p:tgtEl>
                                          <p:spTgt spid="3">
                                            <p:graphicEl>
                                              <a:dgm id="{2DF39969-78A6-4240-8FE4-F0A1A2C6D80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DA22BC94-76EC-42E4-8B0E-2374474A08F7}"/>
                                            </p:graphicEl>
                                          </p:spTgt>
                                        </p:tgtEl>
                                        <p:attrNameLst>
                                          <p:attrName>style.visibility</p:attrName>
                                        </p:attrNameLst>
                                      </p:cBhvr>
                                      <p:to>
                                        <p:strVal val="visible"/>
                                      </p:to>
                                    </p:set>
                                    <p:animEffect transition="in" filter="fade">
                                      <p:cBhvr>
                                        <p:cTn id="18" dur="500"/>
                                        <p:tgtEl>
                                          <p:spTgt spid="3">
                                            <p:graphicEl>
                                              <a:dgm id="{DA22BC94-76EC-42E4-8B0E-2374474A08F7}"/>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1DADC84F-371A-46BA-A9BE-6E639505511C}"/>
                                            </p:graphicEl>
                                          </p:spTgt>
                                        </p:tgtEl>
                                        <p:attrNameLst>
                                          <p:attrName>style.visibility</p:attrName>
                                        </p:attrNameLst>
                                      </p:cBhvr>
                                      <p:to>
                                        <p:strVal val="visible"/>
                                      </p:to>
                                    </p:set>
                                    <p:animEffect transition="in" filter="fade">
                                      <p:cBhvr>
                                        <p:cTn id="21" dur="500"/>
                                        <p:tgtEl>
                                          <p:spTgt spid="3">
                                            <p:graphicEl>
                                              <a:dgm id="{1DADC84F-371A-46BA-A9BE-6E639505511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graphicEl>
                                              <a:dgm id="{3B68F6E7-7FC4-4C9E-AED6-9FD74AEA61BB}"/>
                                            </p:graphicEl>
                                          </p:spTgt>
                                        </p:tgtEl>
                                        <p:attrNameLst>
                                          <p:attrName>style.visibility</p:attrName>
                                        </p:attrNameLst>
                                      </p:cBhvr>
                                      <p:to>
                                        <p:strVal val="visible"/>
                                      </p:to>
                                    </p:set>
                                    <p:animEffect transition="in" filter="fade">
                                      <p:cBhvr>
                                        <p:cTn id="24" dur="500"/>
                                        <p:tgtEl>
                                          <p:spTgt spid="3">
                                            <p:graphicEl>
                                              <a:dgm id="{3B68F6E7-7FC4-4C9E-AED6-9FD74AEA61BB}"/>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graphicEl>
                                              <a:dgm id="{8EF57370-219D-41B1-99B8-87300628654C}"/>
                                            </p:graphicEl>
                                          </p:spTgt>
                                        </p:tgtEl>
                                        <p:attrNameLst>
                                          <p:attrName>style.visibility</p:attrName>
                                        </p:attrNameLst>
                                      </p:cBhvr>
                                      <p:to>
                                        <p:strVal val="visible"/>
                                      </p:to>
                                    </p:set>
                                    <p:animEffect transition="in" filter="fade">
                                      <p:cBhvr>
                                        <p:cTn id="27" dur="500"/>
                                        <p:tgtEl>
                                          <p:spTgt spid="3">
                                            <p:graphicEl>
                                              <a:dgm id="{8EF57370-219D-41B1-99B8-87300628654C}"/>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graphicEl>
                                              <a:dgm id="{058CA9BD-F2C0-4EB4-A85F-8050B095503D}"/>
                                            </p:graphicEl>
                                          </p:spTgt>
                                        </p:tgtEl>
                                        <p:attrNameLst>
                                          <p:attrName>style.visibility</p:attrName>
                                        </p:attrNameLst>
                                      </p:cBhvr>
                                      <p:to>
                                        <p:strVal val="visible"/>
                                      </p:to>
                                    </p:set>
                                    <p:animEffect transition="in" filter="fade">
                                      <p:cBhvr>
                                        <p:cTn id="30" dur="500"/>
                                        <p:tgtEl>
                                          <p:spTgt spid="3">
                                            <p:graphicEl>
                                              <a:dgm id="{058CA9BD-F2C0-4EB4-A85F-8050B095503D}"/>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graphicEl>
                                              <a:dgm id="{3660BA5D-5984-4816-BCDD-EED4187D6290}"/>
                                            </p:graphicEl>
                                          </p:spTgt>
                                        </p:tgtEl>
                                        <p:attrNameLst>
                                          <p:attrName>style.visibility</p:attrName>
                                        </p:attrNameLst>
                                      </p:cBhvr>
                                      <p:to>
                                        <p:strVal val="visible"/>
                                      </p:to>
                                    </p:set>
                                    <p:animEffect transition="in" filter="fade">
                                      <p:cBhvr>
                                        <p:cTn id="33" dur="500"/>
                                        <p:tgtEl>
                                          <p:spTgt spid="3">
                                            <p:graphicEl>
                                              <a:dgm id="{3660BA5D-5984-4816-BCDD-EED4187D62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AtOnc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 Basic Quantum Algorithm</a:t>
            </a:r>
            <a:endParaRPr lang="en-GB" dirty="0"/>
          </a:p>
        </p:txBody>
      </p:sp>
      <p:sp>
        <p:nvSpPr>
          <p:cNvPr id="5" name="Rectangle 4"/>
          <p:cNvSpPr/>
          <p:nvPr/>
        </p:nvSpPr>
        <p:spPr>
          <a:xfrm>
            <a:off x="1863376" y="1428750"/>
            <a:ext cx="1244600" cy="217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bg1"/>
                </a:solidFill>
              </a:rPr>
              <a:t>f</a:t>
            </a:r>
            <a:endParaRPr lang="en-GB" sz="4400" dirty="0">
              <a:solidFill>
                <a:schemeClr val="bg1"/>
              </a:solidFill>
            </a:endParaRPr>
          </a:p>
        </p:txBody>
      </p:sp>
      <p:cxnSp>
        <p:nvCxnSpPr>
          <p:cNvPr id="7" name="Straight Connector 6"/>
          <p:cNvCxnSpPr/>
          <p:nvPr/>
        </p:nvCxnSpPr>
        <p:spPr>
          <a:xfrm rot="10800000">
            <a:off x="1196626" y="18288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3107976" y="18288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196626" y="31623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3107976" y="3162300"/>
            <a:ext cx="666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69431" y="1459468"/>
            <a:ext cx="627095" cy="461665"/>
          </a:xfrm>
          <a:prstGeom prst="rect">
            <a:avLst/>
          </a:prstGeom>
          <a:noFill/>
        </p:spPr>
        <p:txBody>
          <a:bodyPr wrap="none" rtlCol="0">
            <a:spAutoFit/>
          </a:bodyPr>
          <a:lstStyle/>
          <a:p>
            <a:r>
              <a:rPr lang="en-GB" sz="2400" dirty="0">
                <a:solidFill>
                  <a:schemeClr val="bg1"/>
                </a:solidFill>
              </a:rPr>
              <a:t>x</a:t>
            </a:r>
            <a:r>
              <a:rPr lang="en-GB" sz="2400" dirty="0" smtClean="0">
                <a:solidFill>
                  <a:schemeClr val="bg1"/>
                </a:solidFill>
              </a:rPr>
              <a:t>=1</a:t>
            </a:r>
            <a:endParaRPr lang="en-GB" sz="2400" dirty="0">
              <a:solidFill>
                <a:schemeClr val="bg1"/>
              </a:solidFill>
            </a:endParaRPr>
          </a:p>
        </p:txBody>
      </p:sp>
      <p:sp>
        <p:nvSpPr>
          <p:cNvPr id="14" name="TextBox 13"/>
          <p:cNvSpPr txBox="1"/>
          <p:nvPr/>
        </p:nvSpPr>
        <p:spPr>
          <a:xfrm>
            <a:off x="3204646" y="1459468"/>
            <a:ext cx="627095" cy="461665"/>
          </a:xfrm>
          <a:prstGeom prst="rect">
            <a:avLst/>
          </a:prstGeom>
          <a:noFill/>
        </p:spPr>
        <p:txBody>
          <a:bodyPr wrap="none" rtlCol="0">
            <a:spAutoFit/>
          </a:bodyPr>
          <a:lstStyle/>
          <a:p>
            <a:r>
              <a:rPr lang="en-GB" sz="2400" dirty="0">
                <a:solidFill>
                  <a:schemeClr val="bg1"/>
                </a:solidFill>
              </a:rPr>
              <a:t>x</a:t>
            </a:r>
            <a:r>
              <a:rPr lang="en-GB" sz="2400" dirty="0" smtClean="0">
                <a:solidFill>
                  <a:schemeClr val="bg1"/>
                </a:solidFill>
              </a:rPr>
              <a:t>=1</a:t>
            </a:r>
            <a:endParaRPr lang="en-GB" sz="2400" dirty="0">
              <a:solidFill>
                <a:schemeClr val="bg1"/>
              </a:solidFill>
            </a:endParaRPr>
          </a:p>
        </p:txBody>
      </p:sp>
      <p:sp>
        <p:nvSpPr>
          <p:cNvPr id="15" name="TextBox 14"/>
          <p:cNvSpPr txBox="1"/>
          <p:nvPr/>
        </p:nvSpPr>
        <p:spPr>
          <a:xfrm>
            <a:off x="1224426" y="2792968"/>
            <a:ext cx="633507" cy="461665"/>
          </a:xfrm>
          <a:prstGeom prst="rect">
            <a:avLst/>
          </a:prstGeom>
          <a:noFill/>
        </p:spPr>
        <p:txBody>
          <a:bodyPr wrap="none" rtlCol="0">
            <a:spAutoFit/>
          </a:bodyPr>
          <a:lstStyle/>
          <a:p>
            <a:r>
              <a:rPr lang="en-GB" sz="2400" dirty="0" smtClean="0">
                <a:solidFill>
                  <a:schemeClr val="bg1"/>
                </a:solidFill>
              </a:rPr>
              <a:t>y=1</a:t>
            </a:r>
            <a:endParaRPr lang="en-GB" sz="2400" dirty="0">
              <a:solidFill>
                <a:schemeClr val="bg1"/>
              </a:solidFill>
            </a:endParaRPr>
          </a:p>
        </p:txBody>
      </p:sp>
      <p:sp>
        <p:nvSpPr>
          <p:cNvPr id="16" name="TextBox 15"/>
          <p:cNvSpPr txBox="1"/>
          <p:nvPr/>
        </p:nvSpPr>
        <p:spPr>
          <a:xfrm>
            <a:off x="3241326" y="2792968"/>
            <a:ext cx="620683" cy="461665"/>
          </a:xfrm>
          <a:prstGeom prst="rect">
            <a:avLst/>
          </a:prstGeom>
          <a:noFill/>
        </p:spPr>
        <p:txBody>
          <a:bodyPr wrap="none" rtlCol="0">
            <a:spAutoFit/>
          </a:bodyPr>
          <a:lstStyle/>
          <a:p>
            <a:r>
              <a:rPr lang="en-GB" sz="2400" dirty="0" smtClean="0">
                <a:solidFill>
                  <a:schemeClr val="bg1"/>
                </a:solidFill>
              </a:rPr>
              <a:t>f(1)</a:t>
            </a:r>
            <a:endParaRPr lang="en-GB" sz="2400" dirty="0">
              <a:solidFill>
                <a:schemeClr val="bg1"/>
              </a:solidFill>
            </a:endParaRPr>
          </a:p>
        </p:txBody>
      </p:sp>
      <p:sp>
        <p:nvSpPr>
          <p:cNvPr id="18" name="TextBox 17"/>
          <p:cNvSpPr txBox="1"/>
          <p:nvPr/>
        </p:nvSpPr>
        <p:spPr>
          <a:xfrm>
            <a:off x="793750" y="3879050"/>
            <a:ext cx="7709743" cy="1754326"/>
          </a:xfrm>
          <a:prstGeom prst="rect">
            <a:avLst/>
          </a:prstGeom>
          <a:noFill/>
        </p:spPr>
        <p:txBody>
          <a:bodyPr wrap="square" rtlCol="0">
            <a:spAutoFit/>
          </a:bodyPr>
          <a:lstStyle/>
          <a:p>
            <a:pPr marL="285750" indent="-285750">
              <a:buClr>
                <a:schemeClr val="accent6">
                  <a:lumMod val="75000"/>
                </a:schemeClr>
              </a:buClr>
              <a:buFont typeface="Wingdings" pitchFamily="2" charset="2"/>
              <a:buChar char="§"/>
            </a:pPr>
            <a:r>
              <a:rPr lang="en-GB" sz="3600" dirty="0" smtClean="0">
                <a:solidFill>
                  <a:schemeClr val="bg1"/>
                </a:solidFill>
              </a:rPr>
              <a:t>Must Run System Twice</a:t>
            </a:r>
          </a:p>
          <a:p>
            <a:pPr marL="285750" indent="-285750">
              <a:buClr>
                <a:schemeClr val="accent6">
                  <a:lumMod val="75000"/>
                </a:schemeClr>
              </a:buClr>
              <a:buFont typeface="Wingdings" pitchFamily="2" charset="2"/>
              <a:buChar char="§"/>
            </a:pPr>
            <a:r>
              <a:rPr lang="en-GB" sz="3600" dirty="0" smtClean="0">
                <a:solidFill>
                  <a:schemeClr val="bg1"/>
                </a:solidFill>
              </a:rPr>
              <a:t>True for both classical and quantum versions</a:t>
            </a:r>
          </a:p>
        </p:txBody>
      </p:sp>
      <p:sp>
        <p:nvSpPr>
          <p:cNvPr id="17" name="Rectangle 16"/>
          <p:cNvSpPr/>
          <p:nvPr/>
        </p:nvSpPr>
        <p:spPr>
          <a:xfrm>
            <a:off x="5858732" y="1428750"/>
            <a:ext cx="1244600" cy="217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bg1"/>
                </a:solidFill>
              </a:rPr>
              <a:t>f</a:t>
            </a:r>
            <a:endParaRPr lang="en-GB" sz="4400" dirty="0">
              <a:solidFill>
                <a:schemeClr val="bg1"/>
              </a:solidFill>
            </a:endParaRPr>
          </a:p>
        </p:txBody>
      </p:sp>
      <p:cxnSp>
        <p:nvCxnSpPr>
          <p:cNvPr id="19" name="Straight Connector 18"/>
          <p:cNvCxnSpPr/>
          <p:nvPr/>
        </p:nvCxnSpPr>
        <p:spPr>
          <a:xfrm rot="10800000">
            <a:off x="5191982" y="18288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103332" y="18288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5191982" y="31623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7103332" y="3162300"/>
            <a:ext cx="666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64787" y="1459468"/>
            <a:ext cx="721672" cy="461665"/>
          </a:xfrm>
          <a:prstGeom prst="rect">
            <a:avLst/>
          </a:prstGeom>
          <a:noFill/>
        </p:spPr>
        <p:txBody>
          <a:bodyPr wrap="none" rtlCol="0">
            <a:spAutoFit/>
          </a:bodyPr>
          <a:lstStyle/>
          <a:p>
            <a:r>
              <a:rPr lang="en-GB" sz="2400" dirty="0">
                <a:solidFill>
                  <a:schemeClr val="bg1"/>
                </a:solidFill>
              </a:rPr>
              <a:t>x</a:t>
            </a:r>
            <a:r>
              <a:rPr lang="en-GB" sz="2400" dirty="0" smtClean="0">
                <a:solidFill>
                  <a:schemeClr val="bg1"/>
                </a:solidFill>
              </a:rPr>
              <a:t>=-1</a:t>
            </a:r>
            <a:endParaRPr lang="en-GB" sz="2400" dirty="0">
              <a:solidFill>
                <a:schemeClr val="bg1"/>
              </a:solidFill>
            </a:endParaRPr>
          </a:p>
        </p:txBody>
      </p:sp>
      <p:sp>
        <p:nvSpPr>
          <p:cNvPr id="24" name="TextBox 23"/>
          <p:cNvSpPr txBox="1"/>
          <p:nvPr/>
        </p:nvSpPr>
        <p:spPr>
          <a:xfrm>
            <a:off x="7200002" y="1459468"/>
            <a:ext cx="721672" cy="461665"/>
          </a:xfrm>
          <a:prstGeom prst="rect">
            <a:avLst/>
          </a:prstGeom>
          <a:noFill/>
        </p:spPr>
        <p:txBody>
          <a:bodyPr wrap="none" rtlCol="0">
            <a:spAutoFit/>
          </a:bodyPr>
          <a:lstStyle/>
          <a:p>
            <a:r>
              <a:rPr lang="en-GB" sz="2400" dirty="0">
                <a:solidFill>
                  <a:schemeClr val="bg1"/>
                </a:solidFill>
              </a:rPr>
              <a:t>x</a:t>
            </a:r>
            <a:r>
              <a:rPr lang="en-GB" sz="2400" dirty="0" smtClean="0">
                <a:solidFill>
                  <a:schemeClr val="bg1"/>
                </a:solidFill>
              </a:rPr>
              <a:t>=-1</a:t>
            </a:r>
            <a:endParaRPr lang="en-GB" sz="2400" dirty="0">
              <a:solidFill>
                <a:schemeClr val="bg1"/>
              </a:solidFill>
            </a:endParaRPr>
          </a:p>
        </p:txBody>
      </p:sp>
      <p:sp>
        <p:nvSpPr>
          <p:cNvPr id="25" name="TextBox 24"/>
          <p:cNvSpPr txBox="1"/>
          <p:nvPr/>
        </p:nvSpPr>
        <p:spPr>
          <a:xfrm>
            <a:off x="5219782" y="2792968"/>
            <a:ext cx="633507" cy="461665"/>
          </a:xfrm>
          <a:prstGeom prst="rect">
            <a:avLst/>
          </a:prstGeom>
          <a:noFill/>
        </p:spPr>
        <p:txBody>
          <a:bodyPr wrap="none" rtlCol="0">
            <a:spAutoFit/>
          </a:bodyPr>
          <a:lstStyle/>
          <a:p>
            <a:r>
              <a:rPr lang="en-GB" sz="2400" dirty="0" smtClean="0">
                <a:solidFill>
                  <a:schemeClr val="bg1"/>
                </a:solidFill>
              </a:rPr>
              <a:t>y=1</a:t>
            </a:r>
            <a:endParaRPr lang="en-GB" sz="2400" dirty="0">
              <a:solidFill>
                <a:schemeClr val="bg1"/>
              </a:solidFill>
            </a:endParaRPr>
          </a:p>
        </p:txBody>
      </p:sp>
      <p:sp>
        <p:nvSpPr>
          <p:cNvPr id="26" name="TextBox 25"/>
          <p:cNvSpPr txBox="1"/>
          <p:nvPr/>
        </p:nvSpPr>
        <p:spPr>
          <a:xfrm>
            <a:off x="7236682" y="2792968"/>
            <a:ext cx="715260" cy="461665"/>
          </a:xfrm>
          <a:prstGeom prst="rect">
            <a:avLst/>
          </a:prstGeom>
          <a:noFill/>
        </p:spPr>
        <p:txBody>
          <a:bodyPr wrap="none" rtlCol="0">
            <a:spAutoFit/>
          </a:bodyPr>
          <a:lstStyle/>
          <a:p>
            <a:r>
              <a:rPr lang="en-GB" sz="2400" dirty="0" smtClean="0">
                <a:solidFill>
                  <a:schemeClr val="bg1"/>
                </a:solidFill>
              </a:rPr>
              <a:t>f(-1)</a:t>
            </a:r>
            <a:endParaRPr lang="en-GB"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 Basic Quantum Algorithm</a:t>
            </a:r>
            <a:endParaRPr lang="en-GB" dirty="0"/>
          </a:p>
        </p:txBody>
      </p:sp>
      <p:sp>
        <p:nvSpPr>
          <p:cNvPr id="5" name="Rectangle 4"/>
          <p:cNvSpPr/>
          <p:nvPr/>
        </p:nvSpPr>
        <p:spPr>
          <a:xfrm>
            <a:off x="1863376" y="1428750"/>
            <a:ext cx="1244600" cy="217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bg1"/>
                </a:solidFill>
              </a:rPr>
              <a:t>f</a:t>
            </a:r>
            <a:endParaRPr lang="en-GB" sz="4400" dirty="0">
              <a:solidFill>
                <a:schemeClr val="bg1"/>
              </a:solidFill>
            </a:endParaRPr>
          </a:p>
        </p:txBody>
      </p:sp>
      <p:cxnSp>
        <p:nvCxnSpPr>
          <p:cNvPr id="7" name="Straight Connector 6"/>
          <p:cNvCxnSpPr/>
          <p:nvPr/>
        </p:nvCxnSpPr>
        <p:spPr>
          <a:xfrm rot="10800000">
            <a:off x="1196626" y="18288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3107976" y="18288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196626" y="31623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3107976" y="3162300"/>
            <a:ext cx="666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69431" y="1459468"/>
            <a:ext cx="627095" cy="461665"/>
          </a:xfrm>
          <a:prstGeom prst="rect">
            <a:avLst/>
          </a:prstGeom>
          <a:noFill/>
        </p:spPr>
        <p:txBody>
          <a:bodyPr wrap="none" rtlCol="0">
            <a:spAutoFit/>
          </a:bodyPr>
          <a:lstStyle/>
          <a:p>
            <a:r>
              <a:rPr lang="en-GB" sz="2400" dirty="0">
                <a:solidFill>
                  <a:schemeClr val="bg1"/>
                </a:solidFill>
              </a:rPr>
              <a:t>x</a:t>
            </a:r>
            <a:r>
              <a:rPr lang="en-GB" sz="2400" dirty="0" smtClean="0">
                <a:solidFill>
                  <a:schemeClr val="bg1"/>
                </a:solidFill>
              </a:rPr>
              <a:t>=1</a:t>
            </a:r>
            <a:endParaRPr lang="en-GB" sz="2400" dirty="0">
              <a:solidFill>
                <a:schemeClr val="bg1"/>
              </a:solidFill>
            </a:endParaRPr>
          </a:p>
        </p:txBody>
      </p:sp>
      <p:sp>
        <p:nvSpPr>
          <p:cNvPr id="14" name="TextBox 13"/>
          <p:cNvSpPr txBox="1"/>
          <p:nvPr/>
        </p:nvSpPr>
        <p:spPr>
          <a:xfrm>
            <a:off x="3204646" y="1459468"/>
            <a:ext cx="627095" cy="461665"/>
          </a:xfrm>
          <a:prstGeom prst="rect">
            <a:avLst/>
          </a:prstGeom>
          <a:noFill/>
        </p:spPr>
        <p:txBody>
          <a:bodyPr wrap="none" rtlCol="0">
            <a:spAutoFit/>
          </a:bodyPr>
          <a:lstStyle/>
          <a:p>
            <a:r>
              <a:rPr lang="en-GB" sz="2400" dirty="0">
                <a:solidFill>
                  <a:schemeClr val="bg1"/>
                </a:solidFill>
              </a:rPr>
              <a:t>x</a:t>
            </a:r>
            <a:r>
              <a:rPr lang="en-GB" sz="2400" dirty="0" smtClean="0">
                <a:solidFill>
                  <a:schemeClr val="bg1"/>
                </a:solidFill>
              </a:rPr>
              <a:t>=1</a:t>
            </a:r>
            <a:endParaRPr lang="en-GB" sz="2400" dirty="0">
              <a:solidFill>
                <a:schemeClr val="bg1"/>
              </a:solidFill>
            </a:endParaRPr>
          </a:p>
        </p:txBody>
      </p:sp>
      <p:sp>
        <p:nvSpPr>
          <p:cNvPr id="15" name="TextBox 14"/>
          <p:cNvSpPr txBox="1"/>
          <p:nvPr/>
        </p:nvSpPr>
        <p:spPr>
          <a:xfrm>
            <a:off x="1224426" y="2792968"/>
            <a:ext cx="633507" cy="461665"/>
          </a:xfrm>
          <a:prstGeom prst="rect">
            <a:avLst/>
          </a:prstGeom>
          <a:noFill/>
        </p:spPr>
        <p:txBody>
          <a:bodyPr wrap="none" rtlCol="0">
            <a:spAutoFit/>
          </a:bodyPr>
          <a:lstStyle/>
          <a:p>
            <a:r>
              <a:rPr lang="en-GB" sz="2400" dirty="0" smtClean="0">
                <a:solidFill>
                  <a:schemeClr val="bg1"/>
                </a:solidFill>
              </a:rPr>
              <a:t>y=1</a:t>
            </a:r>
            <a:endParaRPr lang="en-GB" sz="2400" dirty="0">
              <a:solidFill>
                <a:schemeClr val="bg1"/>
              </a:solidFill>
            </a:endParaRPr>
          </a:p>
        </p:txBody>
      </p:sp>
      <p:sp>
        <p:nvSpPr>
          <p:cNvPr id="16" name="TextBox 15"/>
          <p:cNvSpPr txBox="1"/>
          <p:nvPr/>
        </p:nvSpPr>
        <p:spPr>
          <a:xfrm>
            <a:off x="3241326" y="2792968"/>
            <a:ext cx="620683" cy="461665"/>
          </a:xfrm>
          <a:prstGeom prst="rect">
            <a:avLst/>
          </a:prstGeom>
          <a:noFill/>
        </p:spPr>
        <p:txBody>
          <a:bodyPr wrap="none" rtlCol="0">
            <a:spAutoFit/>
          </a:bodyPr>
          <a:lstStyle/>
          <a:p>
            <a:r>
              <a:rPr lang="en-GB" sz="2400" dirty="0" smtClean="0">
                <a:solidFill>
                  <a:schemeClr val="bg1"/>
                </a:solidFill>
              </a:rPr>
              <a:t>f(1)</a:t>
            </a:r>
            <a:endParaRPr lang="en-GB" sz="2400" dirty="0">
              <a:solidFill>
                <a:schemeClr val="bg1"/>
              </a:solidFill>
            </a:endParaRPr>
          </a:p>
        </p:txBody>
      </p:sp>
      <p:sp>
        <p:nvSpPr>
          <p:cNvPr id="18" name="TextBox 17"/>
          <p:cNvSpPr txBox="1"/>
          <p:nvPr/>
        </p:nvSpPr>
        <p:spPr>
          <a:xfrm>
            <a:off x="793750" y="3879050"/>
            <a:ext cx="7709743" cy="2062103"/>
          </a:xfrm>
          <a:prstGeom prst="rect">
            <a:avLst/>
          </a:prstGeom>
          <a:noFill/>
        </p:spPr>
        <p:txBody>
          <a:bodyPr wrap="square" rtlCol="0">
            <a:spAutoFit/>
          </a:bodyPr>
          <a:lstStyle/>
          <a:p>
            <a:pPr marL="285750" indent="-285750">
              <a:buClr>
                <a:schemeClr val="accent6">
                  <a:lumMod val="75000"/>
                </a:schemeClr>
              </a:buClr>
              <a:buFont typeface="Wingdings" pitchFamily="2" charset="2"/>
              <a:buChar char="§"/>
            </a:pPr>
            <a:r>
              <a:rPr lang="en-GB" sz="3200" dirty="0" smtClean="0">
                <a:solidFill>
                  <a:schemeClr val="bg1"/>
                </a:solidFill>
              </a:rPr>
              <a:t>What about does f(1) = f(-1)?</a:t>
            </a:r>
          </a:p>
          <a:p>
            <a:pPr marL="285750" indent="-285750">
              <a:buClr>
                <a:schemeClr val="accent6">
                  <a:lumMod val="75000"/>
                </a:schemeClr>
              </a:buClr>
              <a:buFont typeface="Wingdings" pitchFamily="2" charset="2"/>
              <a:buChar char="§"/>
            </a:pPr>
            <a:r>
              <a:rPr lang="en-GB" sz="3200" dirty="0" smtClean="0">
                <a:solidFill>
                  <a:schemeClr val="bg1"/>
                </a:solidFill>
              </a:rPr>
              <a:t>Same as f(1)f(-1)</a:t>
            </a:r>
          </a:p>
          <a:p>
            <a:pPr marL="285750" indent="-285750">
              <a:buClr>
                <a:schemeClr val="accent6">
                  <a:lumMod val="75000"/>
                </a:schemeClr>
              </a:buClr>
              <a:buFont typeface="Wingdings" pitchFamily="2" charset="2"/>
              <a:buChar char="§"/>
            </a:pPr>
            <a:r>
              <a:rPr lang="en-GB" sz="3200" dirty="0" smtClean="0">
                <a:solidFill>
                  <a:schemeClr val="bg1"/>
                </a:solidFill>
              </a:rPr>
              <a:t>Classically we must still run the system twice.</a:t>
            </a:r>
          </a:p>
        </p:txBody>
      </p:sp>
      <p:sp>
        <p:nvSpPr>
          <p:cNvPr id="17" name="Rectangle 16"/>
          <p:cNvSpPr/>
          <p:nvPr/>
        </p:nvSpPr>
        <p:spPr>
          <a:xfrm>
            <a:off x="5858732" y="1428750"/>
            <a:ext cx="1244600" cy="217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bg1"/>
                </a:solidFill>
              </a:rPr>
              <a:t>f</a:t>
            </a:r>
            <a:endParaRPr lang="en-GB" sz="4400" dirty="0">
              <a:solidFill>
                <a:schemeClr val="bg1"/>
              </a:solidFill>
            </a:endParaRPr>
          </a:p>
        </p:txBody>
      </p:sp>
      <p:cxnSp>
        <p:nvCxnSpPr>
          <p:cNvPr id="19" name="Straight Connector 18"/>
          <p:cNvCxnSpPr/>
          <p:nvPr/>
        </p:nvCxnSpPr>
        <p:spPr>
          <a:xfrm rot="10800000">
            <a:off x="5191982" y="18288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103332" y="18288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5191982" y="31623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7103332" y="3162300"/>
            <a:ext cx="666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64787" y="1459468"/>
            <a:ext cx="721672" cy="461665"/>
          </a:xfrm>
          <a:prstGeom prst="rect">
            <a:avLst/>
          </a:prstGeom>
          <a:noFill/>
        </p:spPr>
        <p:txBody>
          <a:bodyPr wrap="none" rtlCol="0">
            <a:spAutoFit/>
          </a:bodyPr>
          <a:lstStyle/>
          <a:p>
            <a:r>
              <a:rPr lang="en-GB" sz="2400" dirty="0">
                <a:solidFill>
                  <a:schemeClr val="bg1"/>
                </a:solidFill>
              </a:rPr>
              <a:t>x</a:t>
            </a:r>
            <a:r>
              <a:rPr lang="en-GB" sz="2400" dirty="0" smtClean="0">
                <a:solidFill>
                  <a:schemeClr val="bg1"/>
                </a:solidFill>
              </a:rPr>
              <a:t>=-1</a:t>
            </a:r>
            <a:endParaRPr lang="en-GB" sz="2400" dirty="0">
              <a:solidFill>
                <a:schemeClr val="bg1"/>
              </a:solidFill>
            </a:endParaRPr>
          </a:p>
        </p:txBody>
      </p:sp>
      <p:sp>
        <p:nvSpPr>
          <p:cNvPr id="24" name="TextBox 23"/>
          <p:cNvSpPr txBox="1"/>
          <p:nvPr/>
        </p:nvSpPr>
        <p:spPr>
          <a:xfrm>
            <a:off x="7200002" y="1459468"/>
            <a:ext cx="721672" cy="461665"/>
          </a:xfrm>
          <a:prstGeom prst="rect">
            <a:avLst/>
          </a:prstGeom>
          <a:noFill/>
        </p:spPr>
        <p:txBody>
          <a:bodyPr wrap="none" rtlCol="0">
            <a:spAutoFit/>
          </a:bodyPr>
          <a:lstStyle/>
          <a:p>
            <a:r>
              <a:rPr lang="en-GB" sz="2400" dirty="0">
                <a:solidFill>
                  <a:schemeClr val="bg1"/>
                </a:solidFill>
              </a:rPr>
              <a:t>x</a:t>
            </a:r>
            <a:r>
              <a:rPr lang="en-GB" sz="2400" dirty="0" smtClean="0">
                <a:solidFill>
                  <a:schemeClr val="bg1"/>
                </a:solidFill>
              </a:rPr>
              <a:t>=-1</a:t>
            </a:r>
            <a:endParaRPr lang="en-GB" sz="2400" dirty="0">
              <a:solidFill>
                <a:schemeClr val="bg1"/>
              </a:solidFill>
            </a:endParaRPr>
          </a:p>
        </p:txBody>
      </p:sp>
      <p:sp>
        <p:nvSpPr>
          <p:cNvPr id="25" name="TextBox 24"/>
          <p:cNvSpPr txBox="1"/>
          <p:nvPr/>
        </p:nvSpPr>
        <p:spPr>
          <a:xfrm>
            <a:off x="5219782" y="2792968"/>
            <a:ext cx="633507" cy="461665"/>
          </a:xfrm>
          <a:prstGeom prst="rect">
            <a:avLst/>
          </a:prstGeom>
          <a:noFill/>
        </p:spPr>
        <p:txBody>
          <a:bodyPr wrap="none" rtlCol="0">
            <a:spAutoFit/>
          </a:bodyPr>
          <a:lstStyle/>
          <a:p>
            <a:r>
              <a:rPr lang="en-GB" sz="2400" dirty="0" smtClean="0">
                <a:solidFill>
                  <a:schemeClr val="bg1"/>
                </a:solidFill>
              </a:rPr>
              <a:t>y=1</a:t>
            </a:r>
            <a:endParaRPr lang="en-GB" sz="2400" dirty="0">
              <a:solidFill>
                <a:schemeClr val="bg1"/>
              </a:solidFill>
            </a:endParaRPr>
          </a:p>
        </p:txBody>
      </p:sp>
      <p:sp>
        <p:nvSpPr>
          <p:cNvPr id="26" name="TextBox 25"/>
          <p:cNvSpPr txBox="1"/>
          <p:nvPr/>
        </p:nvSpPr>
        <p:spPr>
          <a:xfrm>
            <a:off x="7236682" y="2792968"/>
            <a:ext cx="715260" cy="461665"/>
          </a:xfrm>
          <a:prstGeom prst="rect">
            <a:avLst/>
          </a:prstGeom>
          <a:noFill/>
        </p:spPr>
        <p:txBody>
          <a:bodyPr wrap="none" rtlCol="0">
            <a:spAutoFit/>
          </a:bodyPr>
          <a:lstStyle/>
          <a:p>
            <a:r>
              <a:rPr lang="en-GB" sz="2400" dirty="0" smtClean="0">
                <a:solidFill>
                  <a:schemeClr val="bg1"/>
                </a:solidFill>
              </a:rPr>
              <a:t>f(-1)</a:t>
            </a:r>
            <a:endParaRPr lang="en-GB" sz="2400" dirty="0">
              <a:solidFill>
                <a:schemeClr val="bg1"/>
              </a:solidFill>
            </a:endParaRPr>
          </a:p>
        </p:txBody>
      </p:sp>
    </p:spTree>
    <p:extLst>
      <p:ext uri="{BB962C8B-B14F-4D97-AF65-F5344CB8AC3E}">
        <p14:creationId xmlns:p14="http://schemas.microsoft.com/office/powerpoint/2010/main" val="36811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63" y="1326169"/>
            <a:ext cx="4690804" cy="3019705"/>
          </a:xfrm>
          <a:prstGeom prst="rect">
            <a:avLst/>
          </a:prstGeom>
        </p:spPr>
      </p:pic>
      <p:sp>
        <p:nvSpPr>
          <p:cNvPr id="2" name="Title 1"/>
          <p:cNvSpPr>
            <a:spLocks noGrp="1"/>
          </p:cNvSpPr>
          <p:nvPr>
            <p:ph type="title"/>
          </p:nvPr>
        </p:nvSpPr>
        <p:spPr/>
        <p:txBody>
          <a:bodyPr>
            <a:normAutofit fontScale="90000"/>
          </a:bodyPr>
          <a:lstStyle/>
          <a:p>
            <a:r>
              <a:rPr lang="en-GB" dirty="0" smtClean="0"/>
              <a:t>‘Von Neumann’ Machine</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990" y="3798185"/>
            <a:ext cx="2092058" cy="24500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675" y="3867052"/>
            <a:ext cx="2381250" cy="2762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961" y="1056172"/>
            <a:ext cx="3471826" cy="274201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3787" y="1402754"/>
            <a:ext cx="1293533" cy="286653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5796" y="3798185"/>
            <a:ext cx="1996504" cy="1996504"/>
          </a:xfrm>
          <a:prstGeom prst="rect">
            <a:avLst/>
          </a:prstGeom>
        </p:spPr>
      </p:pic>
    </p:spTree>
    <p:extLst>
      <p:ext uri="{BB962C8B-B14F-4D97-AF65-F5344CB8AC3E}">
        <p14:creationId xmlns:p14="http://schemas.microsoft.com/office/powerpoint/2010/main" val="17497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 presetClass="entr" presetSubtype="12" fill="hold" nodeType="afterEffect" p14:presetBounceEnd="5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56000">
                                          <p:cBhvr additive="base">
                                            <p:cTn id="19" dur="500" fill="hold"/>
                                            <p:tgtEl>
                                              <p:spTgt spid="6"/>
                                            </p:tgtEl>
                                            <p:attrNameLst>
                                              <p:attrName>ppt_x</p:attrName>
                                            </p:attrNameLst>
                                          </p:cBhvr>
                                          <p:tavLst>
                                            <p:tav tm="0">
                                              <p:val>
                                                <p:strVal val="0-#ppt_w/2"/>
                                              </p:val>
                                            </p:tav>
                                            <p:tav tm="100000">
                                              <p:val>
                                                <p:strVal val="#ppt_x"/>
                                              </p:val>
                                            </p:tav>
                                          </p:tavLst>
                                        </p:anim>
                                        <p:anim calcmode="lin" valueType="num" p14:bounceEnd="5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8" fill="hold" nodeType="afterEffect" p14:presetBounceEnd="80000">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14:bounceEnd="80000">
                                          <p:cBhvr additive="base">
                                            <p:cTn id="24"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4" fill="hold" nodeType="afterEffect" p14:presetBounceEnd="78000">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14:bounceEnd="78000">
                                          <p:cBhvr additive="base">
                                            <p:cTn id="29" dur="500" fill="hold"/>
                                            <p:tgtEl>
                                              <p:spTgt spid="9"/>
                                            </p:tgtEl>
                                            <p:attrNameLst>
                                              <p:attrName>ppt_x</p:attrName>
                                            </p:attrNameLst>
                                          </p:cBhvr>
                                          <p:tavLst>
                                            <p:tav tm="0">
                                              <p:val>
                                                <p:strVal val="#ppt_x"/>
                                              </p:val>
                                            </p:tav>
                                            <p:tav tm="100000">
                                              <p:val>
                                                <p:strVal val="#ppt_x"/>
                                              </p:val>
                                            </p:tav>
                                          </p:tavLst>
                                        </p:anim>
                                        <p:anim calcmode="lin" valueType="num" p14:bounceEnd="78000">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100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0" fill="hold"/>
                                            <p:tgtEl>
                                              <p:spTgt spid="5"/>
                                            </p:tgtEl>
                                            <p:attrNameLst>
                                              <p:attrName>ppt_w</p:attrName>
                                            </p:attrNameLst>
                                          </p:cBhvr>
                                          <p:tavLst>
                                            <p:tav tm="0">
                                              <p:val>
                                                <p:fltVal val="0"/>
                                              </p:val>
                                            </p:tav>
                                            <p:tav tm="100000">
                                              <p:val>
                                                <p:strVal val="#ppt_w"/>
                                              </p:val>
                                            </p:tav>
                                          </p:tavLst>
                                        </p:anim>
                                        <p:anim calcmode="lin" valueType="num">
                                          <p:cBhvr>
                                            <p:cTn id="35" dur="2000" fill="hold"/>
                                            <p:tgtEl>
                                              <p:spTgt spid="5"/>
                                            </p:tgtEl>
                                            <p:attrNameLst>
                                              <p:attrName>ppt_h</p:attrName>
                                            </p:attrNameLst>
                                          </p:cBhvr>
                                          <p:tavLst>
                                            <p:tav tm="0">
                                              <p:val>
                                                <p:fltVal val="0"/>
                                              </p:val>
                                            </p:tav>
                                            <p:tav tm="100000">
                                              <p:val>
                                                <p:strVal val="#ppt_h"/>
                                              </p:val>
                                            </p:tav>
                                          </p:tavLst>
                                        </p:anim>
                                        <p:animEffect transition="in" filter="fad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 presetClass="entr" presetSubtype="1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100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0" fill="hold"/>
                                            <p:tgtEl>
                                              <p:spTgt spid="5"/>
                                            </p:tgtEl>
                                            <p:attrNameLst>
                                              <p:attrName>ppt_w</p:attrName>
                                            </p:attrNameLst>
                                          </p:cBhvr>
                                          <p:tavLst>
                                            <p:tav tm="0">
                                              <p:val>
                                                <p:fltVal val="0"/>
                                              </p:val>
                                            </p:tav>
                                            <p:tav tm="100000">
                                              <p:val>
                                                <p:strVal val="#ppt_w"/>
                                              </p:val>
                                            </p:tav>
                                          </p:tavLst>
                                        </p:anim>
                                        <p:anim calcmode="lin" valueType="num">
                                          <p:cBhvr>
                                            <p:cTn id="35" dur="2000" fill="hold"/>
                                            <p:tgtEl>
                                              <p:spTgt spid="5"/>
                                            </p:tgtEl>
                                            <p:attrNameLst>
                                              <p:attrName>ppt_h</p:attrName>
                                            </p:attrNameLst>
                                          </p:cBhvr>
                                          <p:tavLst>
                                            <p:tav tm="0">
                                              <p:val>
                                                <p:fltVal val="0"/>
                                              </p:val>
                                            </p:tav>
                                            <p:tav tm="100000">
                                              <p:val>
                                                <p:strVal val="#ppt_h"/>
                                              </p:val>
                                            </p:tav>
                                          </p:tavLst>
                                        </p:anim>
                                        <p:animEffect transition="in" filter="fad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 Basic Quantum Algorithm</a:t>
            </a:r>
            <a:endParaRPr lang="en-GB" dirty="0"/>
          </a:p>
        </p:txBody>
      </p:sp>
      <p:sp>
        <p:nvSpPr>
          <p:cNvPr id="5" name="Rectangle 4"/>
          <p:cNvSpPr/>
          <p:nvPr/>
        </p:nvSpPr>
        <p:spPr>
          <a:xfrm>
            <a:off x="4428710" y="1428750"/>
            <a:ext cx="1244600" cy="217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bg1"/>
                </a:solidFill>
              </a:rPr>
              <a:t>f</a:t>
            </a:r>
            <a:endParaRPr lang="en-GB" sz="4400" dirty="0">
              <a:solidFill>
                <a:schemeClr val="bg1"/>
              </a:solidFill>
            </a:endParaRPr>
          </a:p>
        </p:txBody>
      </p:sp>
      <p:grpSp>
        <p:nvGrpSpPr>
          <p:cNvPr id="8" name="Group 7"/>
          <p:cNvGrpSpPr/>
          <p:nvPr/>
        </p:nvGrpSpPr>
        <p:grpSpPr>
          <a:xfrm>
            <a:off x="2808530" y="1358770"/>
            <a:ext cx="1640182" cy="2025780"/>
            <a:chOff x="3176845" y="1358770"/>
            <a:chExt cx="1640182" cy="2025780"/>
          </a:xfrm>
        </p:grpSpPr>
        <p:cxnSp>
          <p:nvCxnSpPr>
            <p:cNvPr id="7" name="Straight Connector 6"/>
            <p:cNvCxnSpPr>
              <a:endCxn id="17" idx="3"/>
            </p:cNvCxnSpPr>
            <p:nvPr/>
          </p:nvCxnSpPr>
          <p:spPr>
            <a:xfrm rot="10800000">
              <a:off x="3671900" y="1828800"/>
              <a:ext cx="11112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9" idx="3"/>
            </p:cNvCxnSpPr>
            <p:nvPr/>
          </p:nvCxnSpPr>
          <p:spPr>
            <a:xfrm rot="10800000">
              <a:off x="3665795" y="3162300"/>
              <a:ext cx="106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6895" y="1358770"/>
              <a:ext cx="1180131" cy="461665"/>
            </a:xfrm>
            <a:prstGeom prst="rect">
              <a:avLst/>
            </a:prstGeom>
            <a:noFill/>
          </p:spPr>
          <p:txBody>
            <a:bodyPr wrap="none" rtlCol="0">
              <a:spAutoFit/>
            </a:bodyPr>
            <a:lstStyle/>
            <a:p>
              <a:r>
                <a:rPr lang="en-GB" sz="2400" dirty="0" smtClean="0">
                  <a:solidFill>
                    <a:schemeClr val="bg1"/>
                  </a:solidFill>
                </a:rPr>
                <a:t>|1&gt;|-1&gt;</a:t>
              </a:r>
              <a:endParaRPr lang="en-GB" sz="2400" dirty="0">
                <a:solidFill>
                  <a:schemeClr val="bg1"/>
                </a:solidFill>
              </a:endParaRPr>
            </a:p>
          </p:txBody>
        </p:sp>
        <p:sp>
          <p:nvSpPr>
            <p:cNvPr id="17" name="Rectangle 16"/>
            <p:cNvSpPr/>
            <p:nvPr/>
          </p:nvSpPr>
          <p:spPr>
            <a:xfrm>
              <a:off x="3182950" y="1606550"/>
              <a:ext cx="48895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sp>
          <p:nvSpPr>
            <p:cNvPr id="19" name="Rectangle 18"/>
            <p:cNvSpPr/>
            <p:nvPr/>
          </p:nvSpPr>
          <p:spPr>
            <a:xfrm>
              <a:off x="3176845" y="2940050"/>
              <a:ext cx="48895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sp>
          <p:nvSpPr>
            <p:cNvPr id="23" name="TextBox 22"/>
            <p:cNvSpPr txBox="1"/>
            <p:nvPr/>
          </p:nvSpPr>
          <p:spPr>
            <a:xfrm>
              <a:off x="3636896" y="2697305"/>
              <a:ext cx="1180131" cy="461665"/>
            </a:xfrm>
            <a:prstGeom prst="rect">
              <a:avLst/>
            </a:prstGeom>
            <a:noFill/>
          </p:spPr>
          <p:txBody>
            <a:bodyPr wrap="none" rtlCol="0">
              <a:spAutoFit/>
            </a:bodyPr>
            <a:lstStyle/>
            <a:p>
              <a:r>
                <a:rPr lang="en-GB" sz="2400" dirty="0" smtClean="0">
                  <a:solidFill>
                    <a:schemeClr val="bg1"/>
                  </a:solidFill>
                </a:rPr>
                <a:t>|-1&gt;|1&gt;</a:t>
              </a:r>
              <a:endParaRPr lang="en-GB" sz="2400" dirty="0">
                <a:solidFill>
                  <a:schemeClr val="bg1"/>
                </a:solidFill>
              </a:endParaRPr>
            </a:p>
          </p:txBody>
        </p:sp>
      </p:grpSp>
      <p:grpSp>
        <p:nvGrpSpPr>
          <p:cNvPr id="6" name="Group 5"/>
          <p:cNvGrpSpPr/>
          <p:nvPr/>
        </p:nvGrpSpPr>
        <p:grpSpPr>
          <a:xfrm>
            <a:off x="161510" y="1339850"/>
            <a:ext cx="3022600" cy="2044700"/>
            <a:chOff x="304800" y="1339850"/>
            <a:chExt cx="3022600" cy="2044700"/>
          </a:xfrm>
        </p:grpSpPr>
        <p:cxnSp>
          <p:nvCxnSpPr>
            <p:cNvPr id="24" name="Straight Connector 23"/>
            <p:cNvCxnSpPr/>
            <p:nvPr/>
          </p:nvCxnSpPr>
          <p:spPr>
            <a:xfrm rot="10800000">
              <a:off x="882650" y="1828800"/>
              <a:ext cx="2444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9" idx="1"/>
            </p:cNvCxnSpPr>
            <p:nvPr/>
          </p:nvCxnSpPr>
          <p:spPr>
            <a:xfrm rot="10800000">
              <a:off x="1697280" y="3162300"/>
              <a:ext cx="11112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504950" y="2940050"/>
              <a:ext cx="7112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NOT</a:t>
              </a:r>
              <a:endParaRPr lang="en-GB" dirty="0"/>
            </a:p>
          </p:txBody>
        </p:sp>
        <p:cxnSp>
          <p:nvCxnSpPr>
            <p:cNvPr id="33" name="Straight Connector 32"/>
            <p:cNvCxnSpPr/>
            <p:nvPr/>
          </p:nvCxnSpPr>
          <p:spPr>
            <a:xfrm rot="10800000">
              <a:off x="882650" y="3162300"/>
              <a:ext cx="666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2650" y="1339850"/>
              <a:ext cx="635110" cy="461665"/>
            </a:xfrm>
            <a:prstGeom prst="rect">
              <a:avLst/>
            </a:prstGeom>
            <a:noFill/>
          </p:spPr>
          <p:txBody>
            <a:bodyPr wrap="none" rtlCol="0">
              <a:spAutoFit/>
            </a:bodyPr>
            <a:lstStyle/>
            <a:p>
              <a:r>
                <a:rPr lang="en-GB" sz="2400" dirty="0" smtClean="0">
                  <a:solidFill>
                    <a:schemeClr val="bg1"/>
                  </a:solidFill>
                </a:rPr>
                <a:t>|1&gt;</a:t>
              </a:r>
              <a:endParaRPr lang="en-GB" sz="2400" dirty="0">
                <a:solidFill>
                  <a:schemeClr val="bg1"/>
                </a:solidFill>
              </a:endParaRPr>
            </a:p>
          </p:txBody>
        </p:sp>
        <p:sp>
          <p:nvSpPr>
            <p:cNvPr id="35" name="TextBox 34"/>
            <p:cNvSpPr txBox="1"/>
            <p:nvPr/>
          </p:nvSpPr>
          <p:spPr>
            <a:xfrm>
              <a:off x="882650" y="2673350"/>
              <a:ext cx="635110" cy="461665"/>
            </a:xfrm>
            <a:prstGeom prst="rect">
              <a:avLst/>
            </a:prstGeom>
            <a:noFill/>
          </p:spPr>
          <p:txBody>
            <a:bodyPr wrap="none" rtlCol="0">
              <a:spAutoFit/>
            </a:bodyPr>
            <a:lstStyle/>
            <a:p>
              <a:r>
                <a:rPr lang="en-GB" sz="2400" dirty="0" smtClean="0">
                  <a:solidFill>
                    <a:schemeClr val="bg1"/>
                  </a:solidFill>
                </a:rPr>
                <a:t>|1&gt;</a:t>
              </a:r>
              <a:endParaRPr lang="en-GB" sz="2400" dirty="0">
                <a:solidFill>
                  <a:schemeClr val="bg1"/>
                </a:solidFill>
              </a:endParaRPr>
            </a:p>
          </p:txBody>
        </p:sp>
        <p:sp>
          <p:nvSpPr>
            <p:cNvPr id="36" name="TextBox 35"/>
            <p:cNvSpPr txBox="1"/>
            <p:nvPr/>
          </p:nvSpPr>
          <p:spPr>
            <a:xfrm>
              <a:off x="2231740" y="2700635"/>
              <a:ext cx="729687" cy="461665"/>
            </a:xfrm>
            <a:prstGeom prst="rect">
              <a:avLst/>
            </a:prstGeom>
            <a:noFill/>
          </p:spPr>
          <p:txBody>
            <a:bodyPr wrap="none" rtlCol="0">
              <a:spAutoFit/>
            </a:bodyPr>
            <a:lstStyle/>
            <a:p>
              <a:r>
                <a:rPr lang="en-GB" sz="2400" dirty="0" smtClean="0">
                  <a:solidFill>
                    <a:schemeClr val="bg1"/>
                  </a:solidFill>
                </a:rPr>
                <a:t>|-1&gt;</a:t>
              </a:r>
              <a:endParaRPr lang="en-GB" sz="2400" dirty="0">
                <a:solidFill>
                  <a:schemeClr val="bg1"/>
                </a:solidFill>
              </a:endParaRPr>
            </a:p>
          </p:txBody>
        </p:sp>
        <p:sp>
          <p:nvSpPr>
            <p:cNvPr id="26" name="TextBox 25"/>
            <p:cNvSpPr txBox="1"/>
            <p:nvPr/>
          </p:nvSpPr>
          <p:spPr>
            <a:xfrm>
              <a:off x="304800" y="1606550"/>
              <a:ext cx="546945" cy="461665"/>
            </a:xfrm>
            <a:prstGeom prst="rect">
              <a:avLst/>
            </a:prstGeom>
            <a:noFill/>
          </p:spPr>
          <p:txBody>
            <a:bodyPr wrap="none" rtlCol="0">
              <a:spAutoFit/>
            </a:bodyPr>
            <a:lstStyle/>
            <a:p>
              <a:r>
                <a:rPr lang="en-GB" sz="2400" dirty="0" smtClean="0">
                  <a:solidFill>
                    <a:schemeClr val="bg1"/>
                  </a:solidFill>
                </a:rPr>
                <a:t>Q1</a:t>
              </a:r>
              <a:endParaRPr lang="en-GB" sz="2400" dirty="0">
                <a:solidFill>
                  <a:schemeClr val="bg1"/>
                </a:solidFill>
              </a:endParaRPr>
            </a:p>
          </p:txBody>
        </p:sp>
        <p:sp>
          <p:nvSpPr>
            <p:cNvPr id="27" name="TextBox 26"/>
            <p:cNvSpPr txBox="1"/>
            <p:nvPr/>
          </p:nvSpPr>
          <p:spPr>
            <a:xfrm>
              <a:off x="304800" y="2922885"/>
              <a:ext cx="546945" cy="461665"/>
            </a:xfrm>
            <a:prstGeom prst="rect">
              <a:avLst/>
            </a:prstGeom>
            <a:noFill/>
          </p:spPr>
          <p:txBody>
            <a:bodyPr wrap="none" rtlCol="0">
              <a:spAutoFit/>
            </a:bodyPr>
            <a:lstStyle/>
            <a:p>
              <a:r>
                <a:rPr lang="en-GB" sz="2400" dirty="0" smtClean="0">
                  <a:solidFill>
                    <a:schemeClr val="bg1"/>
                  </a:solidFill>
                </a:rPr>
                <a:t>Q2</a:t>
              </a:r>
              <a:endParaRPr lang="en-GB" sz="2400" dirty="0">
                <a:solidFill>
                  <a:schemeClr val="bg1"/>
                </a:solidFill>
              </a:endParaRPr>
            </a:p>
          </p:txBody>
        </p:sp>
      </p:grpSp>
      <p:sp>
        <p:nvSpPr>
          <p:cNvPr id="31" name="TextBox 30"/>
          <p:cNvSpPr txBox="1"/>
          <p:nvPr/>
        </p:nvSpPr>
        <p:spPr>
          <a:xfrm>
            <a:off x="431540" y="3920278"/>
            <a:ext cx="8325925" cy="2308324"/>
          </a:xfrm>
          <a:prstGeom prst="rect">
            <a:avLst/>
          </a:prstGeom>
          <a:noFill/>
        </p:spPr>
        <p:txBody>
          <a:bodyPr wrap="square" rtlCol="0">
            <a:spAutoFit/>
          </a:bodyPr>
          <a:lstStyle/>
          <a:p>
            <a:pPr marL="285750" indent="-285750">
              <a:buClr>
                <a:schemeClr val="accent6">
                  <a:lumMod val="75000"/>
                </a:schemeClr>
              </a:buClr>
              <a:buFont typeface="Wingdings" pitchFamily="2" charset="2"/>
              <a:buChar char="§"/>
            </a:pPr>
            <a:r>
              <a:rPr lang="en-GB" sz="2400" dirty="0" smtClean="0">
                <a:solidFill>
                  <a:schemeClr val="bg1"/>
                </a:solidFill>
              </a:rPr>
              <a:t>We prepare our two inputs using a NOT Gate</a:t>
            </a:r>
          </a:p>
          <a:p>
            <a:pPr marL="285750" indent="-285750">
              <a:buClr>
                <a:schemeClr val="accent6">
                  <a:lumMod val="75000"/>
                </a:schemeClr>
              </a:buClr>
              <a:buFont typeface="Wingdings" pitchFamily="2" charset="2"/>
              <a:buChar char="§"/>
            </a:pPr>
            <a:r>
              <a:rPr lang="en-GB" sz="2400" dirty="0" smtClean="0">
                <a:solidFill>
                  <a:schemeClr val="bg1"/>
                </a:solidFill>
              </a:rPr>
              <a:t>We put our QuBit into a State of Superposition using Hadamard Gate (Superposition </a:t>
            </a:r>
            <a:r>
              <a:rPr lang="en-GB" sz="2400" dirty="0">
                <a:solidFill>
                  <a:schemeClr val="bg1"/>
                </a:solidFill>
              </a:rPr>
              <a:t>state represented by |</a:t>
            </a:r>
            <a:r>
              <a:rPr lang="en-GB" sz="2400" dirty="0" smtClean="0">
                <a:solidFill>
                  <a:schemeClr val="bg1"/>
                </a:solidFill>
              </a:rPr>
              <a:t>1&gt;|-</a:t>
            </a:r>
            <a:r>
              <a:rPr lang="en-GB" sz="2400" dirty="0">
                <a:solidFill>
                  <a:schemeClr val="bg1"/>
                </a:solidFill>
              </a:rPr>
              <a:t>1</a:t>
            </a:r>
            <a:r>
              <a:rPr lang="en-GB" sz="2400" dirty="0" smtClean="0">
                <a:solidFill>
                  <a:schemeClr val="bg1"/>
                </a:solidFill>
              </a:rPr>
              <a:t>&gt;)</a:t>
            </a:r>
          </a:p>
          <a:p>
            <a:pPr marL="285750" indent="-285750">
              <a:buClr>
                <a:schemeClr val="accent6">
                  <a:lumMod val="75000"/>
                </a:schemeClr>
              </a:buClr>
              <a:buFont typeface="Wingdings" pitchFamily="2" charset="2"/>
              <a:buChar char="§"/>
            </a:pPr>
            <a:r>
              <a:rPr lang="en-GB" sz="2400" dirty="0" smtClean="0">
                <a:solidFill>
                  <a:schemeClr val="bg1"/>
                </a:solidFill>
              </a:rPr>
              <a:t>Run the Calculation f</a:t>
            </a:r>
            <a:endParaRPr lang="en-GB" sz="2400" dirty="0">
              <a:solidFill>
                <a:schemeClr val="bg1"/>
              </a:solidFill>
            </a:endParaRPr>
          </a:p>
          <a:p>
            <a:pPr marL="285750" indent="-285750">
              <a:buClr>
                <a:schemeClr val="accent6">
                  <a:lumMod val="75000"/>
                </a:schemeClr>
              </a:buClr>
              <a:buFont typeface="Wingdings" pitchFamily="2" charset="2"/>
              <a:buChar char="§"/>
            </a:pPr>
            <a:r>
              <a:rPr lang="en-GB" sz="2400" dirty="0" smtClean="0">
                <a:solidFill>
                  <a:schemeClr val="bg1"/>
                </a:solidFill>
              </a:rPr>
              <a:t>f(|1&gt;)(f|-1&gt;) appears in ONE run of the system</a:t>
            </a:r>
          </a:p>
          <a:p>
            <a:pPr marL="285750" indent="-285750">
              <a:buClr>
                <a:schemeClr val="accent6">
                  <a:lumMod val="75000"/>
                </a:schemeClr>
              </a:buClr>
              <a:buFont typeface="Wingdings" pitchFamily="2" charset="2"/>
              <a:buChar char="§"/>
            </a:pPr>
            <a:r>
              <a:rPr lang="en-GB" sz="2400" dirty="0" smtClean="0">
                <a:solidFill>
                  <a:schemeClr val="bg1"/>
                </a:solidFill>
              </a:rPr>
              <a:t>Demonstrates </a:t>
            </a:r>
            <a:r>
              <a:rPr lang="en-GB" sz="2400" i="1" dirty="0" smtClean="0">
                <a:solidFill>
                  <a:schemeClr val="bg1"/>
                </a:solidFill>
              </a:rPr>
              <a:t>Quantum Parallelism</a:t>
            </a:r>
          </a:p>
        </p:txBody>
      </p:sp>
      <p:grpSp>
        <p:nvGrpSpPr>
          <p:cNvPr id="9" name="Group 8"/>
          <p:cNvGrpSpPr/>
          <p:nvPr/>
        </p:nvGrpSpPr>
        <p:grpSpPr>
          <a:xfrm>
            <a:off x="5643845" y="1358770"/>
            <a:ext cx="3383650" cy="1805118"/>
            <a:chOff x="5996620" y="1358770"/>
            <a:chExt cx="3383650" cy="1805118"/>
          </a:xfrm>
        </p:grpSpPr>
        <p:cxnSp>
          <p:nvCxnSpPr>
            <p:cNvPr id="10" name="Straight Connector 9"/>
            <p:cNvCxnSpPr>
              <a:stCxn id="37" idx="1"/>
            </p:cNvCxnSpPr>
            <p:nvPr/>
          </p:nvCxnSpPr>
          <p:spPr>
            <a:xfrm flipH="1">
              <a:off x="5996620" y="1828800"/>
              <a:ext cx="1140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996620" y="3153717"/>
              <a:ext cx="2264730" cy="10171"/>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137285" y="1606550"/>
              <a:ext cx="48895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cxnSp>
          <p:nvCxnSpPr>
            <p:cNvPr id="38" name="Straight Connector 37"/>
            <p:cNvCxnSpPr/>
            <p:nvPr/>
          </p:nvCxnSpPr>
          <p:spPr>
            <a:xfrm rot="10800000">
              <a:off x="7594600" y="1828800"/>
              <a:ext cx="666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717310" y="1403775"/>
              <a:ext cx="635110" cy="461665"/>
            </a:xfrm>
            <a:prstGeom prst="rect">
              <a:avLst/>
            </a:prstGeom>
            <a:noFill/>
          </p:spPr>
          <p:txBody>
            <a:bodyPr wrap="none" rtlCol="0">
              <a:spAutoFit/>
            </a:bodyPr>
            <a:lstStyle/>
            <a:p>
              <a:r>
                <a:rPr lang="en-GB" sz="2400" dirty="0" smtClean="0">
                  <a:solidFill>
                    <a:schemeClr val="bg1"/>
                  </a:solidFill>
                </a:rPr>
                <a:t>|1&gt;</a:t>
              </a:r>
              <a:endParaRPr lang="en-GB" sz="2400" dirty="0">
                <a:solidFill>
                  <a:schemeClr val="bg1"/>
                </a:solidFill>
              </a:endParaRPr>
            </a:p>
          </p:txBody>
        </p:sp>
        <p:sp>
          <p:nvSpPr>
            <p:cNvPr id="41" name="TextBox 40"/>
            <p:cNvSpPr txBox="1"/>
            <p:nvPr/>
          </p:nvSpPr>
          <p:spPr>
            <a:xfrm>
              <a:off x="6005475" y="1358770"/>
              <a:ext cx="1266825" cy="461665"/>
            </a:xfrm>
            <a:prstGeom prst="rect">
              <a:avLst/>
            </a:prstGeom>
            <a:noFill/>
          </p:spPr>
          <p:txBody>
            <a:bodyPr wrap="square" rtlCol="0">
              <a:spAutoFit/>
            </a:bodyPr>
            <a:lstStyle/>
            <a:p>
              <a:r>
                <a:rPr lang="en-GB" sz="2400" dirty="0" smtClean="0">
                  <a:solidFill>
                    <a:schemeClr val="bg1"/>
                  </a:solidFill>
                </a:rPr>
                <a:t>|1&gt;|-1&gt;</a:t>
              </a:r>
              <a:endParaRPr lang="en-GB" sz="2400" dirty="0">
                <a:solidFill>
                  <a:schemeClr val="bg1"/>
                </a:solidFill>
              </a:endParaRPr>
            </a:p>
          </p:txBody>
        </p:sp>
        <p:sp>
          <p:nvSpPr>
            <p:cNvPr id="32" name="TextBox 31"/>
            <p:cNvSpPr txBox="1"/>
            <p:nvPr/>
          </p:nvSpPr>
          <p:spPr>
            <a:xfrm>
              <a:off x="6057164" y="2669568"/>
              <a:ext cx="3323106" cy="461665"/>
            </a:xfrm>
            <a:prstGeom prst="rect">
              <a:avLst/>
            </a:prstGeom>
            <a:noFill/>
          </p:spPr>
          <p:txBody>
            <a:bodyPr wrap="square" rtlCol="0">
              <a:spAutoFit/>
            </a:bodyPr>
            <a:lstStyle/>
            <a:p>
              <a:r>
                <a:rPr lang="en-GB" sz="2400" dirty="0" smtClean="0">
                  <a:solidFill>
                    <a:schemeClr val="bg1"/>
                  </a:solidFill>
                </a:rPr>
                <a:t>f</a:t>
              </a:r>
              <a:r>
                <a:rPr lang="en-GB" sz="2400" dirty="0">
                  <a:solidFill>
                    <a:schemeClr val="bg1"/>
                  </a:solidFill>
                </a:rPr>
                <a:t>(|</a:t>
              </a:r>
              <a:r>
                <a:rPr lang="en-GB" sz="2400" dirty="0" smtClean="0">
                  <a:solidFill>
                    <a:schemeClr val="bg1"/>
                  </a:solidFill>
                </a:rPr>
                <a:t>1&gt;|-1&gt;) = f(|1&gt;)f(|-1&gt;)</a:t>
              </a:r>
              <a:endParaRPr lang="en-GB" sz="2400" dirty="0">
                <a:solidFill>
                  <a:schemeClr val="bg1"/>
                </a:solidFill>
              </a:endParaRPr>
            </a:p>
          </p:txBody>
        </p:sp>
      </p:grpSp>
    </p:spTree>
    <p:extLst>
      <p:ext uri="{BB962C8B-B14F-4D97-AF65-F5344CB8AC3E}">
        <p14:creationId xmlns:p14="http://schemas.microsoft.com/office/powerpoint/2010/main" val="252962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animEffect transition="in" filter="fade">
                                      <p:cBhvr>
                                        <p:cTn id="15" dur="500"/>
                                        <p:tgtEl>
                                          <p:spTgt spid="3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xEl>
                                              <p:pRg st="2" end="2"/>
                                            </p:txEl>
                                          </p:spTgt>
                                        </p:tgtEl>
                                        <p:attrNameLst>
                                          <p:attrName>style.visibility</p:attrName>
                                        </p:attrNameLst>
                                      </p:cBhvr>
                                      <p:to>
                                        <p:strVal val="visible"/>
                                      </p:to>
                                    </p:set>
                                    <p:animEffect transition="in" filter="fade">
                                      <p:cBhvr>
                                        <p:cTn id="23" dur="500"/>
                                        <p:tgtEl>
                                          <p:spTgt spid="31">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xEl>
                                              <p:pRg st="3" end="3"/>
                                            </p:txEl>
                                          </p:spTgt>
                                        </p:tgtEl>
                                        <p:attrNameLst>
                                          <p:attrName>style.visibility</p:attrName>
                                        </p:attrNameLst>
                                      </p:cBhvr>
                                      <p:to>
                                        <p:strVal val="visible"/>
                                      </p:to>
                                    </p:set>
                                    <p:animEffect transition="in" filter="fade">
                                      <p:cBhvr>
                                        <p:cTn id="31" dur="500"/>
                                        <p:tgtEl>
                                          <p:spTgt spid="31">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1">
                                            <p:txEl>
                                              <p:pRg st="4" end="4"/>
                                            </p:txEl>
                                          </p:spTgt>
                                        </p:tgtEl>
                                        <p:attrNameLst>
                                          <p:attrName>style.visibility</p:attrName>
                                        </p:attrNameLst>
                                      </p:cBhvr>
                                      <p:to>
                                        <p:strVal val="visible"/>
                                      </p:to>
                                    </p:set>
                                    <p:animEffect transition="in" filter="fade">
                                      <p:cBhvr>
                                        <p:cTn id="39"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A Quantum </a:t>
            </a:r>
            <a:r>
              <a:rPr lang="en-GB" smtClean="0"/>
              <a:t>Search Algorithm</a:t>
            </a:r>
            <a:endParaRPr lang="en-GB"/>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74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Quantum Search Algorithm</a:t>
            </a:r>
            <a:endParaRPr lang="en-GB" dirty="0"/>
          </a:p>
        </p:txBody>
      </p:sp>
      <p:sp>
        <p:nvSpPr>
          <p:cNvPr id="3" name="Content Placeholder 2"/>
          <p:cNvSpPr>
            <a:spLocks noGrp="1"/>
          </p:cNvSpPr>
          <p:nvPr>
            <p:ph idx="1"/>
          </p:nvPr>
        </p:nvSpPr>
        <p:spPr/>
        <p:txBody>
          <a:bodyPr>
            <a:normAutofit lnSpcReduction="10000"/>
          </a:bodyPr>
          <a:lstStyle/>
          <a:p>
            <a:r>
              <a:rPr lang="en-GB" dirty="0" smtClean="0"/>
              <a:t>Exhaustive Search Algorithm</a:t>
            </a:r>
          </a:p>
          <a:p>
            <a:r>
              <a:rPr lang="en-GB" dirty="0" smtClean="0"/>
              <a:t>Example in C# Programming Language</a:t>
            </a:r>
          </a:p>
          <a:p>
            <a:pPr lvl="1">
              <a:buNone/>
            </a:pPr>
            <a:endParaRPr lang="en-GB" sz="1700" dirty="0" smtClean="0">
              <a:solidFill>
                <a:schemeClr val="accent1">
                  <a:lumMod val="40000"/>
                  <a:lumOff val="60000"/>
                </a:schemeClr>
              </a:solidFill>
              <a:latin typeface="Courier New" pitchFamily="49" charset="0"/>
              <a:cs typeface="Courier New" pitchFamily="49" charset="0"/>
            </a:endParaRPr>
          </a:p>
          <a:p>
            <a:pPr lvl="1">
              <a:buNone/>
            </a:pPr>
            <a:r>
              <a:rPr lang="en-GB" sz="1700" b="1" dirty="0" smtClean="0">
                <a:solidFill>
                  <a:schemeClr val="accent1">
                    <a:lumMod val="40000"/>
                    <a:lumOff val="60000"/>
                  </a:schemeClr>
                </a:solidFill>
                <a:latin typeface="Courier New" pitchFamily="49" charset="0"/>
                <a:cs typeface="Courier New" pitchFamily="49" charset="0"/>
              </a:rPr>
              <a:t>public Boolean Is151InAList(</a:t>
            </a:r>
            <a:r>
              <a:rPr lang="en-GB" sz="1700" b="1" dirty="0" err="1" smtClean="0">
                <a:solidFill>
                  <a:schemeClr val="accent1">
                    <a:lumMod val="40000"/>
                    <a:lumOff val="60000"/>
                  </a:schemeClr>
                </a:solidFill>
                <a:latin typeface="Courier New" pitchFamily="49" charset="0"/>
                <a:cs typeface="Courier New" pitchFamily="49" charset="0"/>
              </a:rPr>
              <a:t>Ilist</a:t>
            </a:r>
            <a:r>
              <a:rPr lang="en-GB" sz="1700" b="1" dirty="0" smtClean="0">
                <a:solidFill>
                  <a:schemeClr val="accent1">
                    <a:lumMod val="40000"/>
                    <a:lumOff val="60000"/>
                  </a:schemeClr>
                </a:solidFill>
                <a:latin typeface="Courier New" pitchFamily="49" charset="0"/>
                <a:cs typeface="Courier New" pitchFamily="49" charset="0"/>
              </a:rPr>
              <a:t>&lt;Int32&gt; </a:t>
            </a:r>
            <a:r>
              <a:rPr lang="en-GB" sz="1700" b="1" dirty="0" err="1">
                <a:solidFill>
                  <a:schemeClr val="accent1">
                    <a:lumMod val="40000"/>
                    <a:lumOff val="60000"/>
                  </a:schemeClr>
                </a:solidFill>
                <a:latin typeface="Courier New" pitchFamily="49" charset="0"/>
                <a:cs typeface="Courier New" pitchFamily="49" charset="0"/>
              </a:rPr>
              <a:t>a</a:t>
            </a:r>
            <a:r>
              <a:rPr lang="en-GB" sz="1700" b="1" dirty="0" err="1" smtClean="0">
                <a:solidFill>
                  <a:schemeClr val="accent1">
                    <a:lumMod val="40000"/>
                    <a:lumOff val="60000"/>
                  </a:schemeClr>
                </a:solidFill>
                <a:latin typeface="Courier New" pitchFamily="49" charset="0"/>
                <a:cs typeface="Courier New" pitchFamily="49" charset="0"/>
              </a:rPr>
              <a:t>List</a:t>
            </a:r>
            <a:r>
              <a:rPr lang="en-GB" sz="1700" b="1" dirty="0" smtClean="0">
                <a:solidFill>
                  <a:schemeClr val="accent1">
                    <a:lumMod val="40000"/>
                    <a:lumOff val="60000"/>
                  </a:schemeClr>
                </a:solidFill>
                <a:latin typeface="Courier New" pitchFamily="49" charset="0"/>
                <a:cs typeface="Courier New" pitchFamily="49" charset="0"/>
              </a:rPr>
              <a:t>)</a:t>
            </a:r>
          </a:p>
          <a:p>
            <a:pPr lvl="1">
              <a:buNone/>
            </a:pPr>
            <a:r>
              <a:rPr lang="en-GB" sz="1700" b="1" dirty="0" smtClean="0">
                <a:solidFill>
                  <a:schemeClr val="accent1">
                    <a:lumMod val="40000"/>
                    <a:lumOff val="60000"/>
                  </a:schemeClr>
                </a:solidFill>
                <a:latin typeface="Courier New" pitchFamily="49" charset="0"/>
                <a:cs typeface="Courier New" pitchFamily="49" charset="0"/>
              </a:rPr>
              <a:t>{</a:t>
            </a:r>
          </a:p>
          <a:p>
            <a:pPr lvl="2">
              <a:buNone/>
            </a:pPr>
            <a:r>
              <a:rPr lang="en-GB" sz="1700" b="1" dirty="0" smtClean="0">
                <a:solidFill>
                  <a:schemeClr val="accent1">
                    <a:lumMod val="40000"/>
                    <a:lumOff val="60000"/>
                  </a:schemeClr>
                </a:solidFill>
                <a:latin typeface="Courier New" pitchFamily="49" charset="0"/>
                <a:cs typeface="Courier New" pitchFamily="49" charset="0"/>
              </a:rPr>
              <a:t>for (Int32 </a:t>
            </a:r>
            <a:r>
              <a:rPr lang="en-GB" sz="1700" b="1" dirty="0">
                <a:solidFill>
                  <a:schemeClr val="accent1">
                    <a:lumMod val="40000"/>
                    <a:lumOff val="60000"/>
                  </a:schemeClr>
                </a:solidFill>
                <a:latin typeface="Courier New" pitchFamily="49" charset="0"/>
                <a:cs typeface="Courier New" pitchFamily="49" charset="0"/>
              </a:rPr>
              <a:t>i</a:t>
            </a:r>
            <a:r>
              <a:rPr lang="en-GB" sz="1700" b="1" dirty="0" smtClean="0">
                <a:solidFill>
                  <a:schemeClr val="accent1">
                    <a:lumMod val="40000"/>
                    <a:lumOff val="60000"/>
                  </a:schemeClr>
                </a:solidFill>
                <a:latin typeface="Courier New" pitchFamily="49" charset="0"/>
                <a:cs typeface="Courier New" pitchFamily="49" charset="0"/>
              </a:rPr>
              <a:t>=0 ; i &lt; </a:t>
            </a:r>
            <a:r>
              <a:rPr lang="en-GB" sz="1700" b="1" dirty="0" err="1" smtClean="0">
                <a:solidFill>
                  <a:schemeClr val="accent1">
                    <a:lumMod val="40000"/>
                    <a:lumOff val="60000"/>
                  </a:schemeClr>
                </a:solidFill>
                <a:latin typeface="Courier New" pitchFamily="49" charset="0"/>
                <a:cs typeface="Courier New" pitchFamily="49" charset="0"/>
              </a:rPr>
              <a:t>aList.Count</a:t>
            </a:r>
            <a:r>
              <a:rPr lang="en-GB" sz="1700" b="1" dirty="0" smtClean="0">
                <a:solidFill>
                  <a:schemeClr val="accent1">
                    <a:lumMod val="40000"/>
                    <a:lumOff val="60000"/>
                  </a:schemeClr>
                </a:solidFill>
                <a:latin typeface="Courier New" pitchFamily="49" charset="0"/>
                <a:cs typeface="Courier New" pitchFamily="49" charset="0"/>
              </a:rPr>
              <a:t>() ; i++)</a:t>
            </a:r>
          </a:p>
          <a:p>
            <a:pPr lvl="2">
              <a:buNone/>
            </a:pPr>
            <a:r>
              <a:rPr lang="en-GB" sz="1700" b="1" dirty="0" smtClean="0">
                <a:solidFill>
                  <a:schemeClr val="accent1">
                    <a:lumMod val="40000"/>
                    <a:lumOff val="60000"/>
                  </a:schemeClr>
                </a:solidFill>
                <a:latin typeface="Courier New" pitchFamily="49" charset="0"/>
                <a:cs typeface="Courier New" pitchFamily="49" charset="0"/>
              </a:rPr>
              <a:t>{</a:t>
            </a:r>
          </a:p>
          <a:p>
            <a:pPr lvl="3">
              <a:buNone/>
            </a:pPr>
            <a:r>
              <a:rPr lang="en-GB" sz="1700" b="1" dirty="0" smtClean="0">
                <a:solidFill>
                  <a:schemeClr val="accent1">
                    <a:lumMod val="40000"/>
                    <a:lumOff val="60000"/>
                  </a:schemeClr>
                </a:solidFill>
                <a:latin typeface="Courier New" pitchFamily="49" charset="0"/>
                <a:cs typeface="Courier New" pitchFamily="49" charset="0"/>
              </a:rPr>
              <a:t>if (</a:t>
            </a:r>
            <a:r>
              <a:rPr lang="en-GB" sz="1700" b="1" dirty="0" err="1">
                <a:solidFill>
                  <a:schemeClr val="accent1">
                    <a:lumMod val="40000"/>
                    <a:lumOff val="60000"/>
                  </a:schemeClr>
                </a:solidFill>
                <a:latin typeface="Courier New" pitchFamily="49" charset="0"/>
                <a:cs typeface="Courier New" pitchFamily="49" charset="0"/>
              </a:rPr>
              <a:t>a</a:t>
            </a:r>
            <a:r>
              <a:rPr lang="en-GB" sz="1700" b="1" dirty="0" err="1" smtClean="0">
                <a:solidFill>
                  <a:schemeClr val="accent1">
                    <a:lumMod val="40000"/>
                    <a:lumOff val="60000"/>
                  </a:schemeClr>
                </a:solidFill>
                <a:latin typeface="Courier New" pitchFamily="49" charset="0"/>
                <a:cs typeface="Courier New" pitchFamily="49" charset="0"/>
              </a:rPr>
              <a:t>List</a:t>
            </a:r>
            <a:r>
              <a:rPr lang="en-GB" sz="1700" b="1" dirty="0" smtClean="0">
                <a:solidFill>
                  <a:schemeClr val="accent1">
                    <a:lumMod val="40000"/>
                    <a:lumOff val="60000"/>
                  </a:schemeClr>
                </a:solidFill>
                <a:latin typeface="Courier New" pitchFamily="49" charset="0"/>
                <a:cs typeface="Courier New" pitchFamily="49" charset="0"/>
              </a:rPr>
              <a:t>[i] == 151) {return true;}</a:t>
            </a:r>
          </a:p>
          <a:p>
            <a:pPr lvl="2">
              <a:buNone/>
            </a:pPr>
            <a:r>
              <a:rPr lang="en-GB" sz="1700" b="1" dirty="0" smtClean="0">
                <a:solidFill>
                  <a:schemeClr val="accent1">
                    <a:lumMod val="40000"/>
                    <a:lumOff val="60000"/>
                  </a:schemeClr>
                </a:solidFill>
                <a:latin typeface="Courier New" pitchFamily="49" charset="0"/>
                <a:cs typeface="Courier New" pitchFamily="49" charset="0"/>
              </a:rPr>
              <a:t>}</a:t>
            </a:r>
          </a:p>
          <a:p>
            <a:pPr lvl="2">
              <a:buNone/>
            </a:pPr>
            <a:r>
              <a:rPr lang="en-GB" sz="1700" b="1" dirty="0" smtClean="0">
                <a:solidFill>
                  <a:schemeClr val="accent1">
                    <a:lumMod val="40000"/>
                    <a:lumOff val="60000"/>
                  </a:schemeClr>
                </a:solidFill>
                <a:latin typeface="Courier New" pitchFamily="49" charset="0"/>
                <a:cs typeface="Courier New" pitchFamily="49" charset="0"/>
              </a:rPr>
              <a:t>return false;</a:t>
            </a:r>
          </a:p>
          <a:p>
            <a:pPr lvl="1">
              <a:buNone/>
            </a:pPr>
            <a:r>
              <a:rPr lang="en-GB" sz="1700" b="1" dirty="0" smtClean="0">
                <a:solidFill>
                  <a:schemeClr val="accent1">
                    <a:lumMod val="40000"/>
                    <a:lumOff val="60000"/>
                  </a:schemeClr>
                </a:solidFill>
                <a:latin typeface="Courier New" pitchFamily="49" charset="0"/>
                <a:cs typeface="Courier New" pitchFamily="49" charset="0"/>
              </a:rPr>
              <a:t>}</a:t>
            </a:r>
          </a:p>
          <a:p>
            <a:r>
              <a:rPr lang="en-GB" dirty="0" smtClean="0"/>
              <a:t>Classically this would take on average half the number of items in the list </a:t>
            </a:r>
            <a:r>
              <a:rPr lang="en-GB" dirty="0" err="1" smtClean="0"/>
              <a:t>i.e</a:t>
            </a:r>
            <a:r>
              <a:rPr lang="en-GB" dirty="0" smtClean="0"/>
              <a:t> N/2.  It could take N-1 times.</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7"/>
            <a:ext cx="8229600" cy="2268554"/>
          </a:xfrm>
        </p:spPr>
        <p:txBody>
          <a:bodyPr/>
          <a:lstStyle/>
          <a:p>
            <a:r>
              <a:rPr lang="en-GB" dirty="0" smtClean="0"/>
              <a:t>F(x) is -1 when X is the searched for value</a:t>
            </a:r>
          </a:p>
          <a:p>
            <a:r>
              <a:rPr lang="en-GB" dirty="0" smtClean="0"/>
              <a:t>F(X) is 1 when X is not the searched for value.</a:t>
            </a:r>
          </a:p>
          <a:p>
            <a:r>
              <a:rPr lang="en-GB" dirty="0" smtClean="0"/>
              <a:t>X is in the range 0 -&gt; N where N = 2</a:t>
            </a:r>
            <a:r>
              <a:rPr lang="en-GB" baseline="30000" dirty="0" smtClean="0"/>
              <a:t>L</a:t>
            </a:r>
            <a:endParaRPr lang="en-GB" baseline="30000" dirty="0"/>
          </a:p>
        </p:txBody>
      </p:sp>
      <p:sp>
        <p:nvSpPr>
          <p:cNvPr id="4" name="Title 1"/>
          <p:cNvSpPr>
            <a:spLocks noGrp="1"/>
          </p:cNvSpPr>
          <p:nvPr>
            <p:ph type="title"/>
          </p:nvPr>
        </p:nvSpPr>
        <p:spPr>
          <a:xfrm>
            <a:off x="457200" y="274638"/>
            <a:ext cx="8229600" cy="654032"/>
          </a:xfrm>
        </p:spPr>
        <p:txBody>
          <a:bodyPr>
            <a:normAutofit fontScale="90000"/>
          </a:bodyPr>
          <a:lstStyle/>
          <a:p>
            <a:r>
              <a:rPr lang="en-GB" dirty="0" smtClean="0"/>
              <a:t>A Quantum Search Algorithm</a:t>
            </a:r>
            <a:endParaRPr lang="en-GB" dirty="0"/>
          </a:p>
        </p:txBody>
      </p:sp>
      <p:sp>
        <p:nvSpPr>
          <p:cNvPr id="5" name="Rectangle 4"/>
          <p:cNvSpPr/>
          <p:nvPr/>
        </p:nvSpPr>
        <p:spPr>
          <a:xfrm>
            <a:off x="3860800" y="3562350"/>
            <a:ext cx="1244600" cy="217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bg1"/>
                </a:solidFill>
              </a:rPr>
              <a:t>F</a:t>
            </a:r>
            <a:endParaRPr lang="en-GB" sz="4400" dirty="0">
              <a:solidFill>
                <a:schemeClr val="bg1"/>
              </a:solidFill>
            </a:endParaRPr>
          </a:p>
        </p:txBody>
      </p:sp>
      <p:cxnSp>
        <p:nvCxnSpPr>
          <p:cNvPr id="6" name="Straight Connector 5"/>
          <p:cNvCxnSpPr/>
          <p:nvPr/>
        </p:nvCxnSpPr>
        <p:spPr>
          <a:xfrm rot="10800000">
            <a:off x="3194050" y="39624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3194050" y="52959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5105400" y="5295900"/>
            <a:ext cx="666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54084" y="4123035"/>
            <a:ext cx="317716" cy="461665"/>
          </a:xfrm>
          <a:prstGeom prst="rect">
            <a:avLst/>
          </a:prstGeom>
          <a:noFill/>
        </p:spPr>
        <p:txBody>
          <a:bodyPr wrap="none" rtlCol="0">
            <a:spAutoFit/>
          </a:bodyPr>
          <a:lstStyle/>
          <a:p>
            <a:r>
              <a:rPr lang="en-GB" sz="2400" dirty="0" smtClean="0">
                <a:solidFill>
                  <a:schemeClr val="bg1"/>
                </a:solidFill>
              </a:rPr>
              <a:t>x</a:t>
            </a:r>
            <a:endParaRPr lang="en-GB" sz="2400" dirty="0">
              <a:solidFill>
                <a:schemeClr val="bg1"/>
              </a:solidFill>
            </a:endParaRPr>
          </a:p>
        </p:txBody>
      </p:sp>
      <p:sp>
        <p:nvSpPr>
          <p:cNvPr id="11" name="TextBox 10"/>
          <p:cNvSpPr txBox="1"/>
          <p:nvPr/>
        </p:nvSpPr>
        <p:spPr>
          <a:xfrm>
            <a:off x="6083300" y="4140200"/>
            <a:ext cx="317716" cy="461665"/>
          </a:xfrm>
          <a:prstGeom prst="rect">
            <a:avLst/>
          </a:prstGeom>
          <a:noFill/>
        </p:spPr>
        <p:txBody>
          <a:bodyPr wrap="none" rtlCol="0">
            <a:spAutoFit/>
          </a:bodyPr>
          <a:lstStyle/>
          <a:p>
            <a:r>
              <a:rPr lang="en-GB" sz="2400" dirty="0" smtClean="0">
                <a:solidFill>
                  <a:schemeClr val="bg1"/>
                </a:solidFill>
              </a:rPr>
              <a:t>x</a:t>
            </a:r>
            <a:endParaRPr lang="en-GB" sz="2400" dirty="0">
              <a:solidFill>
                <a:schemeClr val="bg1"/>
              </a:solidFill>
            </a:endParaRPr>
          </a:p>
        </p:txBody>
      </p:sp>
      <p:sp>
        <p:nvSpPr>
          <p:cNvPr id="12" name="TextBox 11"/>
          <p:cNvSpPr txBox="1"/>
          <p:nvPr/>
        </p:nvSpPr>
        <p:spPr>
          <a:xfrm>
            <a:off x="2636785" y="5082570"/>
            <a:ext cx="324128" cy="461665"/>
          </a:xfrm>
          <a:prstGeom prst="rect">
            <a:avLst/>
          </a:prstGeom>
          <a:noFill/>
        </p:spPr>
        <p:txBody>
          <a:bodyPr wrap="none" rtlCol="0">
            <a:spAutoFit/>
          </a:bodyPr>
          <a:lstStyle/>
          <a:p>
            <a:r>
              <a:rPr lang="en-GB" sz="2400" dirty="0" smtClean="0">
                <a:solidFill>
                  <a:schemeClr val="bg1"/>
                </a:solidFill>
              </a:rPr>
              <a:t>y</a:t>
            </a:r>
            <a:endParaRPr lang="en-GB" sz="2400" dirty="0">
              <a:solidFill>
                <a:schemeClr val="bg1"/>
              </a:solidFill>
            </a:endParaRPr>
          </a:p>
        </p:txBody>
      </p:sp>
      <p:sp>
        <p:nvSpPr>
          <p:cNvPr id="13" name="TextBox 12"/>
          <p:cNvSpPr txBox="1"/>
          <p:nvPr/>
        </p:nvSpPr>
        <p:spPr>
          <a:xfrm>
            <a:off x="6083066" y="5037565"/>
            <a:ext cx="784189" cy="461665"/>
          </a:xfrm>
          <a:prstGeom prst="rect">
            <a:avLst/>
          </a:prstGeom>
          <a:noFill/>
        </p:spPr>
        <p:txBody>
          <a:bodyPr wrap="none" rtlCol="0">
            <a:spAutoFit/>
          </a:bodyPr>
          <a:lstStyle/>
          <a:p>
            <a:r>
              <a:rPr lang="en-GB" sz="2400" dirty="0" err="1" smtClean="0">
                <a:solidFill>
                  <a:schemeClr val="bg1"/>
                </a:solidFill>
              </a:rPr>
              <a:t>yF</a:t>
            </a:r>
            <a:r>
              <a:rPr lang="en-GB" sz="2400" dirty="0" smtClean="0">
                <a:solidFill>
                  <a:schemeClr val="bg1"/>
                </a:solidFill>
              </a:rPr>
              <a:t>(x)</a:t>
            </a:r>
            <a:endParaRPr lang="en-GB" sz="2400" dirty="0">
              <a:solidFill>
                <a:schemeClr val="bg1"/>
              </a:solidFill>
            </a:endParaRPr>
          </a:p>
        </p:txBody>
      </p:sp>
      <p:cxnSp>
        <p:nvCxnSpPr>
          <p:cNvPr id="14" name="Straight Connector 13"/>
          <p:cNvCxnSpPr/>
          <p:nvPr/>
        </p:nvCxnSpPr>
        <p:spPr>
          <a:xfrm rot="10800000">
            <a:off x="3194050" y="4183061"/>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3194051" y="436245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194050" y="4583111"/>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3194051" y="4805361"/>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105400" y="396240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5105400" y="4183061"/>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5105401" y="4362450"/>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5105400" y="4583111"/>
            <a:ext cx="666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5105401" y="4805361"/>
            <a:ext cx="666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a:off x="5861050" y="3873500"/>
            <a:ext cx="177800" cy="10223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ight Brace 23"/>
          <p:cNvSpPr/>
          <p:nvPr/>
        </p:nvSpPr>
        <p:spPr>
          <a:xfrm rot="10800000">
            <a:off x="2971800" y="3873500"/>
            <a:ext cx="177800" cy="10223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a:off x="1638300" y="4184793"/>
            <a:ext cx="957313" cy="369332"/>
          </a:xfrm>
          <a:prstGeom prst="rect">
            <a:avLst/>
          </a:prstGeom>
          <a:noFill/>
        </p:spPr>
        <p:txBody>
          <a:bodyPr wrap="none" rtlCol="0">
            <a:spAutoFit/>
          </a:bodyPr>
          <a:lstStyle/>
          <a:p>
            <a:r>
              <a:rPr lang="en-GB" dirty="0" smtClean="0">
                <a:solidFill>
                  <a:schemeClr val="bg1"/>
                </a:solidFill>
              </a:rPr>
              <a:t>L QuBits</a:t>
            </a:r>
            <a:endParaRPr lang="en-GB" dirty="0">
              <a:solidFill>
                <a:schemeClr val="bg1"/>
              </a:solidFill>
            </a:endParaRPr>
          </a:p>
        </p:txBody>
      </p:sp>
      <p:sp>
        <p:nvSpPr>
          <p:cNvPr id="26" name="TextBox 25"/>
          <p:cNvSpPr txBox="1"/>
          <p:nvPr/>
        </p:nvSpPr>
        <p:spPr>
          <a:xfrm>
            <a:off x="1696771" y="5049180"/>
            <a:ext cx="886781" cy="369332"/>
          </a:xfrm>
          <a:prstGeom prst="rect">
            <a:avLst/>
          </a:prstGeom>
          <a:noFill/>
        </p:spPr>
        <p:txBody>
          <a:bodyPr wrap="none" rtlCol="0">
            <a:spAutoFit/>
          </a:bodyPr>
          <a:lstStyle/>
          <a:p>
            <a:r>
              <a:rPr lang="en-GB" dirty="0" smtClean="0">
                <a:solidFill>
                  <a:schemeClr val="bg1"/>
                </a:solidFill>
              </a:rPr>
              <a:t>1 QuBit</a:t>
            </a: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a:spLocks noGrp="1"/>
          </p:cNvSpPr>
          <p:nvPr>
            <p:ph type="title"/>
          </p:nvPr>
        </p:nvSpPr>
        <p:spPr/>
        <p:txBody>
          <a:bodyPr>
            <a:normAutofit fontScale="90000"/>
          </a:bodyPr>
          <a:lstStyle/>
          <a:p>
            <a:r>
              <a:rPr lang="en-GB" dirty="0" smtClean="0"/>
              <a:t>A Quantum Search Algorithm</a:t>
            </a:r>
            <a:endParaRPr lang="en-GB" dirty="0"/>
          </a:p>
        </p:txBody>
      </p:sp>
      <p:sp>
        <p:nvSpPr>
          <p:cNvPr id="43" name="Content Placeholder 2"/>
          <p:cNvSpPr txBox="1">
            <a:spLocks/>
          </p:cNvSpPr>
          <p:nvPr/>
        </p:nvSpPr>
        <p:spPr>
          <a:xfrm>
            <a:off x="457200" y="1071547"/>
            <a:ext cx="8229600" cy="2090754"/>
          </a:xfrm>
          <a:prstGeom prst="rect">
            <a:avLst/>
          </a:prstGeom>
        </p:spPr>
        <p:txBody>
          <a:bodyPr>
            <a:normAutofit lnSpcReduction="10000"/>
          </a:bodyPr>
          <a:lstStyle/>
          <a:p>
            <a:pPr marL="342900" indent="-342900">
              <a:spcBef>
                <a:spcPct val="20000"/>
              </a:spcBef>
              <a:buClr>
                <a:schemeClr val="accent6">
                  <a:lumMod val="75000"/>
                </a:schemeClr>
              </a:buClr>
              <a:buFont typeface="Wingdings" pitchFamily="2" charset="2"/>
              <a:buChar char="§"/>
            </a:pPr>
            <a:r>
              <a:rPr lang="en-GB" sz="3200" dirty="0" smtClean="0">
                <a:solidFill>
                  <a:schemeClr val="bg1"/>
                </a:solidFill>
              </a:rPr>
              <a:t>H </a:t>
            </a:r>
            <a:r>
              <a:rPr lang="en-GB" sz="3200" dirty="0">
                <a:solidFill>
                  <a:schemeClr val="bg1"/>
                </a:solidFill>
              </a:rPr>
              <a:t>p</a:t>
            </a:r>
            <a:r>
              <a:rPr lang="en-GB" sz="3200" dirty="0" smtClean="0">
                <a:solidFill>
                  <a:schemeClr val="bg1"/>
                </a:solidFill>
              </a:rPr>
              <a:t>uts L </a:t>
            </a:r>
            <a:r>
              <a:rPr lang="en-GB" sz="3200" dirty="0" err="1" smtClean="0">
                <a:solidFill>
                  <a:schemeClr val="bg1"/>
                </a:solidFill>
              </a:rPr>
              <a:t>QuBits</a:t>
            </a:r>
            <a:r>
              <a:rPr lang="en-GB" sz="3200" dirty="0" smtClean="0">
                <a:solidFill>
                  <a:schemeClr val="bg1"/>
                </a:solidFill>
              </a:rPr>
              <a:t> in Superposition</a:t>
            </a:r>
          </a:p>
          <a:p>
            <a:pPr marL="342900" indent="-342900">
              <a:spcBef>
                <a:spcPct val="20000"/>
              </a:spcBef>
              <a:buClr>
                <a:schemeClr val="accent6">
                  <a:lumMod val="75000"/>
                </a:schemeClr>
              </a:buClr>
              <a:buFont typeface="Wingdings" pitchFamily="2" charset="2"/>
              <a:buChar char="§"/>
            </a:pPr>
            <a:r>
              <a:rPr lang="en-GB" sz="3200" dirty="0">
                <a:solidFill>
                  <a:schemeClr val="bg1"/>
                </a:solidFill>
              </a:rPr>
              <a:t>P</a:t>
            </a:r>
            <a:r>
              <a:rPr lang="en-GB" sz="3200" dirty="0" smtClean="0">
                <a:solidFill>
                  <a:schemeClr val="bg1"/>
                </a:solidFill>
              </a:rPr>
              <a:t>lace four Quantum Gates M H B H in succession</a:t>
            </a:r>
          </a:p>
          <a:p>
            <a:pPr marL="342900" indent="-342900">
              <a:spcBef>
                <a:spcPct val="20000"/>
              </a:spcBef>
              <a:buClr>
                <a:schemeClr val="accent6">
                  <a:lumMod val="75000"/>
                </a:schemeClr>
              </a:buClr>
              <a:buFont typeface="Wingdings" pitchFamily="2" charset="2"/>
              <a:buChar char="§"/>
            </a:pPr>
            <a:r>
              <a:rPr lang="en-GB" sz="3200" dirty="0" smtClean="0">
                <a:solidFill>
                  <a:schemeClr val="bg1"/>
                </a:solidFill>
              </a:rPr>
              <a:t>MHBH is the Grover Operator</a:t>
            </a:r>
            <a:endParaRPr kumimoji="0" lang="en-GB" sz="3200" b="0"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Wingdings" pitchFamily="2" charset="2"/>
              <a:buChar char="§"/>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p:txBody>
      </p:sp>
      <p:grpSp>
        <p:nvGrpSpPr>
          <p:cNvPr id="6" name="Group 5"/>
          <p:cNvGrpSpPr/>
          <p:nvPr/>
        </p:nvGrpSpPr>
        <p:grpSpPr>
          <a:xfrm>
            <a:off x="3086835" y="3606800"/>
            <a:ext cx="5044358" cy="2089150"/>
            <a:chOff x="3086835" y="3606800"/>
            <a:chExt cx="5044358" cy="2089150"/>
          </a:xfrm>
        </p:grpSpPr>
        <p:grpSp>
          <p:nvGrpSpPr>
            <p:cNvPr id="38" name="Group 37"/>
            <p:cNvGrpSpPr/>
            <p:nvPr/>
          </p:nvGrpSpPr>
          <p:grpSpPr>
            <a:xfrm>
              <a:off x="5908693" y="3606800"/>
              <a:ext cx="1111250" cy="2089150"/>
              <a:chOff x="5129315" y="3606800"/>
              <a:chExt cx="1111250" cy="2089150"/>
            </a:xfrm>
          </p:grpSpPr>
          <p:sp>
            <p:nvSpPr>
              <p:cNvPr id="21" name="Rectangle 20"/>
              <p:cNvSpPr/>
              <p:nvPr/>
            </p:nvSpPr>
            <p:spPr>
              <a:xfrm>
                <a:off x="5129315" y="3606800"/>
                <a:ext cx="533400" cy="208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t>
                </a:r>
                <a:endParaRPr lang="en-GB" dirty="0"/>
              </a:p>
            </p:txBody>
          </p:sp>
          <p:cxnSp>
            <p:nvCxnSpPr>
              <p:cNvPr id="31" name="Straight Connector 30"/>
              <p:cNvCxnSpPr/>
              <p:nvPr/>
            </p:nvCxnSpPr>
            <p:spPr>
              <a:xfrm>
                <a:off x="5662715" y="39179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62715" y="41846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62715" y="44513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62715" y="47180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62715" y="54292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662715" y="4984750"/>
                <a:ext cx="57785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019943" y="3606800"/>
              <a:ext cx="1111250" cy="2089150"/>
              <a:chOff x="6240565" y="3606800"/>
              <a:chExt cx="1111250" cy="2089150"/>
            </a:xfrm>
          </p:grpSpPr>
          <p:sp>
            <p:nvSpPr>
              <p:cNvPr id="22" name="Rectangle 21"/>
              <p:cNvSpPr/>
              <p:nvPr/>
            </p:nvSpPr>
            <p:spPr>
              <a:xfrm>
                <a:off x="6240565" y="3606800"/>
                <a:ext cx="533400" cy="208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cxnSp>
            <p:nvCxnSpPr>
              <p:cNvPr id="57" name="Straight Connector 56"/>
              <p:cNvCxnSpPr/>
              <p:nvPr/>
            </p:nvCxnSpPr>
            <p:spPr>
              <a:xfrm>
                <a:off x="6773965" y="39179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73965" y="41846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773965" y="44513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773965" y="47180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73965" y="54292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773965" y="4984750"/>
                <a:ext cx="57785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797443" y="3606800"/>
              <a:ext cx="1111250" cy="2089150"/>
              <a:chOff x="4018065" y="3606800"/>
              <a:chExt cx="1111250" cy="2089150"/>
            </a:xfrm>
          </p:grpSpPr>
          <p:sp>
            <p:nvSpPr>
              <p:cNvPr id="20" name="Rectangle 19"/>
              <p:cNvSpPr/>
              <p:nvPr/>
            </p:nvSpPr>
            <p:spPr>
              <a:xfrm>
                <a:off x="4018065" y="3606800"/>
                <a:ext cx="533400" cy="208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cxnSp>
            <p:nvCxnSpPr>
              <p:cNvPr id="75" name="Straight Connector 74"/>
              <p:cNvCxnSpPr/>
              <p:nvPr/>
            </p:nvCxnSpPr>
            <p:spPr>
              <a:xfrm>
                <a:off x="4551465" y="39179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551465" y="41846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551465" y="44513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551465" y="47180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51465" y="54292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551465" y="4984750"/>
                <a:ext cx="57785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086835" y="3606800"/>
              <a:ext cx="1710608" cy="2089150"/>
              <a:chOff x="2006715" y="3606800"/>
              <a:chExt cx="1710608" cy="2089150"/>
            </a:xfrm>
          </p:grpSpPr>
          <p:grpSp>
            <p:nvGrpSpPr>
              <p:cNvPr id="30" name="Group 29"/>
              <p:cNvGrpSpPr/>
              <p:nvPr/>
            </p:nvGrpSpPr>
            <p:grpSpPr>
              <a:xfrm>
                <a:off x="2606073" y="3606800"/>
                <a:ext cx="1111250" cy="2089150"/>
                <a:chOff x="2906815" y="3606800"/>
                <a:chExt cx="1111250" cy="2089150"/>
              </a:xfrm>
            </p:grpSpPr>
            <p:sp>
              <p:nvSpPr>
                <p:cNvPr id="5" name="Rectangle 4"/>
                <p:cNvSpPr/>
                <p:nvPr/>
              </p:nvSpPr>
              <p:spPr>
                <a:xfrm>
                  <a:off x="2906815" y="3606800"/>
                  <a:ext cx="533400" cy="208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t>
                  </a:r>
                  <a:endParaRPr lang="en-GB" dirty="0"/>
                </a:p>
              </p:txBody>
            </p:sp>
            <p:cxnSp>
              <p:nvCxnSpPr>
                <p:cNvPr id="16" name="Straight Connector 15"/>
                <p:cNvCxnSpPr/>
                <p:nvPr/>
              </p:nvCxnSpPr>
              <p:spPr>
                <a:xfrm>
                  <a:off x="3440215" y="39179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40215" y="41846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40215" y="44513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40215" y="47180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40215" y="542925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40215" y="4984750"/>
                  <a:ext cx="57785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a:off x="2006715" y="3880366"/>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006715" y="4147066"/>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006715" y="4413766"/>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006715" y="4680466"/>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006715" y="5391666"/>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006715" y="4947166"/>
                <a:ext cx="577850" cy="158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3527035" y="3364602"/>
            <a:ext cx="4185466" cy="2519725"/>
          </a:xfrm>
          <a:prstGeom prst="rect">
            <a:avLst/>
          </a:prstGeom>
          <a:solidFill>
            <a:schemeClr val="accent3">
              <a:lumMod val="75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G</a:t>
            </a:r>
            <a:endParaRPr lang="en-GB" sz="3600" dirty="0"/>
          </a:p>
        </p:txBody>
      </p:sp>
      <p:grpSp>
        <p:nvGrpSpPr>
          <p:cNvPr id="4" name="Group 3"/>
          <p:cNvGrpSpPr/>
          <p:nvPr/>
        </p:nvGrpSpPr>
        <p:grpSpPr>
          <a:xfrm>
            <a:off x="316605" y="3590100"/>
            <a:ext cx="2770230" cy="2089150"/>
            <a:chOff x="316605" y="3590100"/>
            <a:chExt cx="2770230" cy="2089150"/>
          </a:xfrm>
        </p:grpSpPr>
        <p:sp>
          <p:nvSpPr>
            <p:cNvPr id="63" name="Rectangle 62"/>
            <p:cNvSpPr/>
            <p:nvPr/>
          </p:nvSpPr>
          <p:spPr>
            <a:xfrm>
              <a:off x="2553435" y="3590100"/>
              <a:ext cx="533400" cy="208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sp>
          <p:nvSpPr>
            <p:cNvPr id="81" name="TextBox 80"/>
            <p:cNvSpPr txBox="1"/>
            <p:nvPr/>
          </p:nvSpPr>
          <p:spPr>
            <a:xfrm>
              <a:off x="1486735" y="5156435"/>
              <a:ext cx="324128" cy="461665"/>
            </a:xfrm>
            <a:prstGeom prst="rect">
              <a:avLst/>
            </a:prstGeom>
            <a:noFill/>
          </p:spPr>
          <p:txBody>
            <a:bodyPr wrap="none" rtlCol="0">
              <a:spAutoFit/>
            </a:bodyPr>
            <a:lstStyle/>
            <a:p>
              <a:r>
                <a:rPr lang="en-GB" sz="2400" dirty="0" smtClean="0">
                  <a:solidFill>
                    <a:schemeClr val="bg1"/>
                  </a:solidFill>
                </a:rPr>
                <a:t>y</a:t>
              </a:r>
              <a:endParaRPr lang="en-GB" sz="2400" dirty="0">
                <a:solidFill>
                  <a:schemeClr val="bg1"/>
                </a:solidFill>
              </a:endParaRPr>
            </a:p>
          </p:txBody>
        </p:sp>
        <p:sp>
          <p:nvSpPr>
            <p:cNvPr id="83" name="TextBox 82"/>
            <p:cNvSpPr txBox="1"/>
            <p:nvPr/>
          </p:nvSpPr>
          <p:spPr>
            <a:xfrm>
              <a:off x="1480069" y="4132935"/>
              <a:ext cx="317716" cy="461665"/>
            </a:xfrm>
            <a:prstGeom prst="rect">
              <a:avLst/>
            </a:prstGeom>
            <a:noFill/>
          </p:spPr>
          <p:txBody>
            <a:bodyPr wrap="none" rtlCol="0">
              <a:spAutoFit/>
            </a:bodyPr>
            <a:lstStyle/>
            <a:p>
              <a:r>
                <a:rPr lang="en-GB" sz="2400" dirty="0" smtClean="0">
                  <a:solidFill>
                    <a:schemeClr val="bg1"/>
                  </a:solidFill>
                </a:rPr>
                <a:t>x</a:t>
              </a:r>
              <a:endParaRPr lang="en-GB" sz="2400" dirty="0">
                <a:solidFill>
                  <a:schemeClr val="bg1"/>
                </a:solidFill>
              </a:endParaRPr>
            </a:p>
          </p:txBody>
        </p:sp>
        <p:sp>
          <p:nvSpPr>
            <p:cNvPr id="84" name="Right Brace 83"/>
            <p:cNvSpPr/>
            <p:nvPr/>
          </p:nvSpPr>
          <p:spPr>
            <a:xfrm rot="10800000">
              <a:off x="1753335" y="3772895"/>
              <a:ext cx="177800" cy="124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399961" y="4255133"/>
              <a:ext cx="957313" cy="369332"/>
            </a:xfrm>
            <a:prstGeom prst="rect">
              <a:avLst/>
            </a:prstGeom>
            <a:noFill/>
          </p:spPr>
          <p:txBody>
            <a:bodyPr wrap="none" rtlCol="0">
              <a:spAutoFit/>
            </a:bodyPr>
            <a:lstStyle/>
            <a:p>
              <a:r>
                <a:rPr lang="en-GB" dirty="0" smtClean="0">
                  <a:solidFill>
                    <a:schemeClr val="bg1"/>
                  </a:solidFill>
                </a:rPr>
                <a:t>L QuBits</a:t>
              </a:r>
              <a:endParaRPr lang="en-GB" dirty="0">
                <a:solidFill>
                  <a:schemeClr val="bg1"/>
                </a:solidFill>
              </a:endParaRPr>
            </a:p>
          </p:txBody>
        </p:sp>
        <p:sp>
          <p:nvSpPr>
            <p:cNvPr id="86" name="TextBox 85"/>
            <p:cNvSpPr txBox="1"/>
            <p:nvPr/>
          </p:nvSpPr>
          <p:spPr>
            <a:xfrm>
              <a:off x="316605" y="5168050"/>
              <a:ext cx="1124026" cy="369332"/>
            </a:xfrm>
            <a:prstGeom prst="rect">
              <a:avLst/>
            </a:prstGeom>
            <a:noFill/>
          </p:spPr>
          <p:txBody>
            <a:bodyPr wrap="none" rtlCol="0">
              <a:spAutoFit/>
            </a:bodyPr>
            <a:lstStyle/>
            <a:p>
              <a:r>
                <a:rPr lang="en-GB" dirty="0" smtClean="0">
                  <a:solidFill>
                    <a:schemeClr val="bg1"/>
                  </a:solidFill>
                </a:rPr>
                <a:t>Aux QuBit</a:t>
              </a:r>
              <a:endParaRPr lang="en-GB" dirty="0">
                <a:solidFill>
                  <a:schemeClr val="bg1"/>
                </a:solidFill>
              </a:endParaRPr>
            </a:p>
          </p:txBody>
        </p:sp>
        <p:cxnSp>
          <p:nvCxnSpPr>
            <p:cNvPr id="87" name="Straight Connector 86"/>
            <p:cNvCxnSpPr/>
            <p:nvPr/>
          </p:nvCxnSpPr>
          <p:spPr>
            <a:xfrm>
              <a:off x="1975585" y="387053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75585" y="413723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975585" y="440393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975585" y="467063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975585" y="538183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975585" y="4937332"/>
              <a:ext cx="57785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019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1" end="1"/>
                                            </p:txEl>
                                          </p:spTgt>
                                        </p:tgtEl>
                                        <p:attrNameLst>
                                          <p:attrName>style.visibility</p:attrName>
                                        </p:attrNameLst>
                                      </p:cBhvr>
                                      <p:to>
                                        <p:strVal val="visible"/>
                                      </p:to>
                                    </p:set>
                                    <p:animEffect transition="in" filter="fade">
                                      <p:cBhvr>
                                        <p:cTn id="7" dur="500"/>
                                        <p:tgtEl>
                                          <p:spTgt spid="4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animEffect transition="in" filter="fade">
                                      <p:cBhvr>
                                        <p:cTn id="15" dur="500"/>
                                        <p:tgtEl>
                                          <p:spTgt spid="4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5781" y="1335540"/>
            <a:ext cx="6248636" cy="653300"/>
            <a:chOff x="415781" y="2157245"/>
            <a:chExt cx="6248636" cy="653300"/>
          </a:xfrm>
        </p:grpSpPr>
        <p:cxnSp>
          <p:nvCxnSpPr>
            <p:cNvPr id="6" name="Straight Connector 5"/>
            <p:cNvCxnSpPr/>
            <p:nvPr/>
          </p:nvCxnSpPr>
          <p:spPr>
            <a:xfrm>
              <a:off x="3582490" y="2698547"/>
              <a:ext cx="308192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V="1">
              <a:off x="4608004" y="2157245"/>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5202070" y="2157245"/>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5796136" y="2157246"/>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V="1">
              <a:off x="6390202" y="2157245"/>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flipV="1">
              <a:off x="4013938" y="2157245"/>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0" name="TextBox 79"/>
            <p:cNvSpPr txBox="1"/>
            <p:nvPr/>
          </p:nvSpPr>
          <p:spPr>
            <a:xfrm>
              <a:off x="415781" y="2348880"/>
              <a:ext cx="3076099" cy="461665"/>
            </a:xfrm>
            <a:prstGeom prst="rect">
              <a:avLst/>
            </a:prstGeom>
            <a:noFill/>
          </p:spPr>
          <p:txBody>
            <a:bodyPr wrap="none" rtlCol="0">
              <a:spAutoFit/>
            </a:bodyPr>
            <a:lstStyle/>
            <a:p>
              <a:r>
                <a:rPr lang="en-GB" sz="2400" dirty="0" smtClean="0">
                  <a:solidFill>
                    <a:schemeClr val="bg1"/>
                  </a:solidFill>
                </a:rPr>
                <a:t>Superposition State (H)</a:t>
              </a:r>
              <a:endParaRPr lang="en-GB" sz="2400" dirty="0">
                <a:solidFill>
                  <a:schemeClr val="bg1"/>
                </a:solidFill>
              </a:endParaRPr>
            </a:p>
          </p:txBody>
        </p:sp>
        <p:cxnSp>
          <p:nvCxnSpPr>
            <p:cNvPr id="86" name="Straight Connector 85"/>
            <p:cNvCxnSpPr/>
            <p:nvPr/>
          </p:nvCxnSpPr>
          <p:spPr>
            <a:xfrm>
              <a:off x="3581890" y="2157245"/>
              <a:ext cx="3082527" cy="1300"/>
            </a:xfrm>
            <a:prstGeom prst="line">
              <a:avLst/>
            </a:prstGeom>
          </p:spPr>
          <p:style>
            <a:lnRef idx="2">
              <a:schemeClr val="accent4"/>
            </a:lnRef>
            <a:fillRef idx="0">
              <a:schemeClr val="accent4"/>
            </a:fillRef>
            <a:effectRef idx="1">
              <a:schemeClr val="accent4"/>
            </a:effectRef>
            <a:fontRef idx="minor">
              <a:schemeClr val="tx1"/>
            </a:fontRef>
          </p:style>
        </p:cxnSp>
      </p:grpSp>
      <p:sp>
        <p:nvSpPr>
          <p:cNvPr id="87" name="Title 1"/>
          <p:cNvSpPr>
            <a:spLocks noGrp="1"/>
          </p:cNvSpPr>
          <p:nvPr>
            <p:ph type="title"/>
          </p:nvPr>
        </p:nvSpPr>
        <p:spPr>
          <a:xfrm>
            <a:off x="457200" y="274638"/>
            <a:ext cx="8229600" cy="654032"/>
          </a:xfrm>
        </p:spPr>
        <p:txBody>
          <a:bodyPr>
            <a:normAutofit fontScale="90000"/>
          </a:bodyPr>
          <a:lstStyle/>
          <a:p>
            <a:r>
              <a:rPr lang="en-GB" dirty="0" smtClean="0"/>
              <a:t>A Quantum Search Algorithm</a:t>
            </a:r>
            <a:endParaRPr lang="en-GB" dirty="0"/>
          </a:p>
        </p:txBody>
      </p:sp>
      <p:grpSp>
        <p:nvGrpSpPr>
          <p:cNvPr id="3" name="Group 2"/>
          <p:cNvGrpSpPr/>
          <p:nvPr/>
        </p:nvGrpSpPr>
        <p:grpSpPr>
          <a:xfrm>
            <a:off x="1289482" y="3429000"/>
            <a:ext cx="5819069" cy="1080120"/>
            <a:chOff x="1289482" y="3338990"/>
            <a:chExt cx="5819069" cy="1080120"/>
          </a:xfrm>
        </p:grpSpPr>
        <p:cxnSp>
          <p:nvCxnSpPr>
            <p:cNvPr id="22" name="Straight Connector 21"/>
            <p:cNvCxnSpPr/>
            <p:nvPr/>
          </p:nvCxnSpPr>
          <p:spPr>
            <a:xfrm flipV="1">
              <a:off x="3566569" y="3879050"/>
              <a:ext cx="3081600" cy="2"/>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Straight Arrow Connector 57"/>
            <p:cNvCxnSpPr/>
            <p:nvPr/>
          </p:nvCxnSpPr>
          <p:spPr>
            <a:xfrm flipV="1">
              <a:off x="4608004" y="3338990"/>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9" name="Straight Arrow Connector 58"/>
            <p:cNvCxnSpPr/>
            <p:nvPr/>
          </p:nvCxnSpPr>
          <p:spPr>
            <a:xfrm flipV="1">
              <a:off x="5202070" y="3338990"/>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0" name="Straight Arrow Connector 59"/>
            <p:cNvCxnSpPr/>
            <p:nvPr/>
          </p:nvCxnSpPr>
          <p:spPr>
            <a:xfrm>
              <a:off x="5796136" y="3879110"/>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1" name="Straight Arrow Connector 60"/>
            <p:cNvCxnSpPr/>
            <p:nvPr/>
          </p:nvCxnSpPr>
          <p:spPr>
            <a:xfrm flipV="1">
              <a:off x="6390202" y="3338990"/>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3" name="Straight Arrow Connector 62"/>
            <p:cNvCxnSpPr/>
            <p:nvPr/>
          </p:nvCxnSpPr>
          <p:spPr>
            <a:xfrm flipV="1">
              <a:off x="4013938" y="3338990"/>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1" name="TextBox 80"/>
            <p:cNvSpPr txBox="1"/>
            <p:nvPr/>
          </p:nvSpPr>
          <p:spPr>
            <a:xfrm>
              <a:off x="1289482" y="3519010"/>
              <a:ext cx="2202398" cy="461665"/>
            </a:xfrm>
            <a:prstGeom prst="rect">
              <a:avLst/>
            </a:prstGeom>
            <a:noFill/>
          </p:spPr>
          <p:txBody>
            <a:bodyPr wrap="none" rtlCol="0">
              <a:spAutoFit/>
            </a:bodyPr>
            <a:lstStyle/>
            <a:p>
              <a:r>
                <a:rPr lang="en-GB" sz="2400" dirty="0" smtClean="0">
                  <a:solidFill>
                    <a:schemeClr val="bg1"/>
                  </a:solidFill>
                </a:rPr>
                <a:t>Mark Target (M)</a:t>
              </a:r>
              <a:endParaRPr lang="en-GB" sz="2400" dirty="0">
                <a:solidFill>
                  <a:schemeClr val="bg1"/>
                </a:solidFill>
              </a:endParaRPr>
            </a:p>
          </p:txBody>
        </p:sp>
        <p:cxnSp>
          <p:nvCxnSpPr>
            <p:cNvPr id="85" name="Straight Connector 84"/>
            <p:cNvCxnSpPr/>
            <p:nvPr/>
          </p:nvCxnSpPr>
          <p:spPr>
            <a:xfrm>
              <a:off x="3581890" y="3474005"/>
              <a:ext cx="3081600" cy="0"/>
            </a:xfrm>
            <a:prstGeom prst="line">
              <a:avLst/>
            </a:prstGeom>
          </p:spPr>
          <p:style>
            <a:lnRef idx="2">
              <a:schemeClr val="accent4"/>
            </a:lnRef>
            <a:fillRef idx="0">
              <a:schemeClr val="accent4"/>
            </a:fillRef>
            <a:effectRef idx="1">
              <a:schemeClr val="accent4"/>
            </a:effectRef>
            <a:fontRef idx="minor">
              <a:schemeClr val="tx1"/>
            </a:fontRef>
          </p:style>
        </p:cxnSp>
        <p:sp>
          <p:nvSpPr>
            <p:cNvPr id="88" name="TextBox 87"/>
            <p:cNvSpPr txBox="1"/>
            <p:nvPr/>
          </p:nvSpPr>
          <p:spPr>
            <a:xfrm>
              <a:off x="5940090" y="3957445"/>
              <a:ext cx="1168461" cy="461665"/>
            </a:xfrm>
            <a:prstGeom prst="rect">
              <a:avLst/>
            </a:prstGeom>
            <a:noFill/>
          </p:spPr>
          <p:txBody>
            <a:bodyPr wrap="none" rtlCol="0">
              <a:spAutoFit/>
            </a:bodyPr>
            <a:lstStyle/>
            <a:p>
              <a:r>
                <a:rPr lang="en-GB" sz="2400" dirty="0" smtClean="0">
                  <a:solidFill>
                    <a:schemeClr val="bg1"/>
                  </a:solidFill>
                </a:rPr>
                <a:t>T(</a:t>
              </a:r>
              <a:r>
                <a:rPr lang="en-GB" sz="2400" dirty="0" err="1" smtClean="0">
                  <a:solidFill>
                    <a:schemeClr val="bg1"/>
                  </a:solidFill>
                </a:rPr>
                <a:t>arget</a:t>
              </a:r>
              <a:r>
                <a:rPr lang="en-GB" sz="2400" dirty="0" smtClean="0">
                  <a:solidFill>
                    <a:schemeClr val="bg1"/>
                  </a:solidFill>
                </a:rPr>
                <a:t>)</a:t>
              </a:r>
              <a:endParaRPr lang="en-GB" sz="2400" dirty="0">
                <a:solidFill>
                  <a:schemeClr val="bg1"/>
                </a:solidFill>
              </a:endParaRPr>
            </a:p>
          </p:txBody>
        </p:sp>
      </p:grpSp>
      <p:grpSp>
        <p:nvGrpSpPr>
          <p:cNvPr id="4" name="Group 3"/>
          <p:cNvGrpSpPr/>
          <p:nvPr/>
        </p:nvGrpSpPr>
        <p:grpSpPr>
          <a:xfrm>
            <a:off x="206515" y="4914165"/>
            <a:ext cx="6457575" cy="1200329"/>
            <a:chOff x="206515" y="4914165"/>
            <a:chExt cx="6457575" cy="1200329"/>
          </a:xfrm>
        </p:grpSpPr>
        <p:cxnSp>
          <p:nvCxnSpPr>
            <p:cNvPr id="68" name="Straight Connector 67"/>
            <p:cNvCxnSpPr/>
            <p:nvPr/>
          </p:nvCxnSpPr>
          <p:spPr>
            <a:xfrm flipV="1">
              <a:off x="3582490" y="6017143"/>
              <a:ext cx="3081600" cy="2"/>
            </a:xfrm>
            <a:prstGeom prst="line">
              <a:avLst/>
            </a:prstGeom>
          </p:spPr>
          <p:style>
            <a:lnRef idx="3">
              <a:schemeClr val="accent3"/>
            </a:lnRef>
            <a:fillRef idx="0">
              <a:schemeClr val="accent3"/>
            </a:fillRef>
            <a:effectRef idx="2">
              <a:schemeClr val="accent3"/>
            </a:effectRef>
            <a:fontRef idx="minor">
              <a:schemeClr val="tx1"/>
            </a:fontRef>
          </p:style>
        </p:cxnSp>
        <p:cxnSp>
          <p:nvCxnSpPr>
            <p:cNvPr id="70" name="Straight Arrow Connector 69"/>
            <p:cNvCxnSpPr/>
            <p:nvPr/>
          </p:nvCxnSpPr>
          <p:spPr>
            <a:xfrm flipV="1">
              <a:off x="4623925" y="5477083"/>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1" name="Straight Arrow Connector 70"/>
            <p:cNvCxnSpPr/>
            <p:nvPr/>
          </p:nvCxnSpPr>
          <p:spPr>
            <a:xfrm flipV="1">
              <a:off x="5217991" y="5477083"/>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2" name="Straight Arrow Connector 71"/>
            <p:cNvCxnSpPr/>
            <p:nvPr/>
          </p:nvCxnSpPr>
          <p:spPr>
            <a:xfrm flipV="1">
              <a:off x="5812057" y="4937143"/>
              <a:ext cx="0" cy="108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3" name="Straight Arrow Connector 72"/>
            <p:cNvCxnSpPr/>
            <p:nvPr/>
          </p:nvCxnSpPr>
          <p:spPr>
            <a:xfrm flipV="1">
              <a:off x="6406123" y="5477083"/>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5" name="Straight Arrow Connector 74"/>
            <p:cNvCxnSpPr/>
            <p:nvPr/>
          </p:nvCxnSpPr>
          <p:spPr>
            <a:xfrm flipV="1">
              <a:off x="4029859" y="5477083"/>
              <a:ext cx="0" cy="540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2" name="TextBox 81"/>
            <p:cNvSpPr txBox="1"/>
            <p:nvPr/>
          </p:nvSpPr>
          <p:spPr>
            <a:xfrm>
              <a:off x="206515" y="4914165"/>
              <a:ext cx="3316164" cy="1200329"/>
            </a:xfrm>
            <a:prstGeom prst="rect">
              <a:avLst/>
            </a:prstGeom>
            <a:noFill/>
          </p:spPr>
          <p:txBody>
            <a:bodyPr wrap="none" rtlCol="0">
              <a:spAutoFit/>
            </a:bodyPr>
            <a:lstStyle/>
            <a:p>
              <a:pPr algn="ctr"/>
              <a:r>
                <a:rPr lang="en-GB" sz="2400" dirty="0" smtClean="0">
                  <a:solidFill>
                    <a:schemeClr val="bg1"/>
                  </a:solidFill>
                </a:rPr>
                <a:t>Grover</a:t>
              </a:r>
            </a:p>
            <a:p>
              <a:pPr algn="ctr"/>
              <a:r>
                <a:rPr lang="en-GB" sz="2400" dirty="0" smtClean="0">
                  <a:solidFill>
                    <a:schemeClr val="bg1"/>
                  </a:solidFill>
                </a:rPr>
                <a:t>Diffusion Operator (HBH)</a:t>
              </a:r>
            </a:p>
            <a:p>
              <a:pPr algn="ctr"/>
              <a:r>
                <a:rPr lang="en-GB" sz="2400" dirty="0" smtClean="0">
                  <a:solidFill>
                    <a:schemeClr val="bg1"/>
                  </a:solidFill>
                </a:rPr>
                <a:t>(Invert about Average)</a:t>
              </a:r>
              <a:endParaRPr lang="en-GB" sz="2400" dirty="0">
                <a:solidFill>
                  <a:schemeClr val="bg1"/>
                </a:solidFill>
              </a:endParaRPr>
            </a:p>
          </p:txBody>
        </p:sp>
        <p:cxnSp>
          <p:nvCxnSpPr>
            <p:cNvPr id="84" name="Straight Connector 83"/>
            <p:cNvCxnSpPr/>
            <p:nvPr/>
          </p:nvCxnSpPr>
          <p:spPr>
            <a:xfrm>
              <a:off x="3582490" y="5478383"/>
              <a:ext cx="3081600" cy="0"/>
            </a:xfrm>
            <a:prstGeom prst="line">
              <a:avLst/>
            </a:prstGeom>
            <a:ln w="15875">
              <a:prstDash val="lgDash"/>
            </a:ln>
          </p:spPr>
          <p:style>
            <a:lnRef idx="2">
              <a:schemeClr val="accent4"/>
            </a:lnRef>
            <a:fillRef idx="0">
              <a:schemeClr val="accent4"/>
            </a:fillRef>
            <a:effectRef idx="1">
              <a:schemeClr val="accent4"/>
            </a:effectRef>
            <a:fontRef idx="minor">
              <a:schemeClr val="tx1"/>
            </a:fontRef>
          </p:style>
        </p:cxnSp>
        <p:sp>
          <p:nvSpPr>
            <p:cNvPr id="89" name="TextBox 88"/>
            <p:cNvSpPr txBox="1"/>
            <p:nvPr/>
          </p:nvSpPr>
          <p:spPr>
            <a:xfrm>
              <a:off x="5896615" y="4937143"/>
              <a:ext cx="335348" cy="461665"/>
            </a:xfrm>
            <a:prstGeom prst="rect">
              <a:avLst/>
            </a:prstGeom>
            <a:noFill/>
          </p:spPr>
          <p:txBody>
            <a:bodyPr wrap="none" rtlCol="0">
              <a:spAutoFit/>
            </a:bodyPr>
            <a:lstStyle/>
            <a:p>
              <a:r>
                <a:rPr lang="en-GB" sz="2400" dirty="0" smtClean="0">
                  <a:solidFill>
                    <a:schemeClr val="bg1"/>
                  </a:solidFill>
                </a:rPr>
                <a:t>T</a:t>
              </a:r>
              <a:endParaRPr lang="en-GB" sz="2400" dirty="0">
                <a:solidFill>
                  <a:schemeClr val="bg1"/>
                </a:solidFill>
              </a:endParaRPr>
            </a:p>
          </p:txBody>
        </p:sp>
      </p:grpSp>
      <p:sp>
        <p:nvSpPr>
          <p:cNvPr id="38" name="Rectangle 37"/>
          <p:cNvSpPr/>
          <p:nvPr/>
        </p:nvSpPr>
        <p:spPr>
          <a:xfrm>
            <a:off x="18510" y="2529190"/>
            <a:ext cx="9144000" cy="584775"/>
          </a:xfrm>
          <a:prstGeom prst="rect">
            <a:avLst/>
          </a:prstGeom>
        </p:spPr>
        <p:txBody>
          <a:bodyPr wrap="square">
            <a:spAutoFit/>
          </a:bodyPr>
          <a:lstStyle/>
          <a:p>
            <a:pPr lvl="0" algn="ctr">
              <a:spcBef>
                <a:spcPct val="20000"/>
              </a:spcBef>
              <a:buClr>
                <a:schemeClr val="accent6">
                  <a:lumMod val="75000"/>
                </a:schemeClr>
              </a:buClr>
              <a:defRPr/>
            </a:pPr>
            <a:r>
              <a:rPr lang="en-GB" sz="3200" dirty="0" smtClean="0">
                <a:solidFill>
                  <a:schemeClr val="bg1"/>
                </a:solidFill>
              </a:rPr>
              <a:t>The ‘Grover Operator’</a:t>
            </a:r>
            <a:endParaRPr lang="en-GB" sz="3200" dirty="0">
              <a:solidFill>
                <a:schemeClr val="bg1"/>
              </a:solidFill>
            </a:endParaRPr>
          </a:p>
        </p:txBody>
      </p:sp>
      <p:grpSp>
        <p:nvGrpSpPr>
          <p:cNvPr id="21" name="Group 20"/>
          <p:cNvGrpSpPr/>
          <p:nvPr/>
        </p:nvGrpSpPr>
        <p:grpSpPr>
          <a:xfrm>
            <a:off x="6822250" y="1149574"/>
            <a:ext cx="2214709" cy="369332"/>
            <a:chOff x="6822250" y="1149574"/>
            <a:chExt cx="2214709" cy="369332"/>
          </a:xfrm>
        </p:grpSpPr>
        <p:cxnSp>
          <p:nvCxnSpPr>
            <p:cNvPr id="7" name="Straight Arrow Connector 6"/>
            <p:cNvCxnSpPr/>
            <p:nvPr/>
          </p:nvCxnSpPr>
          <p:spPr>
            <a:xfrm flipH="1" flipV="1">
              <a:off x="6822250" y="1334240"/>
              <a:ext cx="353254" cy="26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77283" y="1149574"/>
              <a:ext cx="1859676" cy="369332"/>
            </a:xfrm>
            <a:prstGeom prst="rect">
              <a:avLst/>
            </a:prstGeom>
            <a:noFill/>
          </p:spPr>
          <p:txBody>
            <a:bodyPr wrap="none" rtlCol="0">
              <a:spAutoFit/>
            </a:bodyPr>
            <a:lstStyle/>
            <a:p>
              <a:r>
                <a:rPr lang="en-GB" dirty="0" smtClean="0">
                  <a:solidFill>
                    <a:schemeClr val="bg1"/>
                  </a:solidFill>
                </a:rPr>
                <a:t>Expectation Value</a:t>
              </a:r>
              <a:endParaRPr lang="en-GB" dirty="0">
                <a:solidFill>
                  <a:schemeClr val="bg1"/>
                </a:solidFill>
              </a:endParaRPr>
            </a:p>
          </p:txBody>
        </p:sp>
      </p:grpSp>
      <p:grpSp>
        <p:nvGrpSpPr>
          <p:cNvPr id="24" name="Group 23"/>
          <p:cNvGrpSpPr/>
          <p:nvPr/>
        </p:nvGrpSpPr>
        <p:grpSpPr>
          <a:xfrm>
            <a:off x="3582430" y="5179069"/>
            <a:ext cx="5458581" cy="369332"/>
            <a:chOff x="3582430" y="5179069"/>
            <a:chExt cx="5458581" cy="369332"/>
          </a:xfrm>
        </p:grpSpPr>
        <p:cxnSp>
          <p:nvCxnSpPr>
            <p:cNvPr id="42" name="Straight Connector 41"/>
            <p:cNvCxnSpPr/>
            <p:nvPr/>
          </p:nvCxnSpPr>
          <p:spPr>
            <a:xfrm>
              <a:off x="3582430" y="5364215"/>
              <a:ext cx="3081600" cy="0"/>
            </a:xfrm>
            <a:prstGeom prst="line">
              <a:avLst/>
            </a:prstGeom>
          </p:spPr>
          <p:style>
            <a:lnRef idx="2">
              <a:schemeClr val="accent4"/>
            </a:lnRef>
            <a:fillRef idx="0">
              <a:schemeClr val="accent4"/>
            </a:fillRef>
            <a:effectRef idx="1">
              <a:schemeClr val="accent4"/>
            </a:effectRef>
            <a:fontRef idx="minor">
              <a:schemeClr val="tx1"/>
            </a:fontRef>
          </p:style>
        </p:cxnSp>
        <p:grpSp>
          <p:nvGrpSpPr>
            <p:cNvPr id="54" name="Group 53"/>
            <p:cNvGrpSpPr/>
            <p:nvPr/>
          </p:nvGrpSpPr>
          <p:grpSpPr>
            <a:xfrm>
              <a:off x="6826302" y="5179069"/>
              <a:ext cx="2214709" cy="369332"/>
              <a:chOff x="6822250" y="1149574"/>
              <a:chExt cx="2214709" cy="369332"/>
            </a:xfrm>
          </p:grpSpPr>
          <p:cxnSp>
            <p:nvCxnSpPr>
              <p:cNvPr id="55" name="Straight Arrow Connector 54"/>
              <p:cNvCxnSpPr/>
              <p:nvPr/>
            </p:nvCxnSpPr>
            <p:spPr>
              <a:xfrm flipH="1" flipV="1">
                <a:off x="6822250" y="1334240"/>
                <a:ext cx="353254" cy="26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177283" y="1149574"/>
                <a:ext cx="1859676" cy="369332"/>
              </a:xfrm>
              <a:prstGeom prst="rect">
                <a:avLst/>
              </a:prstGeom>
              <a:noFill/>
            </p:spPr>
            <p:txBody>
              <a:bodyPr wrap="none" rtlCol="0">
                <a:spAutoFit/>
              </a:bodyPr>
              <a:lstStyle/>
              <a:p>
                <a:r>
                  <a:rPr lang="en-GB" dirty="0" smtClean="0">
                    <a:solidFill>
                      <a:schemeClr val="bg1"/>
                    </a:solidFill>
                  </a:rPr>
                  <a:t>Expectation Value</a:t>
                </a:r>
                <a:endParaRPr lang="en-GB" dirty="0">
                  <a:solidFill>
                    <a:schemeClr val="bg1"/>
                  </a:solidFill>
                </a:endParaRPr>
              </a:p>
            </p:txBody>
          </p:sp>
        </p:grpSp>
      </p:grpSp>
      <p:grpSp>
        <p:nvGrpSpPr>
          <p:cNvPr id="23" name="Group 22"/>
          <p:cNvGrpSpPr/>
          <p:nvPr/>
        </p:nvGrpSpPr>
        <p:grpSpPr>
          <a:xfrm>
            <a:off x="3582817" y="3374703"/>
            <a:ext cx="5489683" cy="369332"/>
            <a:chOff x="3582817" y="3374703"/>
            <a:chExt cx="5489683" cy="369332"/>
          </a:xfrm>
        </p:grpSpPr>
        <p:grpSp>
          <p:nvGrpSpPr>
            <p:cNvPr id="51" name="Group 50"/>
            <p:cNvGrpSpPr/>
            <p:nvPr/>
          </p:nvGrpSpPr>
          <p:grpSpPr>
            <a:xfrm>
              <a:off x="6857791" y="3374703"/>
              <a:ext cx="2214709" cy="369332"/>
              <a:chOff x="6822250" y="1149574"/>
              <a:chExt cx="2214709" cy="369332"/>
            </a:xfrm>
          </p:grpSpPr>
          <p:cxnSp>
            <p:nvCxnSpPr>
              <p:cNvPr id="52" name="Straight Arrow Connector 51"/>
              <p:cNvCxnSpPr/>
              <p:nvPr/>
            </p:nvCxnSpPr>
            <p:spPr>
              <a:xfrm flipH="1" flipV="1">
                <a:off x="6822250" y="1334240"/>
                <a:ext cx="353254" cy="26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177283" y="1149574"/>
                <a:ext cx="1859676" cy="369332"/>
              </a:xfrm>
              <a:prstGeom prst="rect">
                <a:avLst/>
              </a:prstGeom>
              <a:noFill/>
            </p:spPr>
            <p:txBody>
              <a:bodyPr wrap="none" rtlCol="0">
                <a:spAutoFit/>
              </a:bodyPr>
              <a:lstStyle/>
              <a:p>
                <a:r>
                  <a:rPr lang="en-GB" dirty="0" smtClean="0">
                    <a:solidFill>
                      <a:schemeClr val="bg1"/>
                    </a:solidFill>
                  </a:rPr>
                  <a:t>Expectation Value</a:t>
                </a:r>
                <a:endParaRPr lang="en-GB" dirty="0">
                  <a:solidFill>
                    <a:schemeClr val="bg1"/>
                  </a:solidFill>
                </a:endParaRPr>
              </a:p>
            </p:txBody>
          </p:sp>
        </p:grpSp>
        <p:cxnSp>
          <p:nvCxnSpPr>
            <p:cNvPr id="57" name="Straight Connector 56"/>
            <p:cNvCxnSpPr/>
            <p:nvPr/>
          </p:nvCxnSpPr>
          <p:spPr>
            <a:xfrm>
              <a:off x="3582817" y="3429000"/>
              <a:ext cx="3081600" cy="0"/>
            </a:xfrm>
            <a:prstGeom prst="line">
              <a:avLst/>
            </a:prstGeom>
            <a:ln w="15875">
              <a:prstDash val="lgDash"/>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26674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Quantum Search Algorithm</a:t>
            </a:r>
            <a:endParaRPr lang="en-GB" dirty="0"/>
          </a:p>
        </p:txBody>
      </p:sp>
      <p:cxnSp>
        <p:nvCxnSpPr>
          <p:cNvPr id="6" name="Straight Arrow Connector 5"/>
          <p:cNvCxnSpPr/>
          <p:nvPr/>
        </p:nvCxnSpPr>
        <p:spPr>
          <a:xfrm>
            <a:off x="4021702" y="3203975"/>
            <a:ext cx="22427" cy="2907451"/>
          </a:xfrm>
          <a:prstGeom prst="straightConnector1">
            <a:avLst/>
          </a:prstGeom>
          <a:ln>
            <a:headEnd type="triangl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4044129" y="5674942"/>
            <a:ext cx="2913136" cy="436484"/>
          </a:xfrm>
          <a:prstGeom prst="straightConnector1">
            <a:avLst/>
          </a:prstGeom>
          <a:ln>
            <a:headEnd type="triangle"/>
            <a:tailEnd type="none"/>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H="1">
            <a:off x="4044130" y="5229200"/>
            <a:ext cx="2733115" cy="891484"/>
          </a:xfrm>
          <a:prstGeom prst="straightConnector1">
            <a:avLst/>
          </a:prstGeom>
          <a:ln>
            <a:headEnd type="triangle"/>
            <a:tailEnd type="non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a:off x="4044132" y="4779150"/>
            <a:ext cx="2508088" cy="1332276"/>
          </a:xfrm>
          <a:prstGeom prst="straightConnector1">
            <a:avLst/>
          </a:prstGeom>
          <a:ln>
            <a:headEnd type="triangle"/>
            <a:tailEnd type="none"/>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flipH="1">
            <a:off x="4044133" y="4374105"/>
            <a:ext cx="2193052" cy="1746579"/>
          </a:xfrm>
          <a:prstGeom prst="straightConnector1">
            <a:avLst/>
          </a:prstGeom>
          <a:ln>
            <a:headEnd type="triangle"/>
            <a:tailEnd type="none"/>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flipH="1">
            <a:off x="4033892" y="3203975"/>
            <a:ext cx="145252" cy="2940024"/>
          </a:xfrm>
          <a:prstGeom prst="straightConnector1">
            <a:avLst/>
          </a:prstGeom>
          <a:ln>
            <a:headEnd type="triangle"/>
            <a:tailEnd type="none"/>
          </a:ln>
        </p:spPr>
        <p:style>
          <a:lnRef idx="3">
            <a:schemeClr val="accent3"/>
          </a:lnRef>
          <a:fillRef idx="0">
            <a:schemeClr val="accent3"/>
          </a:fillRef>
          <a:effectRef idx="2">
            <a:schemeClr val="accent3"/>
          </a:effectRef>
          <a:fontRef idx="minor">
            <a:schemeClr val="tx1"/>
          </a:fontRef>
        </p:style>
      </p:cxnSp>
      <p:sp>
        <p:nvSpPr>
          <p:cNvPr id="23" name="TextBox 22"/>
          <p:cNvSpPr txBox="1"/>
          <p:nvPr/>
        </p:nvSpPr>
        <p:spPr>
          <a:xfrm>
            <a:off x="2329796" y="3443699"/>
            <a:ext cx="1665008" cy="461665"/>
          </a:xfrm>
          <a:prstGeom prst="rect">
            <a:avLst/>
          </a:prstGeom>
          <a:noFill/>
        </p:spPr>
        <p:txBody>
          <a:bodyPr wrap="none" rtlCol="0">
            <a:spAutoFit/>
          </a:bodyPr>
          <a:lstStyle/>
          <a:p>
            <a:r>
              <a:rPr lang="en-GB" sz="2400" dirty="0" smtClean="0">
                <a:solidFill>
                  <a:schemeClr val="bg1"/>
                </a:solidFill>
              </a:rPr>
              <a:t>Target State</a:t>
            </a:r>
            <a:endParaRPr lang="en-GB" sz="2400" dirty="0">
              <a:solidFill>
                <a:schemeClr val="bg1"/>
              </a:solidFill>
            </a:endParaRPr>
          </a:p>
        </p:txBody>
      </p:sp>
      <p:sp>
        <p:nvSpPr>
          <p:cNvPr id="44" name="TextBox 43"/>
          <p:cNvSpPr txBox="1"/>
          <p:nvPr/>
        </p:nvSpPr>
        <p:spPr>
          <a:xfrm>
            <a:off x="7047275" y="5431518"/>
            <a:ext cx="1591718" cy="461665"/>
          </a:xfrm>
          <a:prstGeom prst="rect">
            <a:avLst/>
          </a:prstGeom>
          <a:noFill/>
        </p:spPr>
        <p:txBody>
          <a:bodyPr wrap="none" rtlCol="0">
            <a:spAutoFit/>
          </a:bodyPr>
          <a:lstStyle/>
          <a:p>
            <a:r>
              <a:rPr lang="en-GB" sz="2400" dirty="0" smtClean="0">
                <a:solidFill>
                  <a:schemeClr val="bg1"/>
                </a:solidFill>
              </a:rPr>
              <a:t>Initial State</a:t>
            </a:r>
            <a:endParaRPr lang="en-GB" sz="2400" dirty="0">
              <a:solidFill>
                <a:schemeClr val="bg1"/>
              </a:solidFill>
            </a:endParaRPr>
          </a:p>
        </p:txBody>
      </p:sp>
      <p:sp>
        <p:nvSpPr>
          <p:cNvPr id="45" name="Circular Arrow 44"/>
          <p:cNvSpPr/>
          <p:nvPr/>
        </p:nvSpPr>
        <p:spPr>
          <a:xfrm rot="15917697" flipV="1">
            <a:off x="3388745" y="4691245"/>
            <a:ext cx="1826698" cy="1890597"/>
          </a:xfrm>
          <a:prstGeom prst="circularArrow">
            <a:avLst>
              <a:gd name="adj1" fmla="val 12500"/>
              <a:gd name="adj2" fmla="val 939968"/>
              <a:gd name="adj3" fmla="val 20457681"/>
              <a:gd name="adj4" fmla="val 14429513"/>
              <a:gd name="adj5" fmla="val 1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46" name="Rectangle 45"/>
          <p:cNvSpPr/>
          <p:nvPr/>
        </p:nvSpPr>
        <p:spPr>
          <a:xfrm>
            <a:off x="568659" y="1092544"/>
            <a:ext cx="8070334" cy="1040285"/>
          </a:xfrm>
          <a:prstGeom prst="rect">
            <a:avLst/>
          </a:prstGeom>
        </p:spPr>
        <p:txBody>
          <a:bodyPr wrap="square">
            <a:spAutoFit/>
          </a:bodyPr>
          <a:lstStyle/>
          <a:p>
            <a:pPr marL="342900" lvl="0" indent="-342900">
              <a:spcBef>
                <a:spcPct val="20000"/>
              </a:spcBef>
              <a:buClr>
                <a:schemeClr val="accent6">
                  <a:lumMod val="75000"/>
                </a:schemeClr>
              </a:buClr>
              <a:buFont typeface="Wingdings" pitchFamily="2" charset="2"/>
              <a:buChar char="§"/>
              <a:defRPr/>
            </a:pPr>
            <a:r>
              <a:rPr lang="en-GB" sz="2800" dirty="0" smtClean="0">
                <a:solidFill>
                  <a:schemeClr val="bg1"/>
                </a:solidFill>
              </a:rPr>
              <a:t>Consider the combined QuBit states as a vector</a:t>
            </a:r>
          </a:p>
          <a:p>
            <a:pPr marL="342900" lvl="0" indent="-342900">
              <a:spcBef>
                <a:spcPct val="20000"/>
              </a:spcBef>
              <a:buClr>
                <a:schemeClr val="accent6">
                  <a:lumMod val="75000"/>
                </a:schemeClr>
              </a:buClr>
              <a:buFont typeface="Wingdings" pitchFamily="2" charset="2"/>
              <a:buChar char="§"/>
              <a:defRPr/>
            </a:pPr>
            <a:r>
              <a:rPr lang="en-GB" sz="2800" dirty="0" smtClean="0">
                <a:solidFill>
                  <a:schemeClr val="bg1"/>
                </a:solidFill>
              </a:rPr>
              <a:t>The Grover Operator rotates vector towards target</a:t>
            </a:r>
            <a:endParaRPr lang="en-GB" sz="2800" dirty="0">
              <a:solidFill>
                <a:schemeClr val="bg1"/>
              </a:solidFill>
            </a:endParaRPr>
          </a:p>
        </p:txBody>
      </p:sp>
    </p:spTree>
    <p:extLst>
      <p:ext uri="{BB962C8B-B14F-4D97-AF65-F5344CB8AC3E}">
        <p14:creationId xmlns:p14="http://schemas.microsoft.com/office/powerpoint/2010/main" val="411415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xEl>
                                              <p:pRg st="1" end="1"/>
                                            </p:txEl>
                                          </p:spTgt>
                                        </p:tgtEl>
                                        <p:attrNameLst>
                                          <p:attrName>style.visibility</p:attrName>
                                        </p:attrNameLst>
                                      </p:cBhvr>
                                      <p:to>
                                        <p:strVal val="visible"/>
                                      </p:to>
                                    </p:set>
                                    <p:animEffect transition="in" filter="fade">
                                      <p:cBhvr>
                                        <p:cTn id="7" dur="500"/>
                                        <p:tgtEl>
                                          <p:spTgt spid="4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ontent Placeholder 2"/>
          <p:cNvSpPr txBox="1">
            <a:spLocks/>
          </p:cNvSpPr>
          <p:nvPr/>
        </p:nvSpPr>
        <p:spPr>
          <a:xfrm>
            <a:off x="457200" y="1251567"/>
            <a:ext cx="8229600" cy="118732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Wingdings" pitchFamily="2" charset="2"/>
              <a:buChar char="§"/>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Grover Search Algorithm = Hadamard Gate + Repeated </a:t>
            </a:r>
            <a:r>
              <a:rPr kumimoji="0" lang="en-GB" sz="2400" b="0" i="0" u="none" strike="noStrike" kern="1200" cap="none" spc="0" normalizeH="0" noProof="0" dirty="0" smtClean="0">
                <a:ln>
                  <a:noFill/>
                </a:ln>
                <a:solidFill>
                  <a:schemeClr val="bg1"/>
                </a:solidFill>
                <a:effectLst/>
                <a:uLnTx/>
                <a:uFillTx/>
                <a:latin typeface="+mn-lt"/>
                <a:ea typeface="+mn-ea"/>
                <a:cs typeface="+mn-cs"/>
              </a:rPr>
              <a:t>Grover Operators.</a:t>
            </a:r>
          </a:p>
          <a:p>
            <a:pPr marL="342900" indent="-342900">
              <a:spcBef>
                <a:spcPct val="20000"/>
              </a:spcBef>
              <a:buClr>
                <a:schemeClr val="accent6">
                  <a:lumMod val="75000"/>
                </a:schemeClr>
              </a:buClr>
              <a:buFont typeface="Wingdings" pitchFamily="2" charset="2"/>
              <a:buChar char="§"/>
              <a:defRPr/>
            </a:pPr>
            <a:r>
              <a:rPr lang="en-GB" sz="2400" dirty="0">
                <a:solidFill>
                  <a:schemeClr val="bg1"/>
                </a:solidFill>
              </a:rPr>
              <a:t>Maths shows ~ √N Grover Operations needed</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Wingdings" pitchFamily="2" charset="2"/>
              <a:buChar char="§"/>
              <a:tabLst/>
              <a:defRPr/>
            </a:pPr>
            <a:endParaRPr kumimoji="0" lang="en-GB" sz="2400" b="0" i="0" u="none" strike="noStrike" kern="1200" cap="none" spc="0" normalizeH="0" noProof="0" dirty="0" smtClean="0">
              <a:ln>
                <a:noFill/>
              </a:ln>
              <a:solidFill>
                <a:schemeClr val="bg1"/>
              </a:solidFill>
              <a:effectLst/>
              <a:uLnTx/>
              <a:uFillTx/>
              <a:latin typeface="+mn-lt"/>
              <a:ea typeface="+mn-ea"/>
              <a:cs typeface="+mn-cs"/>
            </a:endParaRPr>
          </a:p>
        </p:txBody>
      </p:sp>
      <p:sp>
        <p:nvSpPr>
          <p:cNvPr id="25" name="Rectangle 24"/>
          <p:cNvSpPr/>
          <p:nvPr/>
        </p:nvSpPr>
        <p:spPr>
          <a:xfrm>
            <a:off x="3118420" y="2960030"/>
            <a:ext cx="533400" cy="208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a:t>
            </a:r>
            <a:endParaRPr lang="en-GB" sz="2800" dirty="0"/>
          </a:p>
        </p:txBody>
      </p:sp>
      <p:cxnSp>
        <p:nvCxnSpPr>
          <p:cNvPr id="26" name="Straight Connector 25"/>
          <p:cNvCxnSpPr/>
          <p:nvPr/>
        </p:nvCxnSpPr>
        <p:spPr>
          <a:xfrm>
            <a:off x="3675735" y="32322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75735" y="34989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75735" y="37656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75735" y="4032380"/>
            <a:ext cx="5778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253585" y="2960030"/>
            <a:ext cx="533400" cy="2089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smtClean="0"/>
              <a:t>G</a:t>
            </a:r>
            <a:endParaRPr lang="en-GB" sz="2800" dirty="0"/>
          </a:p>
        </p:txBody>
      </p:sp>
      <p:sp>
        <p:nvSpPr>
          <p:cNvPr id="37" name="Rectangle 36"/>
          <p:cNvSpPr/>
          <p:nvPr/>
        </p:nvSpPr>
        <p:spPr>
          <a:xfrm>
            <a:off x="5364835" y="2960030"/>
            <a:ext cx="533400" cy="2089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smtClean="0"/>
              <a:t>G</a:t>
            </a:r>
            <a:endParaRPr lang="en-GB" sz="2800" dirty="0"/>
          </a:p>
        </p:txBody>
      </p:sp>
      <p:sp>
        <p:nvSpPr>
          <p:cNvPr id="38" name="Rectangle 37"/>
          <p:cNvSpPr/>
          <p:nvPr/>
        </p:nvSpPr>
        <p:spPr>
          <a:xfrm>
            <a:off x="6476085" y="2960030"/>
            <a:ext cx="533400" cy="2089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smtClean="0"/>
              <a:t>G</a:t>
            </a:r>
            <a:endParaRPr lang="en-GB" sz="2800" dirty="0"/>
          </a:p>
        </p:txBody>
      </p:sp>
      <p:cxnSp>
        <p:nvCxnSpPr>
          <p:cNvPr id="39" name="Straight Connector 38"/>
          <p:cNvCxnSpPr/>
          <p:nvPr/>
        </p:nvCxnSpPr>
        <p:spPr>
          <a:xfrm>
            <a:off x="3675735" y="47435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675735" y="42990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98235" y="3232280"/>
            <a:ext cx="5778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898235" y="3498980"/>
            <a:ext cx="5778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98235" y="3765680"/>
            <a:ext cx="5778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98235" y="4032380"/>
            <a:ext cx="5778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898235" y="4743580"/>
            <a:ext cx="5778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898235" y="4299080"/>
            <a:ext cx="5778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051720" y="4526365"/>
            <a:ext cx="324128" cy="461665"/>
          </a:xfrm>
          <a:prstGeom prst="rect">
            <a:avLst/>
          </a:prstGeom>
          <a:noFill/>
        </p:spPr>
        <p:txBody>
          <a:bodyPr wrap="none" rtlCol="0">
            <a:spAutoFit/>
          </a:bodyPr>
          <a:lstStyle/>
          <a:p>
            <a:r>
              <a:rPr lang="en-GB" sz="2400" dirty="0" smtClean="0">
                <a:solidFill>
                  <a:schemeClr val="bg1"/>
                </a:solidFill>
              </a:rPr>
              <a:t>y</a:t>
            </a:r>
            <a:endParaRPr lang="en-GB" sz="2400" dirty="0">
              <a:solidFill>
                <a:schemeClr val="bg1"/>
              </a:solidFill>
            </a:endParaRPr>
          </a:p>
        </p:txBody>
      </p:sp>
      <p:sp>
        <p:nvSpPr>
          <p:cNvPr id="64" name="TextBox 63"/>
          <p:cNvSpPr txBox="1"/>
          <p:nvPr/>
        </p:nvSpPr>
        <p:spPr>
          <a:xfrm>
            <a:off x="2045054" y="3502865"/>
            <a:ext cx="317716" cy="461665"/>
          </a:xfrm>
          <a:prstGeom prst="rect">
            <a:avLst/>
          </a:prstGeom>
          <a:noFill/>
        </p:spPr>
        <p:txBody>
          <a:bodyPr wrap="none" rtlCol="0">
            <a:spAutoFit/>
          </a:bodyPr>
          <a:lstStyle/>
          <a:p>
            <a:r>
              <a:rPr lang="en-GB" sz="2400" dirty="0" smtClean="0">
                <a:solidFill>
                  <a:schemeClr val="bg1"/>
                </a:solidFill>
              </a:rPr>
              <a:t>x</a:t>
            </a:r>
            <a:endParaRPr lang="en-GB" sz="2400" dirty="0">
              <a:solidFill>
                <a:schemeClr val="bg1"/>
              </a:solidFill>
            </a:endParaRPr>
          </a:p>
        </p:txBody>
      </p:sp>
      <p:sp>
        <p:nvSpPr>
          <p:cNvPr id="65" name="Right Brace 64"/>
          <p:cNvSpPr/>
          <p:nvPr/>
        </p:nvSpPr>
        <p:spPr>
          <a:xfrm rot="10800000">
            <a:off x="2318320" y="3142825"/>
            <a:ext cx="177800" cy="124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964946" y="3625063"/>
            <a:ext cx="957313" cy="369332"/>
          </a:xfrm>
          <a:prstGeom prst="rect">
            <a:avLst/>
          </a:prstGeom>
          <a:noFill/>
        </p:spPr>
        <p:txBody>
          <a:bodyPr wrap="none" rtlCol="0">
            <a:spAutoFit/>
          </a:bodyPr>
          <a:lstStyle/>
          <a:p>
            <a:r>
              <a:rPr lang="en-GB" dirty="0" smtClean="0">
                <a:solidFill>
                  <a:schemeClr val="bg1"/>
                </a:solidFill>
              </a:rPr>
              <a:t>L QuBits</a:t>
            </a:r>
            <a:endParaRPr lang="en-GB" dirty="0">
              <a:solidFill>
                <a:schemeClr val="bg1"/>
              </a:solidFill>
            </a:endParaRPr>
          </a:p>
        </p:txBody>
      </p:sp>
      <p:sp>
        <p:nvSpPr>
          <p:cNvPr id="67" name="TextBox 66"/>
          <p:cNvSpPr txBox="1"/>
          <p:nvPr/>
        </p:nvSpPr>
        <p:spPr>
          <a:xfrm>
            <a:off x="881590" y="4537980"/>
            <a:ext cx="1124026" cy="369332"/>
          </a:xfrm>
          <a:prstGeom prst="rect">
            <a:avLst/>
          </a:prstGeom>
          <a:noFill/>
        </p:spPr>
        <p:txBody>
          <a:bodyPr wrap="none" rtlCol="0">
            <a:spAutoFit/>
          </a:bodyPr>
          <a:lstStyle/>
          <a:p>
            <a:r>
              <a:rPr lang="en-GB" dirty="0" smtClean="0">
                <a:solidFill>
                  <a:schemeClr val="bg1"/>
                </a:solidFill>
              </a:rPr>
              <a:t>Aux QuBit</a:t>
            </a:r>
            <a:endParaRPr lang="en-GB" dirty="0">
              <a:solidFill>
                <a:schemeClr val="bg1"/>
              </a:solidFill>
            </a:endParaRPr>
          </a:p>
        </p:txBody>
      </p:sp>
      <p:cxnSp>
        <p:nvCxnSpPr>
          <p:cNvPr id="68" name="Straight Connector 67"/>
          <p:cNvCxnSpPr/>
          <p:nvPr/>
        </p:nvCxnSpPr>
        <p:spPr>
          <a:xfrm>
            <a:off x="2540570" y="324046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40570" y="350716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40570" y="377386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570" y="404056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540570" y="475176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540570" y="4307262"/>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786985" y="32322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86985" y="34989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86985" y="37656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786985" y="40323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786985" y="47435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786985" y="42990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09485" y="32322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009485" y="34989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009485" y="37656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009485" y="40323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009485" y="4743580"/>
            <a:ext cx="5778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009485" y="4299080"/>
            <a:ext cx="5778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7" name="Title 86"/>
          <p:cNvSpPr>
            <a:spLocks noGrp="1"/>
          </p:cNvSpPr>
          <p:nvPr>
            <p:ph type="title"/>
          </p:nvPr>
        </p:nvSpPr>
        <p:spPr/>
        <p:txBody>
          <a:bodyPr>
            <a:normAutofit fontScale="90000"/>
          </a:bodyPr>
          <a:lstStyle/>
          <a:p>
            <a:r>
              <a:rPr lang="en-GB" dirty="0" smtClean="0"/>
              <a:t>A Quantum Search Algorithm</a:t>
            </a:r>
            <a:endParaRPr lang="en-GB" dirty="0"/>
          </a:p>
        </p:txBody>
      </p:sp>
      <p:sp>
        <p:nvSpPr>
          <p:cNvPr id="43" name="TextBox 42"/>
          <p:cNvSpPr txBox="1"/>
          <p:nvPr/>
        </p:nvSpPr>
        <p:spPr>
          <a:xfrm>
            <a:off x="7812594" y="3487947"/>
            <a:ext cx="317716" cy="461665"/>
          </a:xfrm>
          <a:prstGeom prst="rect">
            <a:avLst/>
          </a:prstGeom>
          <a:noFill/>
        </p:spPr>
        <p:txBody>
          <a:bodyPr wrap="none" rtlCol="0">
            <a:spAutoFit/>
          </a:bodyPr>
          <a:lstStyle/>
          <a:p>
            <a:r>
              <a:rPr lang="en-GB" sz="2400" dirty="0" smtClean="0">
                <a:solidFill>
                  <a:schemeClr val="bg1"/>
                </a:solidFill>
              </a:rPr>
              <a:t>x</a:t>
            </a:r>
            <a:endParaRPr lang="en-GB" sz="2400" dirty="0">
              <a:solidFill>
                <a:schemeClr val="bg1"/>
              </a:solidFill>
            </a:endParaRPr>
          </a:p>
        </p:txBody>
      </p:sp>
      <p:sp>
        <p:nvSpPr>
          <p:cNvPr id="44" name="TextBox 43"/>
          <p:cNvSpPr txBox="1"/>
          <p:nvPr/>
        </p:nvSpPr>
        <p:spPr>
          <a:xfrm>
            <a:off x="7838261" y="4481360"/>
            <a:ext cx="784189" cy="461665"/>
          </a:xfrm>
          <a:prstGeom prst="rect">
            <a:avLst/>
          </a:prstGeom>
          <a:noFill/>
        </p:spPr>
        <p:txBody>
          <a:bodyPr wrap="none" rtlCol="0">
            <a:spAutoFit/>
          </a:bodyPr>
          <a:lstStyle/>
          <a:p>
            <a:r>
              <a:rPr lang="en-GB" sz="2400" dirty="0" err="1" smtClean="0">
                <a:solidFill>
                  <a:schemeClr val="bg1"/>
                </a:solidFill>
              </a:rPr>
              <a:t>yF</a:t>
            </a:r>
            <a:r>
              <a:rPr lang="en-GB" sz="2400" dirty="0" smtClean="0">
                <a:solidFill>
                  <a:schemeClr val="bg1"/>
                </a:solidFill>
              </a:rPr>
              <a:t>(x)</a:t>
            </a:r>
            <a:endParaRPr lang="en-GB" sz="2400" dirty="0">
              <a:solidFill>
                <a:schemeClr val="bg1"/>
              </a:solidFill>
            </a:endParaRPr>
          </a:p>
        </p:txBody>
      </p:sp>
      <p:sp>
        <p:nvSpPr>
          <p:cNvPr id="47" name="Right Brace 46"/>
          <p:cNvSpPr/>
          <p:nvPr/>
        </p:nvSpPr>
        <p:spPr>
          <a:xfrm rot="10800000" flipH="1">
            <a:off x="7618075" y="3143380"/>
            <a:ext cx="177800" cy="124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08985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xEl>
                                              <p:pRg st="1" end="1"/>
                                            </p:txEl>
                                          </p:spTgt>
                                        </p:tgtEl>
                                        <p:attrNameLst>
                                          <p:attrName>style.visibility</p:attrName>
                                        </p:attrNameLst>
                                      </p:cBhvr>
                                      <p:to>
                                        <p:strVal val="visible"/>
                                      </p:to>
                                    </p:set>
                                    <p:animEffect transition="in" filter="fade">
                                      <p:cBhvr>
                                        <p:cTn id="7" dur="5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cmahond\AppData\Local\Microsoft\Windows\Temporary Internet Files\Content.IE5\KTSEEK0K\MPj04009700000[1].jpg"/>
          <p:cNvPicPr>
            <a:picLocks noChangeAspect="1" noChangeArrowheads="1"/>
          </p:cNvPicPr>
          <p:nvPr/>
        </p:nvPicPr>
        <p:blipFill>
          <a:blip r:embed="rId2"/>
          <a:srcRect/>
          <a:stretch>
            <a:fillRect/>
          </a:stretch>
        </p:blipFill>
        <p:spPr bwMode="auto">
          <a:xfrm>
            <a:off x="5111750" y="806450"/>
            <a:ext cx="4483100" cy="5605243"/>
          </a:xfrm>
          <a:prstGeom prst="teardrop">
            <a:avLst/>
          </a:prstGeom>
          <a:noFill/>
          <a:effectLst>
            <a:softEdge rad="317500"/>
          </a:effectLst>
        </p:spPr>
      </p:pic>
      <p:sp>
        <p:nvSpPr>
          <p:cNvPr id="14" name="Title 87"/>
          <p:cNvSpPr>
            <a:spLocks noGrp="1"/>
          </p:cNvSpPr>
          <p:nvPr>
            <p:ph type="title"/>
          </p:nvPr>
        </p:nvSpPr>
        <p:spPr/>
        <p:txBody>
          <a:bodyPr>
            <a:normAutofit fontScale="90000"/>
          </a:bodyPr>
          <a:lstStyle/>
          <a:p>
            <a:r>
              <a:rPr lang="en-GB" dirty="0" smtClean="0"/>
              <a:t>A Quantum Search Algorithm</a:t>
            </a:r>
            <a:endParaRPr lang="en-GB" dirty="0"/>
          </a:p>
        </p:txBody>
      </p:sp>
      <p:sp>
        <p:nvSpPr>
          <p:cNvPr id="6" name="Rectangle 5"/>
          <p:cNvSpPr/>
          <p:nvPr/>
        </p:nvSpPr>
        <p:spPr>
          <a:xfrm>
            <a:off x="393699" y="1828800"/>
            <a:ext cx="8138741" cy="2554545"/>
          </a:xfrm>
          <a:prstGeom prst="rect">
            <a:avLst/>
          </a:prstGeom>
        </p:spPr>
        <p:txBody>
          <a:bodyPr wrap="square">
            <a:spAutoFit/>
          </a:bodyPr>
          <a:lstStyle/>
          <a:p>
            <a:pPr lvl="0"/>
            <a:r>
              <a:rPr lang="en-GB" sz="3200" dirty="0" smtClean="0">
                <a:solidFill>
                  <a:schemeClr val="bg1"/>
                </a:solidFill>
              </a:rPr>
              <a:t>At 100 </a:t>
            </a:r>
            <a:r>
              <a:rPr lang="en-GB" sz="3200" dirty="0">
                <a:solidFill>
                  <a:schemeClr val="bg1"/>
                </a:solidFill>
              </a:rPr>
              <a:t>million Grover </a:t>
            </a:r>
            <a:r>
              <a:rPr lang="en-GB" sz="3200" dirty="0" smtClean="0">
                <a:solidFill>
                  <a:schemeClr val="bg1"/>
                </a:solidFill>
              </a:rPr>
              <a:t>operations </a:t>
            </a:r>
            <a:r>
              <a:rPr lang="en-GB" sz="3200" dirty="0">
                <a:solidFill>
                  <a:schemeClr val="bg1"/>
                </a:solidFill>
              </a:rPr>
              <a:t>per </a:t>
            </a:r>
            <a:r>
              <a:rPr lang="en-GB" sz="3200" dirty="0" smtClean="0">
                <a:solidFill>
                  <a:schemeClr val="bg1"/>
                </a:solidFill>
              </a:rPr>
              <a:t>second</a:t>
            </a:r>
          </a:p>
          <a:p>
            <a:pPr lvl="0"/>
            <a:endParaRPr lang="en-GB" sz="3200" dirty="0" smtClean="0">
              <a:solidFill>
                <a:schemeClr val="bg1"/>
              </a:solidFill>
            </a:endParaRPr>
          </a:p>
          <a:p>
            <a:pPr lvl="0"/>
            <a:r>
              <a:rPr lang="en-GB" sz="3200" dirty="0" smtClean="0">
                <a:solidFill>
                  <a:schemeClr val="bg1"/>
                </a:solidFill>
              </a:rPr>
              <a:t>Searching 10</a:t>
            </a:r>
            <a:r>
              <a:rPr lang="en-GB" sz="3200" baseline="30000" dirty="0" smtClean="0">
                <a:solidFill>
                  <a:schemeClr val="bg1"/>
                </a:solidFill>
              </a:rPr>
              <a:t>30 </a:t>
            </a:r>
            <a:r>
              <a:rPr lang="en-GB" sz="3200" dirty="0" smtClean="0">
                <a:solidFill>
                  <a:schemeClr val="bg1"/>
                </a:solidFill>
              </a:rPr>
              <a:t>items </a:t>
            </a:r>
          </a:p>
          <a:p>
            <a:pPr lvl="0"/>
            <a:endParaRPr lang="en-GB" sz="3200" dirty="0">
              <a:solidFill>
                <a:schemeClr val="bg1"/>
              </a:solidFill>
            </a:endParaRPr>
          </a:p>
          <a:p>
            <a:pPr lvl="0"/>
            <a:r>
              <a:rPr lang="en-GB" sz="3200" dirty="0" smtClean="0">
                <a:solidFill>
                  <a:schemeClr val="bg1"/>
                </a:solidFill>
              </a:rPr>
              <a:t>~4 months</a:t>
            </a:r>
            <a:endParaRPr lang="en-GB"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87"/>
          <p:cNvSpPr>
            <a:spLocks noGrp="1"/>
          </p:cNvSpPr>
          <p:nvPr>
            <p:ph type="title"/>
          </p:nvPr>
        </p:nvSpPr>
        <p:spPr/>
        <p:txBody>
          <a:bodyPr>
            <a:normAutofit fontScale="90000"/>
          </a:bodyPr>
          <a:lstStyle/>
          <a:p>
            <a:r>
              <a:rPr lang="en-GB" dirty="0" smtClean="0"/>
              <a:t>A Quantum Search Algorithm</a:t>
            </a:r>
            <a:endParaRPr lang="en-GB" dirty="0"/>
          </a:p>
        </p:txBody>
      </p:sp>
      <p:pic>
        <p:nvPicPr>
          <p:cNvPr id="6" name="Picture 5" descr="HubbleDeepFieldL.jpg"/>
          <p:cNvPicPr>
            <a:picLocks noChangeAspect="1"/>
          </p:cNvPicPr>
          <p:nvPr/>
        </p:nvPicPr>
        <p:blipFill>
          <a:blip r:embed="rId2"/>
          <a:stretch>
            <a:fillRect/>
          </a:stretch>
        </p:blipFill>
        <p:spPr>
          <a:xfrm>
            <a:off x="3683000" y="317500"/>
            <a:ext cx="6726803" cy="6858000"/>
          </a:xfrm>
          <a:prstGeom prst="cloud">
            <a:avLst/>
          </a:prstGeom>
          <a:effectLst>
            <a:softEdge rad="635000"/>
          </a:effectLst>
        </p:spPr>
      </p:pic>
      <p:sp>
        <p:nvSpPr>
          <p:cNvPr id="5" name="Rectangle 4"/>
          <p:cNvSpPr/>
          <p:nvPr/>
        </p:nvSpPr>
        <p:spPr>
          <a:xfrm>
            <a:off x="393699" y="1828800"/>
            <a:ext cx="8183745" cy="2554545"/>
          </a:xfrm>
          <a:prstGeom prst="rect">
            <a:avLst/>
          </a:prstGeom>
        </p:spPr>
        <p:txBody>
          <a:bodyPr wrap="square">
            <a:spAutoFit/>
          </a:bodyPr>
          <a:lstStyle/>
          <a:p>
            <a:pPr lvl="0"/>
            <a:r>
              <a:rPr lang="en-GB" sz="3200" dirty="0" smtClean="0">
                <a:solidFill>
                  <a:schemeClr val="bg1"/>
                </a:solidFill>
              </a:rPr>
              <a:t>At 100 </a:t>
            </a:r>
            <a:r>
              <a:rPr lang="en-GB" sz="3200" dirty="0">
                <a:solidFill>
                  <a:schemeClr val="bg1"/>
                </a:solidFill>
              </a:rPr>
              <a:t>million </a:t>
            </a:r>
            <a:r>
              <a:rPr lang="en-GB" sz="3200" dirty="0" smtClean="0">
                <a:solidFill>
                  <a:schemeClr val="bg1"/>
                </a:solidFill>
              </a:rPr>
              <a:t>Classical Operations </a:t>
            </a:r>
            <a:r>
              <a:rPr lang="en-GB" sz="3200" dirty="0">
                <a:solidFill>
                  <a:schemeClr val="bg1"/>
                </a:solidFill>
              </a:rPr>
              <a:t>per </a:t>
            </a:r>
            <a:r>
              <a:rPr lang="en-GB" sz="3200" dirty="0" smtClean="0">
                <a:solidFill>
                  <a:schemeClr val="bg1"/>
                </a:solidFill>
              </a:rPr>
              <a:t>second</a:t>
            </a:r>
          </a:p>
          <a:p>
            <a:pPr lvl="0"/>
            <a:endParaRPr lang="en-GB" sz="3200" dirty="0" smtClean="0">
              <a:solidFill>
                <a:schemeClr val="bg1"/>
              </a:solidFill>
            </a:endParaRPr>
          </a:p>
          <a:p>
            <a:pPr lvl="0"/>
            <a:r>
              <a:rPr lang="en-GB" sz="3200" dirty="0" smtClean="0">
                <a:solidFill>
                  <a:schemeClr val="bg1"/>
                </a:solidFill>
              </a:rPr>
              <a:t>Searching 10</a:t>
            </a:r>
            <a:r>
              <a:rPr lang="en-GB" sz="3200" baseline="30000" dirty="0" smtClean="0">
                <a:solidFill>
                  <a:schemeClr val="bg1"/>
                </a:solidFill>
              </a:rPr>
              <a:t>30 </a:t>
            </a:r>
            <a:r>
              <a:rPr lang="en-GB" sz="3200" dirty="0" smtClean="0">
                <a:solidFill>
                  <a:schemeClr val="bg1"/>
                </a:solidFill>
              </a:rPr>
              <a:t>items</a:t>
            </a:r>
          </a:p>
          <a:p>
            <a:pPr lvl="0"/>
            <a:endParaRPr lang="en-GB" sz="3200" dirty="0">
              <a:solidFill>
                <a:schemeClr val="bg1"/>
              </a:solidFill>
            </a:endParaRPr>
          </a:p>
          <a:p>
            <a:pPr lvl="0"/>
            <a:r>
              <a:rPr lang="en-GB" sz="3200" dirty="0" smtClean="0">
                <a:solidFill>
                  <a:schemeClr val="bg1"/>
                </a:solidFill>
              </a:rPr>
              <a:t>~Age of Universe</a:t>
            </a:r>
            <a:endParaRPr lang="en-GB"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ldcomputer.jpg"/>
          <p:cNvPicPr>
            <a:picLocks noChangeAspect="1"/>
          </p:cNvPicPr>
          <p:nvPr/>
        </p:nvPicPr>
        <p:blipFill>
          <a:blip r:embed="rId2"/>
          <a:stretch>
            <a:fillRect/>
          </a:stretch>
        </p:blipFill>
        <p:spPr>
          <a:xfrm>
            <a:off x="0" y="539750"/>
            <a:ext cx="3778251" cy="2947036"/>
          </a:xfrm>
          <a:prstGeom prst="rect">
            <a:avLst/>
          </a:prstGeom>
          <a:ln>
            <a:noFill/>
          </a:ln>
          <a:effectLst>
            <a:softEdge rad="317500"/>
          </a:effectLst>
        </p:spPr>
      </p:pic>
      <p:pic>
        <p:nvPicPr>
          <p:cNvPr id="6" name="Picture 5" descr="surface_09.jpg"/>
          <p:cNvPicPr>
            <a:picLocks noChangeAspect="1"/>
          </p:cNvPicPr>
          <p:nvPr/>
        </p:nvPicPr>
        <p:blipFill>
          <a:blip r:embed="rId3"/>
          <a:stretch>
            <a:fillRect/>
          </a:stretch>
        </p:blipFill>
        <p:spPr>
          <a:xfrm>
            <a:off x="4102947" y="2851150"/>
            <a:ext cx="5041053" cy="3780790"/>
          </a:xfrm>
          <a:prstGeom prst="ellipse">
            <a:avLst/>
          </a:prstGeom>
          <a:ln>
            <a:noFill/>
          </a:ln>
          <a:effectLst>
            <a:softEdge rad="63500"/>
          </a:effectLst>
        </p:spPr>
      </p:pic>
      <p:sp>
        <p:nvSpPr>
          <p:cNvPr id="2" name="Title 1"/>
          <p:cNvSpPr>
            <a:spLocks noGrp="1"/>
          </p:cNvSpPr>
          <p:nvPr>
            <p:ph type="title"/>
          </p:nvPr>
        </p:nvSpPr>
        <p:spPr/>
        <p:txBody>
          <a:bodyPr>
            <a:normAutofit fontScale="90000"/>
          </a:bodyPr>
          <a:lstStyle/>
          <a:p>
            <a:r>
              <a:rPr lang="en-GB" dirty="0" smtClean="0"/>
              <a:t>‘Von Neumann’ Machine</a:t>
            </a:r>
            <a:endParaRPr lang="en-GB" dirty="0"/>
          </a:p>
        </p:txBody>
      </p:sp>
      <p:pic>
        <p:nvPicPr>
          <p:cNvPr id="4" name="Picture 3" descr="420px-Von_Neumann_architecture_svg.png"/>
          <p:cNvPicPr>
            <a:picLocks noChangeAspect="1"/>
          </p:cNvPicPr>
          <p:nvPr/>
        </p:nvPicPr>
        <p:blipFill>
          <a:blip r:embed="rId4">
            <a:duotone>
              <a:prstClr val="black"/>
              <a:schemeClr val="accent1">
                <a:tint val="45000"/>
                <a:satMod val="400000"/>
              </a:schemeClr>
            </a:duotone>
            <a:lum bright="-2000" contrast="9000"/>
          </a:blip>
          <a:stretch>
            <a:fillRect/>
          </a:stretch>
        </p:blipFill>
        <p:spPr>
          <a:xfrm>
            <a:off x="2527300" y="1651000"/>
            <a:ext cx="4356100" cy="41486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27552 0.2493 L 3.61111E-6 3.33333E-6 " pathEditMode="relative" rAng="0" ptsTypes="AA">
                                      <p:cBhvr>
                                        <p:cTn id="6" dur="2700" fill="hold"/>
                                        <p:tgtEl>
                                          <p:spTgt spid="5"/>
                                        </p:tgtEl>
                                        <p:attrNameLst>
                                          <p:attrName>ppt_x</p:attrName>
                                          <p:attrName>ppt_y</p:attrName>
                                        </p:attrNameLst>
                                      </p:cBhvr>
                                      <p:rCtr x="-13800" y="-12500"/>
                                    </p:animMotion>
                                  </p:childTnLst>
                                </p:cTn>
                              </p:par>
                              <p:par>
                                <p:cTn id="7" presetID="2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2800" fill="hold"/>
                                        <p:tgtEl>
                                          <p:spTgt spid="5"/>
                                        </p:tgtEl>
                                        <p:attrNameLst>
                                          <p:attrName>ppt_w</p:attrName>
                                        </p:attrNameLst>
                                      </p:cBhvr>
                                      <p:tavLst>
                                        <p:tav tm="0">
                                          <p:val>
                                            <p:fltVal val="0"/>
                                          </p:val>
                                        </p:tav>
                                        <p:tav tm="100000">
                                          <p:val>
                                            <p:strVal val="#ppt_w"/>
                                          </p:val>
                                        </p:tav>
                                      </p:tavLst>
                                    </p:anim>
                                    <p:anim calcmode="lin" valueType="num">
                                      <p:cBhvr>
                                        <p:cTn id="10" dur="2800" fill="hold"/>
                                        <p:tgtEl>
                                          <p:spTgt spid="5"/>
                                        </p:tgtEl>
                                        <p:attrNameLst>
                                          <p:attrName>ppt_h</p:attrName>
                                        </p:attrNameLst>
                                      </p:cBhvr>
                                      <p:tavLst>
                                        <p:tav tm="0">
                                          <p:val>
                                            <p:fltVal val="0"/>
                                          </p:val>
                                        </p:tav>
                                        <p:tav tm="100000">
                                          <p:val>
                                            <p:strVal val="#ppt_h"/>
                                          </p:val>
                                        </p:tav>
                                      </p:tavLst>
                                    </p:anim>
                                  </p:childTnLst>
                                </p:cTn>
                              </p:par>
                              <p:par>
                                <p:cTn id="11" presetID="2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700" fill="hold"/>
                                        <p:tgtEl>
                                          <p:spTgt spid="4"/>
                                        </p:tgtEl>
                                        <p:attrNameLst>
                                          <p:attrName>ppt_w</p:attrName>
                                        </p:attrNameLst>
                                      </p:cBhvr>
                                      <p:tavLst>
                                        <p:tav tm="0">
                                          <p:val>
                                            <p:fltVal val="0"/>
                                          </p:val>
                                        </p:tav>
                                        <p:tav tm="100000">
                                          <p:val>
                                            <p:strVal val="#ppt_w"/>
                                          </p:val>
                                        </p:tav>
                                      </p:tavLst>
                                    </p:anim>
                                    <p:anim calcmode="lin" valueType="num">
                                      <p:cBhvr>
                                        <p:cTn id="14" dur="2700" fill="hold"/>
                                        <p:tgtEl>
                                          <p:spTgt spid="4"/>
                                        </p:tgtEl>
                                        <p:attrNameLst>
                                          <p:attrName>ppt_h</p:attrName>
                                        </p:attrNameLst>
                                      </p:cBhvr>
                                      <p:tavLst>
                                        <p:tav tm="0">
                                          <p:val>
                                            <p:fltVal val="0"/>
                                          </p:val>
                                        </p:tav>
                                        <p:tav tm="100000">
                                          <p:val>
                                            <p:strVal val="#ppt_h"/>
                                          </p:val>
                                        </p:tav>
                                      </p:tavLst>
                                    </p:anim>
                                  </p:childTnLst>
                                </p:cTn>
                              </p:par>
                              <p:par>
                                <p:cTn id="15" presetID="49" presetClass="path" presetSubtype="0" accel="50000" decel="50000" fill="hold" nodeType="withEffect">
                                  <p:stCondLst>
                                    <p:cond delay="0"/>
                                  </p:stCondLst>
                                  <p:childTnLst>
                                    <p:animMotion origin="layout" path="M -0.22917 -0.14561 L 0.06614 0.03171 " pathEditMode="relative" rAng="0" ptsTypes="AA">
                                      <p:cBhvr>
                                        <p:cTn id="16" dur="2900" fill="hold"/>
                                        <p:tgtEl>
                                          <p:spTgt spid="6"/>
                                        </p:tgtEl>
                                        <p:attrNameLst>
                                          <p:attrName>ppt_x</p:attrName>
                                          <p:attrName>ppt_y</p:attrName>
                                        </p:attrNameLst>
                                      </p:cBhvr>
                                      <p:rCtr x="14800" y="8900"/>
                                    </p:animMotion>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900" fill="hold"/>
                                        <p:tgtEl>
                                          <p:spTgt spid="6"/>
                                        </p:tgtEl>
                                        <p:attrNameLst>
                                          <p:attrName>ppt_w</p:attrName>
                                        </p:attrNameLst>
                                      </p:cBhvr>
                                      <p:tavLst>
                                        <p:tav tm="0">
                                          <p:val>
                                            <p:fltVal val="0"/>
                                          </p:val>
                                        </p:tav>
                                        <p:tav tm="100000">
                                          <p:val>
                                            <p:strVal val="#ppt_w"/>
                                          </p:val>
                                        </p:tav>
                                      </p:tavLst>
                                    </p:anim>
                                    <p:anim calcmode="lin" valueType="num">
                                      <p:cBhvr>
                                        <p:cTn id="20" dur="29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ech.jpg"/>
          <p:cNvPicPr>
            <a:picLocks noChangeAspect="1"/>
          </p:cNvPicPr>
          <p:nvPr/>
        </p:nvPicPr>
        <p:blipFill>
          <a:blip r:embed="rId3"/>
          <a:stretch>
            <a:fillRect/>
          </a:stretch>
        </p:blipFill>
        <p:spPr>
          <a:xfrm>
            <a:off x="2951820" y="2597423"/>
            <a:ext cx="9144000" cy="5152057"/>
          </a:xfrm>
          <a:prstGeom prst="doubleWave">
            <a:avLst/>
          </a:prstGeom>
          <a:effectLst>
            <a:softEdge rad="635000"/>
          </a:effectLst>
        </p:spPr>
      </p:pic>
      <p:sp>
        <p:nvSpPr>
          <p:cNvPr id="14" name="Title 87"/>
          <p:cNvSpPr>
            <a:spLocks noGrp="1"/>
          </p:cNvSpPr>
          <p:nvPr>
            <p:ph type="title"/>
          </p:nvPr>
        </p:nvSpPr>
        <p:spPr/>
        <p:txBody>
          <a:bodyPr>
            <a:normAutofit fontScale="90000"/>
          </a:bodyPr>
          <a:lstStyle/>
          <a:p>
            <a:r>
              <a:rPr lang="en-GB" dirty="0" smtClean="0"/>
              <a:t>A Quantum Search Algorithm</a:t>
            </a:r>
            <a:endParaRPr lang="en-GB" dirty="0"/>
          </a:p>
        </p:txBody>
      </p:sp>
      <p:sp>
        <p:nvSpPr>
          <p:cNvPr id="2" name="Rectangle 1"/>
          <p:cNvSpPr/>
          <p:nvPr/>
        </p:nvSpPr>
        <p:spPr>
          <a:xfrm>
            <a:off x="341530" y="1448780"/>
            <a:ext cx="4572000" cy="5016758"/>
          </a:xfrm>
          <a:prstGeom prst="rect">
            <a:avLst/>
          </a:prstGeom>
        </p:spPr>
        <p:txBody>
          <a:bodyPr>
            <a:spAutoFit/>
          </a:bodyPr>
          <a:lstStyle/>
          <a:p>
            <a:r>
              <a:rPr lang="en-GB" sz="3200" dirty="0" smtClean="0">
                <a:solidFill>
                  <a:schemeClr val="bg1"/>
                </a:solidFill>
              </a:rPr>
              <a:t>Using </a:t>
            </a:r>
            <a:r>
              <a:rPr lang="en-GB" sz="3200" dirty="0">
                <a:solidFill>
                  <a:schemeClr val="bg1"/>
                </a:solidFill>
              </a:rPr>
              <a:t>a </a:t>
            </a:r>
            <a:r>
              <a:rPr lang="en-GB" sz="3200" dirty="0" smtClean="0">
                <a:solidFill>
                  <a:schemeClr val="bg1"/>
                </a:solidFill>
              </a:rPr>
              <a:t>Quantum Computer </a:t>
            </a:r>
            <a:r>
              <a:rPr lang="en-GB" sz="3200" dirty="0">
                <a:solidFill>
                  <a:schemeClr val="bg1"/>
                </a:solidFill>
              </a:rPr>
              <a:t>you  would be running 10</a:t>
            </a:r>
            <a:r>
              <a:rPr lang="en-GB" sz="3200" baseline="30000" dirty="0">
                <a:solidFill>
                  <a:schemeClr val="bg1"/>
                </a:solidFill>
              </a:rPr>
              <a:t>30 </a:t>
            </a:r>
            <a:r>
              <a:rPr lang="en-GB" sz="3200" dirty="0">
                <a:solidFill>
                  <a:schemeClr val="bg1"/>
                </a:solidFill>
              </a:rPr>
              <a:t>operations in parallel.  </a:t>
            </a:r>
            <a:endParaRPr lang="en-GB" sz="3200" dirty="0" smtClean="0">
              <a:solidFill>
                <a:schemeClr val="bg1"/>
              </a:solidFill>
            </a:endParaRPr>
          </a:p>
          <a:p>
            <a:endParaRPr lang="en-GB" sz="3200" dirty="0">
              <a:solidFill>
                <a:schemeClr val="bg1"/>
              </a:solidFill>
            </a:endParaRPr>
          </a:p>
          <a:p>
            <a:r>
              <a:rPr lang="en-GB" sz="3200" dirty="0" smtClean="0">
                <a:solidFill>
                  <a:schemeClr val="bg1"/>
                </a:solidFill>
              </a:rPr>
              <a:t>That’s </a:t>
            </a:r>
            <a:r>
              <a:rPr lang="en-GB" sz="3200" dirty="0">
                <a:solidFill>
                  <a:schemeClr val="bg1"/>
                </a:solidFill>
              </a:rPr>
              <a:t>more operations than if you took all the Silicon on Earth and made </a:t>
            </a:r>
            <a:r>
              <a:rPr lang="en-GB" sz="3200" dirty="0" smtClean="0">
                <a:solidFill>
                  <a:schemeClr val="bg1"/>
                </a:solidFill>
              </a:rPr>
              <a:t>it into  </a:t>
            </a:r>
            <a:r>
              <a:rPr lang="en-GB" sz="3200" dirty="0">
                <a:solidFill>
                  <a:schemeClr val="bg1"/>
                </a:solidFill>
              </a:rPr>
              <a:t>transistors and ran them all in parallel</a:t>
            </a:r>
            <a:r>
              <a:rPr lang="en-GB" sz="3200" dirty="0" smtClean="0">
                <a:solidFill>
                  <a:schemeClr val="bg1"/>
                </a:solidFill>
              </a:rPr>
              <a:t>!</a:t>
            </a:r>
            <a:endParaRPr lang="en-GB"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Finally …</a:t>
            </a:r>
            <a:br>
              <a:rPr lang="en-GB" dirty="0" smtClean="0"/>
            </a:br>
            <a:r>
              <a:rPr lang="en-GB" dirty="0" smtClean="0"/>
              <a:t>Quantum Computers Today</a:t>
            </a:r>
            <a:endParaRPr lang="en-GB" dirty="0"/>
          </a:p>
        </p:txBody>
      </p:sp>
      <p:sp>
        <p:nvSpPr>
          <p:cNvPr id="5" name="Subtitle 4"/>
          <p:cNvSpPr>
            <a:spLocks noGrp="1"/>
          </p:cNvSpPr>
          <p:nvPr>
            <p:ph type="subTitle" idx="1"/>
          </p:nvPr>
        </p:nvSpPr>
        <p:spPr/>
        <p:txBody>
          <a:bodyPr/>
          <a:lstStyle/>
          <a:p>
            <a:r>
              <a:rPr lang="en-GB" dirty="0" smtClean="0"/>
              <a:t>… back to reality …</a:t>
            </a:r>
            <a:endParaRPr lang="en-GB" dirty="0"/>
          </a:p>
        </p:txBody>
      </p:sp>
    </p:spTree>
    <p:extLst>
      <p:ext uri="{BB962C8B-B14F-4D97-AF65-F5344CB8AC3E}">
        <p14:creationId xmlns:p14="http://schemas.microsoft.com/office/powerpoint/2010/main" val="41434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ch_sys_diag_500x221.gif"/>
          <p:cNvPicPr>
            <a:picLocks noChangeAspect="1"/>
          </p:cNvPicPr>
          <p:nvPr/>
        </p:nvPicPr>
        <p:blipFill>
          <a:blip r:embed="rId2"/>
          <a:stretch>
            <a:fillRect/>
          </a:stretch>
        </p:blipFill>
        <p:spPr>
          <a:xfrm>
            <a:off x="5795165" y="1651000"/>
            <a:ext cx="4762500" cy="2105025"/>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295" endPos="92000" dist="1016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p:txBody>
          <a:bodyPr>
            <a:normAutofit fontScale="90000"/>
          </a:bodyPr>
          <a:lstStyle/>
          <a:p>
            <a:r>
              <a:rPr lang="en-GB" dirty="0" smtClean="0"/>
              <a:t>Quantum Computers Today</a:t>
            </a:r>
            <a:endParaRPr lang="en-GB" dirty="0"/>
          </a:p>
        </p:txBody>
      </p:sp>
      <p:sp>
        <p:nvSpPr>
          <p:cNvPr id="3" name="Content Placeholder 2"/>
          <p:cNvSpPr>
            <a:spLocks noGrp="1"/>
          </p:cNvSpPr>
          <p:nvPr>
            <p:ph idx="1"/>
          </p:nvPr>
        </p:nvSpPr>
        <p:spPr>
          <a:xfrm>
            <a:off x="457200" y="1428750"/>
            <a:ext cx="8229600" cy="4756150"/>
          </a:xfrm>
        </p:spPr>
        <p:txBody>
          <a:bodyPr>
            <a:normAutofit/>
          </a:bodyPr>
          <a:lstStyle/>
          <a:p>
            <a:r>
              <a:rPr lang="en-GB" dirty="0"/>
              <a:t>Quantum Encryption Devices</a:t>
            </a:r>
          </a:p>
          <a:p>
            <a:pPr lvl="1"/>
            <a:r>
              <a:rPr lang="en-GB" dirty="0"/>
              <a:t>http://www.magiqtech.com/</a:t>
            </a:r>
          </a:p>
          <a:p>
            <a:r>
              <a:rPr lang="en-GB" dirty="0" smtClean="0"/>
              <a:t>University of Innsbruck</a:t>
            </a:r>
          </a:p>
          <a:p>
            <a:pPr lvl="1"/>
            <a:r>
              <a:rPr lang="en-GB" dirty="0" smtClean="0"/>
              <a:t>14 </a:t>
            </a:r>
            <a:r>
              <a:rPr lang="en-GB" dirty="0" err="1" smtClean="0"/>
              <a:t>Qubit</a:t>
            </a:r>
            <a:r>
              <a:rPr lang="en-GB" dirty="0" smtClean="0"/>
              <a:t> Calculation</a:t>
            </a:r>
            <a:r>
              <a:rPr lang="en-GB" dirty="0"/>
              <a:t> </a:t>
            </a:r>
            <a:r>
              <a:rPr lang="en-GB" dirty="0" smtClean="0"/>
              <a:t>(1 Apr 2011)</a:t>
            </a:r>
          </a:p>
          <a:p>
            <a:r>
              <a:rPr lang="en-GB" dirty="0" smtClean="0"/>
              <a:t>D-Wave Machine</a:t>
            </a:r>
          </a:p>
          <a:p>
            <a:pPr lvl="1"/>
            <a:r>
              <a:rPr lang="en-GB" dirty="0" smtClean="0">
                <a:solidFill>
                  <a:schemeClr val="accent1">
                    <a:lumMod val="40000"/>
                    <a:lumOff val="60000"/>
                  </a:schemeClr>
                </a:solidFill>
              </a:rPr>
              <a:t>http://www.dwavesys.com</a:t>
            </a:r>
          </a:p>
          <a:p>
            <a:pPr lvl="1"/>
            <a:r>
              <a:rPr lang="en-GB" dirty="0" smtClean="0">
                <a:solidFill>
                  <a:schemeClr val="accent1">
                    <a:lumMod val="40000"/>
                    <a:lumOff val="60000"/>
                  </a:schemeClr>
                </a:solidFill>
              </a:rPr>
              <a:t>http://scottaaronson.com/blog</a:t>
            </a:r>
          </a:p>
          <a:p>
            <a:pPr lvl="1"/>
            <a:r>
              <a:rPr lang="en-GB" dirty="0" smtClean="0">
                <a:solidFill>
                  <a:schemeClr val="accent1">
                    <a:lumMod val="40000"/>
                    <a:lumOff val="60000"/>
                  </a:schemeClr>
                </a:solidFill>
              </a:rPr>
              <a:t>128 </a:t>
            </a:r>
            <a:r>
              <a:rPr lang="en-GB" dirty="0" err="1" smtClean="0">
                <a:solidFill>
                  <a:schemeClr val="accent1">
                    <a:lumMod val="40000"/>
                    <a:lumOff val="60000"/>
                  </a:schemeClr>
                </a:solidFill>
              </a:rPr>
              <a:t>Qubit</a:t>
            </a:r>
            <a:r>
              <a:rPr lang="en-GB" dirty="0" smtClean="0">
                <a:solidFill>
                  <a:schemeClr val="accent1">
                    <a:lumMod val="40000"/>
                    <a:lumOff val="60000"/>
                  </a:schemeClr>
                </a:solidFill>
              </a:rPr>
              <a:t> calculation?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Quantum Computers Today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625" y="1178750"/>
            <a:ext cx="6795755" cy="515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343" y="1708895"/>
            <a:ext cx="2510317" cy="208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11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par>
                          <p:cTn id="9" fill="hold">
                            <p:stCondLst>
                              <p:cond delay="2500"/>
                            </p:stCondLst>
                            <p:childTnLst>
                              <p:par>
                                <p:cTn id="10" presetID="6" presetClass="emph" presetSubtype="0" fill="hold" nodeType="afterEffect">
                                  <p:stCondLst>
                                    <p:cond delay="200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 </a:t>
            </a:r>
            <a:endParaRPr lang="en-GB" dirty="0"/>
          </a:p>
        </p:txBody>
      </p:sp>
      <p:sp>
        <p:nvSpPr>
          <p:cNvPr id="3" name="Content Placeholder 2"/>
          <p:cNvSpPr>
            <a:spLocks noGrp="1"/>
          </p:cNvSpPr>
          <p:nvPr>
            <p:ph idx="1"/>
          </p:nvPr>
        </p:nvSpPr>
        <p:spPr/>
        <p:txBody>
          <a:bodyPr>
            <a:normAutofit lnSpcReduction="10000"/>
          </a:bodyPr>
          <a:lstStyle/>
          <a:p>
            <a:r>
              <a:rPr lang="en-GB" dirty="0" smtClean="0"/>
              <a:t>We will reach a limit on current CMOS technology soon</a:t>
            </a:r>
          </a:p>
          <a:p>
            <a:r>
              <a:rPr lang="en-GB" dirty="0" smtClean="0"/>
              <a:t>Quantum Computing makes use of the ‘Quantum  Multiverse’</a:t>
            </a:r>
          </a:p>
          <a:p>
            <a:r>
              <a:rPr lang="en-GB" dirty="0" smtClean="0"/>
              <a:t>Trying to observe what happens destroys Quantum Interference</a:t>
            </a:r>
          </a:p>
          <a:p>
            <a:r>
              <a:rPr lang="en-GB" dirty="0" smtClean="0"/>
              <a:t>Some known Quantum Algorithms will make certain intractable problems do-able</a:t>
            </a:r>
          </a:p>
          <a:p>
            <a:r>
              <a:rPr lang="en-GB" dirty="0" smtClean="0"/>
              <a:t>A viable Universal Quantum Computer is yet to be built.</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A Quantum of Computing</a:t>
            </a:r>
            <a:br>
              <a:rPr lang="en-GB" dirty="0" smtClean="0"/>
            </a:br>
            <a:r>
              <a:rPr lang="en-GB" dirty="0"/>
              <a:t/>
            </a:r>
            <a:br>
              <a:rPr lang="en-GB" dirty="0"/>
            </a:br>
            <a:r>
              <a:rPr lang="en-GB" dirty="0" smtClean="0"/>
              <a:t>Qs &amp; As</a:t>
            </a:r>
            <a:br>
              <a:rPr lang="en-GB" dirty="0" smtClean="0"/>
            </a:br>
            <a:r>
              <a:rPr lang="en-GB" dirty="0" smtClean="0"/>
              <a:t/>
            </a:r>
            <a:br>
              <a:rPr lang="en-GB" dirty="0" smtClean="0"/>
            </a:br>
            <a:r>
              <a:rPr lang="en-GB" sz="2800" dirty="0" smtClean="0"/>
              <a:t>Thank You</a:t>
            </a:r>
            <a:br>
              <a:rPr lang="en-GB" sz="2800" dirty="0" smtClean="0"/>
            </a:br>
            <a:r>
              <a:rPr lang="en-GB" sz="2800" dirty="0" smtClean="0"/>
              <a:t/>
            </a:r>
            <a:br>
              <a:rPr lang="en-GB" sz="2800" dirty="0" smtClean="0"/>
            </a:br>
            <a:endParaRPr lang="en-GB" sz="2800" dirty="0"/>
          </a:p>
        </p:txBody>
      </p:sp>
      <p:sp>
        <p:nvSpPr>
          <p:cNvPr id="5" name="Subtitle 4"/>
          <p:cNvSpPr>
            <a:spLocks noGrp="1"/>
          </p:cNvSpPr>
          <p:nvPr>
            <p:ph type="subTitle" idx="1"/>
          </p:nvPr>
        </p:nvSpPr>
        <p:spPr/>
        <p:txBody>
          <a:bodyPr/>
          <a:lstStyle/>
          <a:p>
            <a:r>
              <a:rPr lang="en-GB" dirty="0" smtClean="0"/>
              <a:t>Dave McMahon</a:t>
            </a:r>
          </a:p>
          <a:p>
            <a:r>
              <a:rPr lang="en-GB" sz="1800" dirty="0" smtClean="0">
                <a:solidFill>
                  <a:schemeClr val="bg1"/>
                </a:solidFill>
              </a:rPr>
              <a:t>dave@nxtgenug.net</a:t>
            </a:r>
          </a:p>
          <a:p>
            <a:r>
              <a:rPr lang="en-GB" sz="1800" dirty="0" smtClean="0">
                <a:solidFill>
                  <a:schemeClr val="bg1"/>
                </a:solidFill>
              </a:rPr>
              <a:t>@</a:t>
            </a:r>
            <a:r>
              <a:rPr lang="en-GB" sz="1800" dirty="0" err="1" smtClean="0">
                <a:solidFill>
                  <a:schemeClr val="bg1"/>
                </a:solidFill>
              </a:rPr>
              <a:t>mcmahond</a:t>
            </a:r>
            <a:endParaRPr lang="en-GB" sz="1800" dirty="0" smtClean="0">
              <a:solidFill>
                <a:schemeClr val="bg1"/>
              </a:solidFill>
            </a:endParaRPr>
          </a:p>
          <a:p>
            <a:r>
              <a:rPr lang="en-GB" sz="1800" dirty="0" smtClean="0">
                <a:solidFill>
                  <a:schemeClr val="bg1"/>
                </a:solidFill>
              </a:rPr>
              <a:t>http://davemcmahon81.wordpress.com </a:t>
            </a:r>
          </a:p>
          <a:p>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Limits of the Von Neumann Machine</a:t>
            </a:r>
            <a:endParaRPr lang="en-GB" dirty="0"/>
          </a:p>
        </p:txBody>
      </p:sp>
      <p:graphicFrame>
        <p:nvGraphicFramePr>
          <p:cNvPr id="5" name="Content Placeholder 4"/>
          <p:cNvGraphicFramePr>
            <a:graphicFrameLocks noGrp="1"/>
          </p:cNvGraphicFramePr>
          <p:nvPr>
            <p:ph idx="1"/>
          </p:nvPr>
        </p:nvGraphicFramePr>
        <p:xfrm>
          <a:off x="438150" y="1339850"/>
          <a:ext cx="8229600" cy="447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F3CCB85-5244-4E33-9BCE-A57434C9D54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CF81AEBE-A382-4787-BAA9-67D46EADF24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2BCE6A69-01B0-486C-A896-1D74D9F3F6B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313BDC2-8692-4D3C-B74B-1879170398D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8723643A-A052-4BBE-952F-7061402894E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E9E0133A-33C7-4975-A8EE-691DB11182D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A9DFA031-39E4-404C-B9F3-08334FFCD14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Classical Limitations</a:t>
            </a:r>
            <a:endParaRPr lang="en-GB" dirty="0"/>
          </a:p>
        </p:txBody>
      </p:sp>
      <p:pic>
        <p:nvPicPr>
          <p:cNvPr id="4" name="Picture 3" descr="solar_heat.jpg"/>
          <p:cNvPicPr>
            <a:picLocks noChangeAspect="1"/>
          </p:cNvPicPr>
          <p:nvPr/>
        </p:nvPicPr>
        <p:blipFill>
          <a:blip r:embed="rId2"/>
          <a:stretch>
            <a:fillRect/>
          </a:stretch>
        </p:blipFill>
        <p:spPr>
          <a:xfrm>
            <a:off x="2216150" y="2362200"/>
            <a:ext cx="4572000" cy="3084576"/>
          </a:xfrm>
          <a:prstGeom prst="ellipse">
            <a:avLst/>
          </a:prstGeom>
          <a:ln>
            <a:noFill/>
          </a:ln>
          <a:effectLst>
            <a:softEdge rad="317500"/>
          </a:effectLst>
        </p:spPr>
      </p:pic>
      <p:sp>
        <p:nvSpPr>
          <p:cNvPr id="5" name="TextBox 4"/>
          <p:cNvSpPr txBox="1"/>
          <p:nvPr/>
        </p:nvSpPr>
        <p:spPr>
          <a:xfrm>
            <a:off x="0" y="1517650"/>
            <a:ext cx="9144000" cy="769441"/>
          </a:xfrm>
          <a:prstGeom prst="rect">
            <a:avLst/>
          </a:prstGeom>
          <a:noFill/>
        </p:spPr>
        <p:txBody>
          <a:bodyPr wrap="square" rtlCol="0">
            <a:spAutoFit/>
          </a:bodyPr>
          <a:lstStyle/>
          <a:p>
            <a:pPr algn="ctr"/>
            <a:r>
              <a:rPr lang="en-GB" sz="4400" dirty="0" smtClean="0">
                <a:solidFill>
                  <a:schemeClr val="bg1"/>
                </a:solidFill>
              </a:rPr>
              <a:t>Heat</a:t>
            </a:r>
            <a:endParaRPr lang="en-GB" sz="4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Classical Limitations</a:t>
            </a:r>
            <a:endParaRPr lang="en-GB" dirty="0"/>
          </a:p>
        </p:txBody>
      </p:sp>
      <p:sp>
        <p:nvSpPr>
          <p:cNvPr id="3" name="Content Placeholder 2"/>
          <p:cNvSpPr>
            <a:spLocks noGrp="1"/>
          </p:cNvSpPr>
          <p:nvPr>
            <p:ph idx="1"/>
          </p:nvPr>
        </p:nvSpPr>
        <p:spPr/>
        <p:txBody>
          <a:bodyPr/>
          <a:lstStyle/>
          <a:p>
            <a:r>
              <a:rPr lang="en-GB" dirty="0" smtClean="0"/>
              <a:t>Heat is the main reason that:</a:t>
            </a:r>
          </a:p>
          <a:p>
            <a:pPr lvl="1"/>
            <a:r>
              <a:rPr lang="en-GB" dirty="0" smtClean="0"/>
              <a:t>Clock speeds are not increasing</a:t>
            </a:r>
          </a:p>
          <a:p>
            <a:pPr lvl="1"/>
            <a:r>
              <a:rPr lang="en-GB" dirty="0" smtClean="0"/>
              <a:t>Multi-core architectures are becoming the norm</a:t>
            </a:r>
          </a:p>
          <a:p>
            <a:r>
              <a:rPr lang="en-GB" dirty="0" smtClean="0"/>
              <a:t>Heat will (probably) :</a:t>
            </a:r>
          </a:p>
          <a:p>
            <a:pPr lvl="1"/>
            <a:r>
              <a:rPr lang="en-GB" dirty="0" smtClean="0"/>
              <a:t>Signal the end of the CMOS chip</a:t>
            </a:r>
          </a:p>
          <a:p>
            <a:pPr lvl="1"/>
            <a:r>
              <a:rPr lang="en-GB" dirty="0" smtClean="0"/>
              <a:t>Result in other technologies replacing it</a:t>
            </a:r>
          </a:p>
          <a:p>
            <a:r>
              <a:rPr lang="en-GB" dirty="0" smtClean="0"/>
              <a:t>However, let us assume that we do solve the heat problem ...</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xtGenU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NxtGenUg</Template>
  <TotalTime>3614</TotalTime>
  <Words>2230</Words>
  <Application>Microsoft Office PowerPoint</Application>
  <PresentationFormat>On-screen Show (4:3)</PresentationFormat>
  <Paragraphs>488</Paragraphs>
  <Slides>65</Slides>
  <Notes>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NxtGenUg</vt:lpstr>
      <vt:lpstr>A Quantum of Computing</vt:lpstr>
      <vt:lpstr>Your Speaker</vt:lpstr>
      <vt:lpstr>The Aim</vt:lpstr>
      <vt:lpstr>The Agenda</vt:lpstr>
      <vt:lpstr>‘Von Neumann’ Machine</vt:lpstr>
      <vt:lpstr>‘Von Neumann’ Machine</vt:lpstr>
      <vt:lpstr>Limits of the Von Neumann Machine</vt:lpstr>
      <vt:lpstr>Classical Limitations</vt:lpstr>
      <vt:lpstr>Classical Limitations</vt:lpstr>
      <vt:lpstr>Quantum Limitations</vt:lpstr>
      <vt:lpstr>Quantum Limitations</vt:lpstr>
      <vt:lpstr>Relativistic Limitations</vt:lpstr>
      <vt:lpstr>Relativistic Limitations</vt:lpstr>
      <vt:lpstr>Relativistic Limitations</vt:lpstr>
      <vt:lpstr>Where do we go from here?</vt:lpstr>
      <vt:lpstr>What Can Quantum Computing Offer?</vt:lpstr>
      <vt:lpstr>How can you use Quantum Effects to do Computation?</vt:lpstr>
      <vt:lpstr>The Double Slit Experiment – Part 1</vt:lpstr>
      <vt:lpstr>The Double Slit Experiment – Part 2</vt:lpstr>
      <vt:lpstr>The Double Slit Experiment – Part 2</vt:lpstr>
      <vt:lpstr>The Double Slit Experiment – Part 3</vt:lpstr>
      <vt:lpstr>The Double Slit Experiment – Part 4</vt:lpstr>
      <vt:lpstr>The Double Slit Experiment – Part 5</vt:lpstr>
      <vt:lpstr>The Double Slit Experiment</vt:lpstr>
      <vt:lpstr>Quantum Theory Interpretation</vt:lpstr>
      <vt:lpstr>The ‘Multiverse’</vt:lpstr>
      <vt:lpstr>The ‘Multiverse’</vt:lpstr>
      <vt:lpstr>The ‘Multiverse’</vt:lpstr>
      <vt:lpstr>The QuBit</vt:lpstr>
      <vt:lpstr>The QuBit</vt:lpstr>
      <vt:lpstr>The QuBit</vt:lpstr>
      <vt:lpstr>The QuBit</vt:lpstr>
      <vt:lpstr>A Single QuBit System</vt:lpstr>
      <vt:lpstr>A Single QuBit System</vt:lpstr>
      <vt:lpstr>A Single QuBit System</vt:lpstr>
      <vt:lpstr>A Single QuBit System</vt:lpstr>
      <vt:lpstr>A Single QuBit System</vt:lpstr>
      <vt:lpstr>A Single QuBit System</vt:lpstr>
      <vt:lpstr>A Real QuBit</vt:lpstr>
      <vt:lpstr>A Real QuBit</vt:lpstr>
      <vt:lpstr>Quantum Computations are Reversible</vt:lpstr>
      <vt:lpstr>Quantum Computations are Reversible</vt:lpstr>
      <vt:lpstr>Quantum Computations are Reversible</vt:lpstr>
      <vt:lpstr>Quantum Computations are Reversible</vt:lpstr>
      <vt:lpstr>A Basic Quantum Algorithm</vt:lpstr>
      <vt:lpstr>A Basic Quantum Algorithm</vt:lpstr>
      <vt:lpstr>A Basic Quantum Algorithm</vt:lpstr>
      <vt:lpstr>A Basic Quantum Algorithm</vt:lpstr>
      <vt:lpstr>A Basic Quantum Algorithm</vt:lpstr>
      <vt:lpstr>A Basic Quantum Algorithm</vt:lpstr>
      <vt:lpstr>A Quantum Search Algorithm</vt:lpstr>
      <vt:lpstr>A Quantum Search Algorithm</vt:lpstr>
      <vt:lpstr>A Quantum Search Algorithm</vt:lpstr>
      <vt:lpstr>A Quantum Search Algorithm</vt:lpstr>
      <vt:lpstr>A Quantum Search Algorithm</vt:lpstr>
      <vt:lpstr>A Quantum Search Algorithm</vt:lpstr>
      <vt:lpstr>A Quantum Search Algorithm</vt:lpstr>
      <vt:lpstr>A Quantum Search Algorithm</vt:lpstr>
      <vt:lpstr>A Quantum Search Algorithm</vt:lpstr>
      <vt:lpstr>A Quantum Search Algorithm</vt:lpstr>
      <vt:lpstr>Finally … Quantum Computers Today</vt:lpstr>
      <vt:lpstr>Quantum Computers Today</vt:lpstr>
      <vt:lpstr>Quantum Computers Today</vt:lpstr>
      <vt:lpstr>Summary </vt:lpstr>
      <vt:lpstr>A Quantum of Computing  Qs &amp; As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Quantum Computing</dc:title>
  <dc:creator>mcmahond</dc:creator>
  <cp:lastModifiedBy>mcmahond</cp:lastModifiedBy>
  <cp:revision>584</cp:revision>
  <dcterms:created xsi:type="dcterms:W3CDTF">2006-08-16T00:00:00Z</dcterms:created>
  <dcterms:modified xsi:type="dcterms:W3CDTF">2011-07-14T11:32:53Z</dcterms:modified>
</cp:coreProperties>
</file>