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8" r:id="rId3"/>
    <p:sldId id="259" r:id="rId4"/>
    <p:sldId id="314" r:id="rId5"/>
    <p:sldId id="264" r:id="rId6"/>
    <p:sldId id="260" r:id="rId7"/>
    <p:sldId id="261" r:id="rId8"/>
    <p:sldId id="315" r:id="rId9"/>
    <p:sldId id="257" r:id="rId10"/>
    <p:sldId id="262" r:id="rId11"/>
    <p:sldId id="263" r:id="rId12"/>
    <p:sldId id="265" r:id="rId13"/>
    <p:sldId id="266" r:id="rId14"/>
    <p:sldId id="267" r:id="rId15"/>
    <p:sldId id="268" r:id="rId16"/>
    <p:sldId id="316" r:id="rId17"/>
    <p:sldId id="269" r:id="rId18"/>
    <p:sldId id="313" r:id="rId19"/>
    <p:sldId id="271" r:id="rId20"/>
    <p:sldId id="272" r:id="rId21"/>
    <p:sldId id="273" r:id="rId22"/>
    <p:sldId id="274" r:id="rId23"/>
    <p:sldId id="275" r:id="rId24"/>
    <p:sldId id="276" r:id="rId25"/>
    <p:sldId id="282" r:id="rId26"/>
    <p:sldId id="278" r:id="rId27"/>
    <p:sldId id="279" r:id="rId28"/>
    <p:sldId id="280" r:id="rId29"/>
    <p:sldId id="281" r:id="rId30"/>
    <p:sldId id="277" r:id="rId31"/>
    <p:sldId id="283" r:id="rId32"/>
    <p:sldId id="284" r:id="rId33"/>
    <p:sldId id="286" r:id="rId34"/>
    <p:sldId id="285" r:id="rId35"/>
    <p:sldId id="287" r:id="rId36"/>
    <p:sldId id="288" r:id="rId37"/>
    <p:sldId id="317" r:id="rId38"/>
    <p:sldId id="289" r:id="rId39"/>
    <p:sldId id="291" r:id="rId40"/>
    <p:sldId id="292" r:id="rId41"/>
    <p:sldId id="296" r:id="rId42"/>
    <p:sldId id="294" r:id="rId43"/>
    <p:sldId id="299" r:id="rId44"/>
    <p:sldId id="298" r:id="rId45"/>
    <p:sldId id="290" r:id="rId46"/>
    <p:sldId id="311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2" r:id="rId58"/>
    <p:sldId id="30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9" autoAdjust="0"/>
    <p:restoredTop sz="94737" autoAdjust="0"/>
  </p:normalViewPr>
  <p:slideViewPr>
    <p:cSldViewPr>
      <p:cViewPr varScale="1">
        <p:scale>
          <a:sx n="48" d="100"/>
          <a:sy n="48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51DCB-5B98-4DF8-B075-6263C4B673A2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0F95-9DE4-4DEC-A5ED-652CC2B45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2005, serving on board HMS </a:t>
            </a:r>
            <a:r>
              <a:rPr lang="en-GB" dirty="0" err="1" smtClean="0"/>
              <a:t>cumberland</a:t>
            </a:r>
            <a:r>
              <a:rPr lang="en-GB" dirty="0" smtClean="0"/>
              <a:t>, Type 42 Destroyer.</a:t>
            </a:r>
          </a:p>
          <a:p>
            <a:r>
              <a:rPr lang="en-GB" dirty="0" smtClean="0"/>
              <a:t>Talk about lead up to crash</a:t>
            </a:r>
            <a:r>
              <a:rPr lang="en-GB" baseline="0" dirty="0" smtClean="0"/>
              <a:t> on deck.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Leading small four man team in crash</a:t>
            </a:r>
            <a:r>
              <a:rPr lang="en-GB" baseline="0" dirty="0" smtClean="0"/>
              <a:t> on deck.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Leading small four man team in crash</a:t>
            </a:r>
            <a:r>
              <a:rPr lang="en-GB" baseline="0" dirty="0" smtClean="0"/>
              <a:t> on deck.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what I was expecting to see.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10F95-9DE4-4DEC-A5ED-652CC2B457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28405B-5601-4CA5-9F30-5C7DD5939B84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0E8E71-2DE0-4BC2-A060-2DF3834DB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gif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Principles of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Scott Maxwell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am </a:t>
            </a:r>
            <a:r>
              <a:rPr lang="en-GB" dirty="0" err="1" smtClean="0"/>
              <a:t>i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Lt RN, Engineering IS Officer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Served on: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HMS Cumberland (Small Ship)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smtClean="0"/>
              <a:t>  HMS Albion (Big Ship)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HMS Illustrious (Very Big Ship)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Service Delivery Manager HMS RALEIGH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UK TRIDENT Targeting </a:t>
            </a:r>
            <a:r>
              <a:rPr lang="en-GB" sz="3200" dirty="0" smtClean="0"/>
              <a:t>Officer ‘07-’10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Re-civilianised Mar 2010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-mainBui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273945"/>
            <a:ext cx="5832648" cy="4059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Nuclear operations and targeting centre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5733256"/>
            <a:ext cx="533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(See www.secret-bases.co.uk)</a:t>
            </a:r>
            <a:endParaRPr lang="en-US" sz="3200" dirty="0"/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rot="16200000" flipV="1">
            <a:off x="3312994" y="4688006"/>
            <a:ext cx="2088232" cy="2268"/>
          </a:xfrm>
          <a:prstGeom prst="straightConnector1">
            <a:avLst/>
          </a:prstGeom>
          <a:ln w="317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Nuclear operations and targeting centre</a:t>
            </a:r>
            <a:endParaRPr lang="en-US" dirty="0"/>
          </a:p>
        </p:txBody>
      </p:sp>
      <p:pic>
        <p:nvPicPr>
          <p:cNvPr id="4" name="Picture 3" descr="vanguard_20060622153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84784"/>
            <a:ext cx="6264696" cy="469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Nuclear operations and targeting centre</a:t>
            </a:r>
            <a:endParaRPr lang="en-US" dirty="0"/>
          </a:p>
        </p:txBody>
      </p:sp>
      <p:pic>
        <p:nvPicPr>
          <p:cNvPr id="4" name="Picture 3" descr="imagesCAH0E85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556792"/>
            <a:ext cx="4680520" cy="4680520"/>
          </a:xfrm>
          <a:prstGeom prst="rect">
            <a:avLst/>
          </a:prstGeom>
        </p:spPr>
      </p:pic>
      <p:pic>
        <p:nvPicPr>
          <p:cNvPr id="5" name="Picture 4" descr="465px-Bob_Ainsworth_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340768"/>
            <a:ext cx="1417320" cy="1825752"/>
          </a:xfrm>
          <a:prstGeom prst="rect">
            <a:avLst/>
          </a:prstGeom>
        </p:spPr>
      </p:pic>
      <p:pic>
        <p:nvPicPr>
          <p:cNvPr id="6" name="Picture 5" descr="405px-John_Hutt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340768"/>
            <a:ext cx="1557969" cy="2304256"/>
          </a:xfrm>
          <a:prstGeom prst="rect">
            <a:avLst/>
          </a:prstGeom>
        </p:spPr>
      </p:pic>
      <p:pic>
        <p:nvPicPr>
          <p:cNvPr id="7" name="Picture 6" descr="622px-Des_Browne_M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692318"/>
            <a:ext cx="1800200" cy="1733633"/>
          </a:xfrm>
          <a:prstGeom prst="rect">
            <a:avLst/>
          </a:prstGeom>
        </p:spPr>
      </p:pic>
      <p:pic>
        <p:nvPicPr>
          <p:cNvPr id="8" name="Picture 7" descr="225px-David_Miliband,_Davos_2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797152"/>
            <a:ext cx="2296704" cy="171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Principles of Operations (i.e. War)</a:t>
            </a:r>
            <a:endParaRPr lang="en-US" dirty="0"/>
          </a:p>
        </p:txBody>
      </p:sp>
      <p:pic>
        <p:nvPicPr>
          <p:cNvPr id="4" name="Picture 3" descr="130px-JFC_Ful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492896"/>
            <a:ext cx="2322552" cy="3680352"/>
          </a:xfrm>
          <a:prstGeom prst="rect">
            <a:avLst/>
          </a:prstGeom>
        </p:spPr>
      </p:pic>
      <p:pic>
        <p:nvPicPr>
          <p:cNvPr id="6" name="Picture 5" descr="Clausewit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412776"/>
            <a:ext cx="2818356" cy="3757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Principles of Operations (i.e. War)</a:t>
            </a:r>
            <a:endParaRPr lang="en-US" dirty="0"/>
          </a:p>
        </p:txBody>
      </p:sp>
      <p:pic>
        <p:nvPicPr>
          <p:cNvPr id="7" name="Picture 6" descr="dartmouth_20090618112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348880"/>
            <a:ext cx="8045818" cy="2080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</a:t>
            </a:r>
            <a:r>
              <a:rPr lang="en-GB" dirty="0" smtClean="0"/>
              <a:t>nciples of operations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Selection &amp; Maintenance of the Aim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Maintenance of Morale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Offensive Action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Security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Surprise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Concentration of Force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Economy of Effort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Flexibility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Sustainability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</a:t>
            </a:r>
            <a:r>
              <a:rPr lang="en-GB" sz="3200" dirty="0" smtClean="0"/>
              <a:t>Cooperation</a:t>
            </a:r>
            <a:endParaRPr lang="en-GB" sz="3200" dirty="0" smtClean="0"/>
          </a:p>
          <a:p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Selection &amp; maintenance of the aim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Master Principle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Single </a:t>
            </a:r>
            <a:r>
              <a:rPr lang="en-GB" sz="3200" dirty="0" smtClean="0"/>
              <a:t>unambiguous </a:t>
            </a:r>
            <a:r>
              <a:rPr lang="en-GB" sz="3200" dirty="0" smtClean="0"/>
              <a:t>aim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smtClean="0"/>
              <a:t>  Cdr’s intent communicated to whole </a:t>
            </a:r>
            <a:r>
              <a:rPr lang="en-GB" sz="3200" dirty="0" err="1" smtClean="0"/>
              <a:t>CoC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smtClean="0"/>
              <a:t>  Plans constantly checked against aim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306896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(Insert video </a:t>
            </a:r>
            <a:r>
              <a:rPr lang="en-GB" sz="3200" dirty="0" err="1" smtClean="0"/>
              <a:t>mandraulically</a:t>
            </a:r>
            <a:r>
              <a:rPr lang="en-GB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m jong 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340768"/>
            <a:ext cx="446449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ms-cumber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00" y="1124744"/>
            <a:ext cx="7883847" cy="471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Maintenance of morale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Created by inspired leadership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Shared sense of purpose &amp; values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smtClean="0"/>
              <a:t>  Perceptions of worth and group cohesion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smtClean="0"/>
              <a:t>  Needed throughout whole </a:t>
            </a:r>
            <a:r>
              <a:rPr lang="en-GB" sz="3200" dirty="0" err="1" smtClean="0"/>
              <a:t>CoC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 fin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8668" y="1484784"/>
            <a:ext cx="6106664" cy="3888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MS_Tirel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7691" y="1340768"/>
            <a:ext cx="5520613" cy="414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Offensive 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Freedom to compel the situation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Seek advantage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smtClean="0"/>
              <a:t>  Sustain momentum &amp; initiative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smtClean="0"/>
              <a:t>  Exploit opportunities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c_hms_jervis_b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96753"/>
            <a:ext cx="4430323" cy="2376264"/>
          </a:xfrm>
          <a:prstGeom prst="rect">
            <a:avLst/>
          </a:prstGeom>
        </p:spPr>
      </p:pic>
      <p:pic>
        <p:nvPicPr>
          <p:cNvPr id="7" name="Picture 6" descr="AdmiralScheerPostcard3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789040"/>
            <a:ext cx="6112209" cy="271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MS_Illustrio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1047750"/>
            <a:ext cx="6350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Provision of free ops environment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Optimisation of Risk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smtClean="0"/>
              <a:t>  Protect high value assets &amp; activities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smtClean="0"/>
              <a:t>  NOT guarding against every event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vid-Cameron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3480387" cy="2088232"/>
          </a:xfrm>
          <a:prstGeom prst="rect">
            <a:avLst/>
          </a:prstGeom>
        </p:spPr>
      </p:pic>
      <p:pic>
        <p:nvPicPr>
          <p:cNvPr id="6" name="Picture 5" descr="vanguard_20060622153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340768"/>
            <a:ext cx="2574032" cy="1930524"/>
          </a:xfrm>
          <a:prstGeom prst="rect">
            <a:avLst/>
          </a:prstGeom>
        </p:spPr>
      </p:pic>
      <p:pic>
        <p:nvPicPr>
          <p:cNvPr id="8" name="Picture 7" descr="nuclear_fireb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861048"/>
            <a:ext cx="3084767" cy="2620958"/>
          </a:xfrm>
          <a:prstGeom prst="rect">
            <a:avLst/>
          </a:prstGeom>
        </p:spPr>
      </p:pic>
      <p:pic>
        <p:nvPicPr>
          <p:cNvPr id="9" name="Picture 8" descr="p63-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221088"/>
            <a:ext cx="2131876" cy="2019672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>
            <a:off x="3851920" y="1700808"/>
            <a:ext cx="1728192" cy="1152128"/>
          </a:xfrm>
          <a:prstGeom prst="curvedConnector3">
            <a:avLst>
              <a:gd name="adj1" fmla="val 50000"/>
            </a:avLst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5400000">
            <a:off x="6444208" y="3573016"/>
            <a:ext cx="864096" cy="432048"/>
          </a:xfrm>
          <a:prstGeom prst="curvedConnector3">
            <a:avLst>
              <a:gd name="adj1" fmla="val 50000"/>
            </a:avLst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0800000" flipV="1">
            <a:off x="3923134" y="4941168"/>
            <a:ext cx="1873002" cy="360834"/>
          </a:xfrm>
          <a:prstGeom prst="curvedConnector3">
            <a:avLst>
              <a:gd name="adj1" fmla="val 50000"/>
            </a:avLst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morrh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77072"/>
            <a:ext cx="3048000" cy="2286000"/>
          </a:xfrm>
          <a:prstGeom prst="rect">
            <a:avLst/>
          </a:prstGeom>
        </p:spPr>
      </p:pic>
      <p:pic>
        <p:nvPicPr>
          <p:cNvPr id="12" name="Picture 11" descr="hms_walney_470_470x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268760"/>
            <a:ext cx="3472799" cy="2430959"/>
          </a:xfrm>
          <a:prstGeom prst="rect">
            <a:avLst/>
          </a:prstGeom>
        </p:spPr>
      </p:pic>
      <p:pic>
        <p:nvPicPr>
          <p:cNvPr id="13" name="Picture 12" descr="_42680359_faslane2_afp4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196752"/>
            <a:ext cx="3061320" cy="2207683"/>
          </a:xfrm>
          <a:prstGeom prst="rect">
            <a:avLst/>
          </a:prstGeom>
        </p:spPr>
      </p:pic>
      <p:pic>
        <p:nvPicPr>
          <p:cNvPr id="14" name="Picture 13" descr="pre-mk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005064"/>
            <a:ext cx="3096344" cy="2167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surprise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Deliberate introduction of unexpected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Secrecy, concealment and deception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Originality, audacity and temp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Undermines opponents coherence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Imposed by: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Manoeuvre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Novel technology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Unfamiliar activities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X07_0001_02386CRASH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890718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yal_oak_1938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4375968" cy="3261717"/>
          </a:xfrm>
          <a:prstGeom prst="rect">
            <a:avLst/>
          </a:prstGeom>
        </p:spPr>
      </p:pic>
      <p:pic>
        <p:nvPicPr>
          <p:cNvPr id="9" name="Picture 8" descr="scapafl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356992"/>
            <a:ext cx="3312368" cy="314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nterPr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124744"/>
            <a:ext cx="2238375" cy="2762250"/>
          </a:xfrm>
          <a:prstGeom prst="rect">
            <a:avLst/>
          </a:prstGeom>
        </p:spPr>
      </p:pic>
      <p:pic>
        <p:nvPicPr>
          <p:cNvPr id="5" name="Picture 4" descr="U-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645024"/>
            <a:ext cx="438309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Concentration of force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Decisive application of superior power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Synchronised and robust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Aimed to achieve effects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Can be achieved through: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Superior Command &amp; Control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Deception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Superior Technology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Operational Control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1_-_Frederick_Lanche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1714500" cy="2314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5229200"/>
            <a:ext cx="5039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(</a:t>
            </a:r>
            <a:r>
              <a:rPr lang="en-US" sz="4800" b="1" i="1" dirty="0" smtClean="0"/>
              <a:t>Power</a:t>
            </a:r>
            <a:r>
              <a:rPr lang="en-US" sz="4800" b="1" baseline="-25000" dirty="0" smtClean="0"/>
              <a:t>1</a:t>
            </a:r>
            <a:r>
              <a:rPr lang="en-US" sz="4800" b="1" dirty="0" smtClean="0"/>
              <a:t> / </a:t>
            </a:r>
            <a:r>
              <a:rPr lang="en-US" sz="4800" b="1" i="1" dirty="0" smtClean="0"/>
              <a:t>Power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)</a:t>
            </a:r>
            <a:r>
              <a:rPr lang="en-US" sz="4800" b="1" baseline="30000" dirty="0" smtClean="0"/>
              <a:t>2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3933056"/>
            <a:ext cx="4271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Frederick </a:t>
            </a:r>
            <a:r>
              <a:rPr lang="en-US" sz="3600" dirty="0" err="1" smtClean="0"/>
              <a:t>Lanchester</a:t>
            </a:r>
            <a:endParaRPr lang="en-US" sz="3600" dirty="0"/>
          </a:p>
        </p:txBody>
      </p:sp>
      <p:pic>
        <p:nvPicPr>
          <p:cNvPr id="5" name="Picture 4" descr="Damager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0"/>
            <a:ext cx="25764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man-army-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3995936" cy="2996952"/>
          </a:xfrm>
          <a:prstGeom prst="rect">
            <a:avLst/>
          </a:prstGeom>
        </p:spPr>
      </p:pic>
      <p:pic>
        <p:nvPicPr>
          <p:cNvPr id="5" name="Picture 4" descr="desert_storm_torna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412776"/>
            <a:ext cx="3744415" cy="1175572"/>
          </a:xfrm>
          <a:prstGeom prst="rect">
            <a:avLst/>
          </a:prstGeom>
        </p:spPr>
      </p:pic>
      <p:pic>
        <p:nvPicPr>
          <p:cNvPr id="6" name="Picture 5" descr="220px-GuGuderi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321521"/>
            <a:ext cx="2095500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economy of effort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Judicious exploitation of resources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Aimed at achieving objectives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Requires relative prioritisation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Improves sustainability of demands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Relies on: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Right Tools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Right Plan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Right Time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Right Effort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Tarantoharb1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7620000" cy="4905375"/>
          </a:xfrm>
          <a:prstGeom prst="rect">
            <a:avLst/>
          </a:prstGeom>
        </p:spPr>
      </p:pic>
      <p:pic>
        <p:nvPicPr>
          <p:cNvPr id="3" name="Picture 2" descr="Fairey_Swordf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764704"/>
            <a:ext cx="3675835" cy="207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AOA-Taranto-Nt-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5" y="390525"/>
            <a:ext cx="8096250" cy="607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lin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4003208" cy="2663425"/>
          </a:xfrm>
          <a:prstGeom prst="rect">
            <a:avLst/>
          </a:prstGeom>
        </p:spPr>
      </p:pic>
      <p:pic>
        <p:nvPicPr>
          <p:cNvPr id="4" name="Picture 3" descr="War_games_war_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1986" y="3429000"/>
            <a:ext cx="4024841" cy="3018631"/>
          </a:xfrm>
          <a:prstGeom prst="rect">
            <a:avLst/>
          </a:prstGeom>
        </p:spPr>
      </p:pic>
      <p:pic>
        <p:nvPicPr>
          <p:cNvPr id="5" name="Picture 4" descr="sys of sy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05064"/>
            <a:ext cx="3207053" cy="2420888"/>
          </a:xfrm>
          <a:prstGeom prst="rect">
            <a:avLst/>
          </a:prstGeom>
        </p:spPr>
      </p:pic>
      <p:pic>
        <p:nvPicPr>
          <p:cNvPr id="6" name="Picture 5" descr="mladic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980728"/>
            <a:ext cx="3510897" cy="2106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flexibility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Ability to meet changing circumstances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Comprises: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Agility – Physical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Responsiveness – Structural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Resilience – Remaining effective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Acuity – Sharpness of thought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ynx_helo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193" y="1196752"/>
            <a:ext cx="7399057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ce_admiral_beat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564904"/>
            <a:ext cx="2752225" cy="3860849"/>
          </a:xfrm>
          <a:prstGeom prst="rect">
            <a:avLst/>
          </a:prstGeom>
        </p:spPr>
      </p:pic>
      <p:pic>
        <p:nvPicPr>
          <p:cNvPr id="3" name="Picture 2" descr="jellicoe_ci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764704"/>
            <a:ext cx="2752725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sustainability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Generate and sustain freedom of action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Comprises: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Personnel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Equipment &amp; Materiel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Supplies &amp; Support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Deciding factor in feasibility of ops</a:t>
            </a:r>
          </a:p>
          <a:p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MS_Tirel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5669" y="1196752"/>
            <a:ext cx="6144683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cooperation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Teamwork and burden sharing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Understand/compensate for limitations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Harmonised goals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Relies on: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Mutual Trust &amp; Goodwill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Common Aim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   Clear division of responsibilities</a:t>
            </a:r>
          </a:p>
          <a:p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ious closed 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168400"/>
            <a:ext cx="6096000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</a:t>
            </a:r>
            <a:r>
              <a:rPr lang="en-GB" dirty="0" smtClean="0"/>
              <a:t>nciples in is operations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Selection &amp; Maintenance of the Aim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Maintenance of Morale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Offensive Action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Security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Surprise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Concentration of Force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Economy of Effort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Flexibility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Sustainability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3200" dirty="0" smtClean="0"/>
              <a:t>  </a:t>
            </a:r>
            <a:r>
              <a:rPr lang="en-GB" sz="3200" dirty="0" smtClean="0"/>
              <a:t>Cooperation</a:t>
            </a:r>
            <a:endParaRPr lang="en-GB" sz="3200" dirty="0" smtClean="0"/>
          </a:p>
          <a:p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examples: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Selection &amp; Maintenance of the Aim</a:t>
            </a:r>
            <a:endParaRPr lang="en-US" dirty="0"/>
          </a:p>
        </p:txBody>
      </p:sp>
      <p:pic>
        <p:nvPicPr>
          <p:cNvPr id="5" name="Picture 4" descr="ITIL_iseb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3490969" cy="2612703"/>
          </a:xfrm>
          <a:prstGeom prst="rect">
            <a:avLst/>
          </a:prstGeom>
        </p:spPr>
      </p:pic>
      <p:pic>
        <p:nvPicPr>
          <p:cNvPr id="6" name="Picture 5" descr="PRINC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797152"/>
            <a:ext cx="4860032" cy="1598009"/>
          </a:xfrm>
          <a:prstGeom prst="rect">
            <a:avLst/>
          </a:prstGeom>
        </p:spPr>
      </p:pic>
      <p:pic>
        <p:nvPicPr>
          <p:cNvPr id="7" name="Picture 6" descr="_44158409_scotlandscrum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700808"/>
            <a:ext cx="3082496" cy="2308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Maintenance of Morale</a:t>
            </a:r>
            <a:endParaRPr lang="en-US" dirty="0"/>
          </a:p>
        </p:txBody>
      </p:sp>
      <p:pic>
        <p:nvPicPr>
          <p:cNvPr id="6" name="Picture 5" descr="HECC_TF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3009472" cy="465313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467544" y="1844824"/>
            <a:ext cx="4176464" cy="388843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3528" y="2060848"/>
            <a:ext cx="4248472" cy="352839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TimCollins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988840"/>
            <a:ext cx="3206850" cy="384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Offensive Action</a:t>
            </a:r>
            <a:endParaRPr lang="en-US" dirty="0"/>
          </a:p>
        </p:txBody>
      </p:sp>
      <p:pic>
        <p:nvPicPr>
          <p:cNvPr id="5" name="Picture 4" descr="walsc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4658448" cy="4863420"/>
          </a:xfrm>
          <a:prstGeom prst="rect">
            <a:avLst/>
          </a:prstGeom>
        </p:spPr>
      </p:pic>
      <p:pic>
        <p:nvPicPr>
          <p:cNvPr id="6" name="Picture 5" descr="stock_mark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17032"/>
            <a:ext cx="4191000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6840759" cy="5297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Security</a:t>
            </a:r>
            <a:endParaRPr lang="en-US" dirty="0"/>
          </a:p>
        </p:txBody>
      </p:sp>
      <p:pic>
        <p:nvPicPr>
          <p:cNvPr id="5" name="Picture 4" descr="M_O_R_P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060848"/>
            <a:ext cx="3571698" cy="1465312"/>
          </a:xfrm>
          <a:prstGeom prst="rect">
            <a:avLst/>
          </a:prstGeom>
        </p:spPr>
      </p:pic>
      <p:pic>
        <p:nvPicPr>
          <p:cNvPr id="6" name="Picture 5" descr="business-risk-manager-bw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429000"/>
            <a:ext cx="2967013" cy="297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Surprise</a:t>
            </a:r>
            <a:endParaRPr lang="en-US" dirty="0"/>
          </a:p>
        </p:txBody>
      </p:sp>
      <p:pic>
        <p:nvPicPr>
          <p:cNvPr id="5" name="Picture 4" descr="james_dyson_sz-thumb-345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84784"/>
            <a:ext cx="3286125" cy="3810000"/>
          </a:xfrm>
          <a:prstGeom prst="rect">
            <a:avLst/>
          </a:prstGeom>
        </p:spPr>
      </p:pic>
      <p:pic>
        <p:nvPicPr>
          <p:cNvPr id="6" name="Picture 5" descr="vm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268760"/>
            <a:ext cx="3150096" cy="1771929"/>
          </a:xfrm>
          <a:prstGeom prst="rect">
            <a:avLst/>
          </a:prstGeom>
        </p:spPr>
      </p:pic>
      <p:pic>
        <p:nvPicPr>
          <p:cNvPr id="7" name="Picture 6" descr="nasp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996952"/>
            <a:ext cx="1750403" cy="1024310"/>
          </a:xfrm>
          <a:prstGeom prst="rect">
            <a:avLst/>
          </a:prstGeom>
        </p:spPr>
      </p:pic>
      <p:pic>
        <p:nvPicPr>
          <p:cNvPr id="8" name="Picture 7" descr="tencent-qq-download_thumbna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429000"/>
            <a:ext cx="1771411" cy="1646858"/>
          </a:xfrm>
          <a:prstGeom prst="rect">
            <a:avLst/>
          </a:prstGeom>
        </p:spPr>
      </p:pic>
      <p:pic>
        <p:nvPicPr>
          <p:cNvPr id="9" name="Picture 8" descr="facebook-digital-sky-technologies-d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293096"/>
            <a:ext cx="1575619" cy="210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Concentration of Force</a:t>
            </a:r>
            <a:endParaRPr lang="en-US" dirty="0"/>
          </a:p>
        </p:txBody>
      </p:sp>
      <p:pic>
        <p:nvPicPr>
          <p:cNvPr id="6" name="Picture 5" descr="logos_stack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9535" y="2132856"/>
            <a:ext cx="3910657" cy="276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Economy of Effort</a:t>
            </a:r>
            <a:endParaRPr lang="en-US" dirty="0"/>
          </a:p>
        </p:txBody>
      </p:sp>
      <p:pic>
        <p:nvPicPr>
          <p:cNvPr id="5" name="Picture 4" descr="toyota_logo_2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556792"/>
            <a:ext cx="2587908" cy="2225601"/>
          </a:xfrm>
          <a:prstGeom prst="rect">
            <a:avLst/>
          </a:prstGeom>
        </p:spPr>
      </p:pic>
      <p:pic>
        <p:nvPicPr>
          <p:cNvPr id="6" name="Picture 5" descr="Lean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437112"/>
            <a:ext cx="4902498" cy="1746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Flexibility</a:t>
            </a:r>
            <a:endParaRPr lang="en-US" dirty="0"/>
          </a:p>
        </p:txBody>
      </p:sp>
      <p:pic>
        <p:nvPicPr>
          <p:cNvPr id="5" name="Picture 4" descr="soacorecomponents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342883" cy="2894633"/>
          </a:xfrm>
          <a:prstGeom prst="rect">
            <a:avLst/>
          </a:prstGeom>
        </p:spPr>
      </p:pic>
      <p:pic>
        <p:nvPicPr>
          <p:cNvPr id="6" name="Picture 5" descr="adam%20smith%20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996952"/>
            <a:ext cx="2788186" cy="309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Sustainability</a:t>
            </a:r>
            <a:endParaRPr lang="en-US" dirty="0"/>
          </a:p>
        </p:txBody>
      </p:sp>
      <p:pic>
        <p:nvPicPr>
          <p:cNvPr id="5" name="Picture 4" descr="0210290501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6470931" cy="374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Cooperation</a:t>
            </a:r>
            <a:endParaRPr lang="en-US" dirty="0"/>
          </a:p>
        </p:txBody>
      </p:sp>
      <p:pic>
        <p:nvPicPr>
          <p:cNvPr id="5" name="Picture 4" descr="mbcs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44824"/>
            <a:ext cx="7378737" cy="3975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Any more?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Questions?</a:t>
            </a:r>
            <a:endParaRPr lang="en-US" dirty="0"/>
          </a:p>
        </p:txBody>
      </p:sp>
      <p:pic>
        <p:nvPicPr>
          <p:cNvPr id="5" name="Picture 4" descr="north-korean-leader-kim-jong-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2248" y="1844824"/>
            <a:ext cx="457200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%20Figh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76672"/>
            <a:ext cx="4357250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ynx-hma8-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tingh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471" y="764704"/>
            <a:ext cx="789123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77294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   </a:t>
            </a:r>
            <a:r>
              <a:rPr lang="en-GB" sz="3200" dirty="0" smtClean="0"/>
              <a:t>Principles </a:t>
            </a:r>
            <a:r>
              <a:rPr lang="en-GB" sz="3200" dirty="0" smtClean="0"/>
              <a:t>of Operations in War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How they can be applied to IS Operations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  Conclusions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2109</TotalTime>
  <Words>626</Words>
  <Application>Microsoft Office PowerPoint</Application>
  <PresentationFormat>On-screen Show (4:3)</PresentationFormat>
  <Paragraphs>192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Trek</vt:lpstr>
      <vt:lpstr>The Principles of OPERATIONS</vt:lpstr>
      <vt:lpstr>Slide 2</vt:lpstr>
      <vt:lpstr>Slide 3</vt:lpstr>
      <vt:lpstr>Slide 4</vt:lpstr>
      <vt:lpstr>Slide 5</vt:lpstr>
      <vt:lpstr>Slide 6</vt:lpstr>
      <vt:lpstr>Slide 7</vt:lpstr>
      <vt:lpstr>Slide 8</vt:lpstr>
      <vt:lpstr>Introduction</vt:lpstr>
      <vt:lpstr>Who am i?</vt:lpstr>
      <vt:lpstr>Nuclear operations and targeting centre</vt:lpstr>
      <vt:lpstr>Nuclear operations and targeting centre</vt:lpstr>
      <vt:lpstr>Nuclear operations and targeting centre</vt:lpstr>
      <vt:lpstr>Principles of Operations (i.e. War)</vt:lpstr>
      <vt:lpstr>Principles of Operations (i.e. War)</vt:lpstr>
      <vt:lpstr>Principles of operations</vt:lpstr>
      <vt:lpstr>Selection &amp; maintenance of the aim</vt:lpstr>
      <vt:lpstr>Slide 18</vt:lpstr>
      <vt:lpstr>Slide 19</vt:lpstr>
      <vt:lpstr>Maintenance of morale</vt:lpstr>
      <vt:lpstr>Slide 21</vt:lpstr>
      <vt:lpstr>Slide 22</vt:lpstr>
      <vt:lpstr>Offensive action</vt:lpstr>
      <vt:lpstr>Slide 24</vt:lpstr>
      <vt:lpstr>Slide 25</vt:lpstr>
      <vt:lpstr>security</vt:lpstr>
      <vt:lpstr>Slide 27</vt:lpstr>
      <vt:lpstr>Slide 28</vt:lpstr>
      <vt:lpstr>surprise</vt:lpstr>
      <vt:lpstr>Slide 30</vt:lpstr>
      <vt:lpstr>Slide 31</vt:lpstr>
      <vt:lpstr>Concentration of force</vt:lpstr>
      <vt:lpstr>Slide 33</vt:lpstr>
      <vt:lpstr>Slide 34</vt:lpstr>
      <vt:lpstr>economy of effort</vt:lpstr>
      <vt:lpstr>Slide 36</vt:lpstr>
      <vt:lpstr>Slide 37</vt:lpstr>
      <vt:lpstr>Slide 38</vt:lpstr>
      <vt:lpstr>flexibility</vt:lpstr>
      <vt:lpstr>Slide 40</vt:lpstr>
      <vt:lpstr>sustainability</vt:lpstr>
      <vt:lpstr>Slide 42</vt:lpstr>
      <vt:lpstr>cooperation</vt:lpstr>
      <vt:lpstr>Slide 44</vt:lpstr>
      <vt:lpstr>Principles in is operations</vt:lpstr>
      <vt:lpstr>Some examples:</vt:lpstr>
      <vt:lpstr>Selection &amp; Maintenance of the Aim</vt:lpstr>
      <vt:lpstr>Maintenance of Morale</vt:lpstr>
      <vt:lpstr>Offensive Action</vt:lpstr>
      <vt:lpstr>Security</vt:lpstr>
      <vt:lpstr>Surprise</vt:lpstr>
      <vt:lpstr>Concentration of Force</vt:lpstr>
      <vt:lpstr>Economy of Effort</vt:lpstr>
      <vt:lpstr>Flexibility</vt:lpstr>
      <vt:lpstr>Sustainability</vt:lpstr>
      <vt:lpstr>Cooperation</vt:lpstr>
      <vt:lpstr>Any more?</vt:lpstr>
      <vt:lpstr>Questions?</vt:lpstr>
    </vt:vector>
  </TitlesOfParts>
  <Company>brightsolid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Valued Acer Customer</cp:lastModifiedBy>
  <cp:revision>63</cp:revision>
  <dcterms:created xsi:type="dcterms:W3CDTF">2010-07-11T08:00:20Z</dcterms:created>
  <dcterms:modified xsi:type="dcterms:W3CDTF">2010-07-12T19:14:51Z</dcterms:modified>
</cp:coreProperties>
</file>